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rts/chart1.xml" ContentType="application/vnd.openxmlformats-officedocument.drawingml.chart+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512" r:id="rId2"/>
    <p:sldId id="2088" r:id="rId3"/>
    <p:sldId id="2089" r:id="rId4"/>
    <p:sldId id="2090" r:id="rId5"/>
    <p:sldId id="2093" r:id="rId6"/>
    <p:sldId id="2032" r:id="rId7"/>
    <p:sldId id="2087" r:id="rId8"/>
    <p:sldId id="2070" r:id="rId9"/>
    <p:sldId id="2095" r:id="rId10"/>
    <p:sldId id="2034" r:id="rId11"/>
    <p:sldId id="2094" r:id="rId12"/>
    <p:sldId id="2069" r:id="rId13"/>
    <p:sldId id="2035" r:id="rId14"/>
    <p:sldId id="2037" r:id="rId15"/>
    <p:sldId id="2079" r:id="rId16"/>
    <p:sldId id="2080" r:id="rId17"/>
    <p:sldId id="2081" r:id="rId18"/>
    <p:sldId id="2082" r:id="rId19"/>
    <p:sldId id="2071" r:id="rId20"/>
    <p:sldId id="2083" r:id="rId21"/>
    <p:sldId id="2084" r:id="rId22"/>
    <p:sldId id="2096" r:id="rId23"/>
  </p:sldIdLst>
  <p:sldSz cx="12192000" cy="6858000"/>
  <p:notesSz cx="7010400" cy="92964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012ADA-31AD-7439-D5D5-DBBE520533B5}" name="Josh Read" initials="JR" userId="S::josh.read@bmccontent.onmicrosoft.com::ef20b371-6e0f-4954-b811-dd25923fe9c2" providerId="AD"/>
  <p188:author id="{DEA987E3-4249-CABE-38D2-4C478D2E706A}" name="Josh Read" initials="JR" userId="jHJpPVo+kuCufF80sneCSR4QQSWeptqz7rPH0gJdId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AB20"/>
    <a:srgbClr val="0283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5" autoAdjust="0"/>
    <p:restoredTop sz="96437" autoAdjust="0"/>
  </p:normalViewPr>
  <p:slideViewPr>
    <p:cSldViewPr snapToGrid="0">
      <p:cViewPr varScale="1">
        <p:scale>
          <a:sx n="109" d="100"/>
          <a:sy n="109" d="100"/>
        </p:scale>
        <p:origin x="168" y="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51" Type="http://schemas.microsoft.com/office/2018/10/relationships/authors" Targe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266535044422508E-2"/>
          <c:y val="0.12717219589257503"/>
          <c:w val="0.97946692991115503"/>
          <c:h val="0.83175355450236965"/>
        </c:manualLayout>
      </c:layout>
      <c:barChart>
        <c:barDir val="col"/>
        <c:grouping val="clustered"/>
        <c:varyColors val="0"/>
        <c:ser>
          <c:idx val="0"/>
          <c:order val="0"/>
          <c:spPr>
            <a:solidFill>
              <a:srgbClr val="C0C0C0"/>
            </a:solidFill>
            <a:ln>
              <a:noFill/>
            </a:ln>
          </c:spPr>
          <c:invertIfNegative val="0"/>
          <c:dLbls>
            <c:dLbl>
              <c:idx val="0"/>
              <c:layout>
                <c:manualLayout>
                  <c:x val="0"/>
                  <c:y val="-0.29462875197472355"/>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74DC-45C7-8CAE-FE485C9D9C10}"/>
                </c:ext>
              </c:extLst>
            </c:dLbl>
            <c:dLbl>
              <c:idx val="1"/>
              <c:layout>
                <c:manualLayout>
                  <c:x val="0"/>
                  <c:y val="-0.26066350710900477"/>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74DC-45C7-8CAE-FE485C9D9C10}"/>
                </c:ext>
              </c:extLst>
            </c:dLbl>
            <c:dLbl>
              <c:idx val="2"/>
              <c:layout>
                <c:manualLayout>
                  <c:x val="0"/>
                  <c:y val="-0.15955766192733017"/>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74DC-45C7-8CAE-FE485C9D9C10}"/>
                </c:ext>
              </c:extLst>
            </c:dLbl>
            <c:dLbl>
              <c:idx val="3"/>
              <c:layout>
                <c:manualLayout>
                  <c:x val="0"/>
                  <c:y val="-0.16192733017377567"/>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74DC-45C7-8CAE-FE485C9D9C10}"/>
                </c:ext>
              </c:extLst>
            </c:dLbl>
            <c:dLbl>
              <c:idx val="4"/>
              <c:layout>
                <c:manualLayout>
                  <c:x val="0"/>
                  <c:y val="-7.6619273301737761E-2"/>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74DC-45C7-8CAE-FE485C9D9C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c:v>
                </c:pt>
                <c:pt idx="1">
                  <c:v>6.833333333333333</c:v>
                </c:pt>
                <c:pt idx="2">
                  <c:v>3.3333333333333335</c:v>
                </c:pt>
                <c:pt idx="3">
                  <c:v>3.4166666666666665</c:v>
                </c:pt>
                <c:pt idx="4">
                  <c:v>1.6666666666666667</c:v>
                </c:pt>
              </c:numCache>
            </c:numRef>
          </c:val>
          <c:extLst>
            <c:ext xmlns:c16="http://schemas.microsoft.com/office/drawing/2014/chart" uri="{C3380CC4-5D6E-409C-BE32-E72D297353CC}">
              <c16:uniqueId val="{00000005-74DC-45C7-8CAE-FE485C9D9C10}"/>
            </c:ext>
          </c:extLst>
        </c:ser>
        <c:ser>
          <c:idx val="1"/>
          <c:order val="1"/>
          <c:spPr>
            <a:solidFill>
              <a:schemeClr val="accent2"/>
            </a:solidFill>
            <a:ln>
              <a:noFill/>
            </a:ln>
          </c:spPr>
          <c:invertIfNegative val="0"/>
          <c:dLbls>
            <c:dLbl>
              <c:idx val="0"/>
              <c:layout>
                <c:manualLayout>
                  <c:x val="0"/>
                  <c:y val="-0.35939968404423378"/>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74DC-45C7-8CAE-FE485C9D9C10}"/>
                </c:ext>
              </c:extLst>
            </c:dLbl>
            <c:dLbl>
              <c:idx val="1"/>
              <c:layout>
                <c:manualLayout>
                  <c:x val="0"/>
                  <c:y val="-0.30568720379146919"/>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74DC-45C7-8CAE-FE485C9D9C10}"/>
                </c:ext>
              </c:extLst>
            </c:dLbl>
            <c:dLbl>
              <c:idx val="2"/>
              <c:layout>
                <c:manualLayout>
                  <c:x val="0"/>
                  <c:y val="-0.16903633491311215"/>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8-74DC-45C7-8CAE-FE485C9D9C10}"/>
                </c:ext>
              </c:extLst>
            </c:dLbl>
            <c:dLbl>
              <c:idx val="3"/>
              <c:layout>
                <c:manualLayout>
                  <c:x val="0"/>
                  <c:y val="-0.13428120063191154"/>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74DC-45C7-8CAE-FE485C9D9C10}"/>
                </c:ext>
              </c:extLst>
            </c:dLbl>
            <c:dLbl>
              <c:idx val="4"/>
              <c:layout>
                <c:manualLayout>
                  <c:x val="0"/>
                  <c:y val="-8.6097946287519753E-2"/>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74DC-45C7-8CAE-FE485C9D9C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10.25</c:v>
                </c:pt>
                <c:pt idx="1">
                  <c:v>8.4166666666666661</c:v>
                </c:pt>
                <c:pt idx="2">
                  <c:v>3.6666666666666665</c:v>
                </c:pt>
                <c:pt idx="3">
                  <c:v>2.6666666666666665</c:v>
                </c:pt>
                <c:pt idx="4">
                  <c:v>1.8333333333333333</c:v>
                </c:pt>
              </c:numCache>
            </c:numRef>
          </c:val>
          <c:extLst>
            <c:ext xmlns:c16="http://schemas.microsoft.com/office/drawing/2014/chart" uri="{C3380CC4-5D6E-409C-BE32-E72D297353CC}">
              <c16:uniqueId val="{0000000B-74DC-45C7-8CAE-FE485C9D9C10}"/>
            </c:ext>
          </c:extLst>
        </c:ser>
        <c:ser>
          <c:idx val="2"/>
          <c:order val="2"/>
          <c:spPr>
            <a:solidFill>
              <a:schemeClr val="tx2"/>
            </a:solidFill>
            <a:ln>
              <a:noFill/>
            </a:ln>
          </c:spPr>
          <c:invertIfNegative val="0"/>
          <c:dLbls>
            <c:dLbl>
              <c:idx val="0"/>
              <c:layout>
                <c:manualLayout>
                  <c:x val="0"/>
                  <c:y val="-0.47946287519747233"/>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C-74DC-45C7-8CAE-FE485C9D9C10}"/>
                </c:ext>
              </c:extLst>
            </c:dLbl>
            <c:dLbl>
              <c:idx val="1"/>
              <c:layout>
                <c:manualLayout>
                  <c:x val="0"/>
                  <c:y val="-0.46761453396524488"/>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D-74DC-45C7-8CAE-FE485C9D9C10}"/>
                </c:ext>
              </c:extLst>
            </c:dLbl>
            <c:dLbl>
              <c:idx val="2"/>
              <c:layout>
                <c:manualLayout>
                  <c:x val="0"/>
                  <c:y val="-0.28830963665086889"/>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E-74DC-45C7-8CAE-FE485C9D9C10}"/>
                </c:ext>
              </c:extLst>
            </c:dLbl>
            <c:dLbl>
              <c:idx val="3"/>
              <c:layout>
                <c:manualLayout>
                  <c:x val="0"/>
                  <c:y val="-0.15560821484992102"/>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F-74DC-45C7-8CAE-FE485C9D9C10}"/>
                </c:ext>
              </c:extLst>
            </c:dLbl>
            <c:dLbl>
              <c:idx val="4"/>
              <c:layout>
                <c:manualLayout>
                  <c:x val="0"/>
                  <c:y val="-0.11848341232227488"/>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0-74DC-45C7-8CAE-FE485C9D9C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Sheet1!$A$3:$E$3</c:f>
              <c:numCache>
                <c:formatCode>General</c:formatCode>
                <c:ptCount val="5"/>
                <c:pt idx="0">
                  <c:v>14.4</c:v>
                </c:pt>
                <c:pt idx="1">
                  <c:v>14</c:v>
                </c:pt>
                <c:pt idx="2">
                  <c:v>7.8</c:v>
                </c:pt>
                <c:pt idx="3">
                  <c:v>3.2</c:v>
                </c:pt>
                <c:pt idx="4">
                  <c:v>2.4</c:v>
                </c:pt>
              </c:numCache>
            </c:numRef>
          </c:val>
          <c:extLst>
            <c:ext xmlns:c16="http://schemas.microsoft.com/office/drawing/2014/chart" uri="{C3380CC4-5D6E-409C-BE32-E72D297353CC}">
              <c16:uniqueId val="{00000011-74DC-45C7-8CAE-FE485C9D9C10}"/>
            </c:ext>
          </c:extLst>
        </c:ser>
        <c:dLbls>
          <c:showLegendKey val="0"/>
          <c:showVal val="0"/>
          <c:showCatName val="0"/>
          <c:showSerName val="0"/>
          <c:showPercent val="0"/>
          <c:showBubbleSize val="0"/>
        </c:dLbls>
        <c:gapWidth val="80"/>
        <c:axId val="591151352"/>
        <c:axId val="673768440"/>
      </c:barChart>
      <c:catAx>
        <c:axId val="591151352"/>
        <c:scaling>
          <c:orientation val="minMax"/>
        </c:scaling>
        <c:delete val="0"/>
        <c:axPos val="b"/>
        <c:majorGridlines>
          <c:spPr>
            <a:ln>
              <a:noFill/>
            </a:ln>
          </c:spPr>
        </c:majorGridlines>
        <c:majorTickMark val="none"/>
        <c:minorTickMark val="none"/>
        <c:tickLblPos val="none"/>
        <c:spPr>
          <a:ln w="9525" cap="flat" algn="ctr">
            <a:solidFill>
              <a:schemeClr val="tx1"/>
            </a:solidFill>
            <a:prstDash val="solid"/>
          </a:ln>
        </c:spPr>
        <c:crossAx val="673768440"/>
        <c:crosses val="min"/>
        <c:auto val="0"/>
        <c:lblAlgn val="ctr"/>
        <c:lblOffset val="100"/>
        <c:noMultiLvlLbl val="0"/>
      </c:catAx>
      <c:valAx>
        <c:axId val="673768440"/>
        <c:scaling>
          <c:orientation val="minMax"/>
          <c:max val="14.4"/>
          <c:min val="0"/>
        </c:scaling>
        <c:delete val="1"/>
        <c:axPos val="l"/>
        <c:numFmt formatCode="General" sourceLinked="1"/>
        <c:majorTickMark val="out"/>
        <c:minorTickMark val="none"/>
        <c:tickLblPos val="nextTo"/>
        <c:crossAx val="591151352"/>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2105E842-0B3E-DA41-99C8-20BB1468B426}" type="datetimeFigureOut">
              <a:rPr lang="en-US" smtClean="0"/>
              <a:t>9/28/2023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87B46134-1603-E345-9C12-54A9841A6A3A}" type="slidenum">
              <a:rPr lang="en-US" smtClean="0"/>
              <a:t>‹#›</a:t>
            </a:fld>
            <a:endParaRPr lang="en-US"/>
          </a:p>
        </p:txBody>
      </p:sp>
    </p:spTree>
    <p:extLst>
      <p:ext uri="{BB962C8B-B14F-4D97-AF65-F5344CB8AC3E}">
        <p14:creationId xmlns:p14="http://schemas.microsoft.com/office/powerpoint/2010/main" val="375176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a:t>
            </a:fld>
            <a:endParaRPr lang="en-US"/>
          </a:p>
        </p:txBody>
      </p:sp>
    </p:spTree>
    <p:extLst>
      <p:ext uri="{BB962C8B-B14F-4D97-AF65-F5344CB8AC3E}">
        <p14:creationId xmlns:p14="http://schemas.microsoft.com/office/powerpoint/2010/main" val="170529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17E9CAF-CA78-4668-B94D-278349315C58}" type="slidenum">
              <a:rPr lang="en-US" smtClean="0"/>
              <a:pPr>
                <a:defRPr/>
              </a:pPr>
              <a:t>16</a:t>
            </a:fld>
            <a:endParaRPr lang="en-US" dirty="0"/>
          </a:p>
        </p:txBody>
      </p:sp>
    </p:spTree>
    <p:extLst>
      <p:ext uri="{BB962C8B-B14F-4D97-AF65-F5344CB8AC3E}">
        <p14:creationId xmlns:p14="http://schemas.microsoft.com/office/powerpoint/2010/main" val="14122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baseline="0" dirty="0" smtClean="0"/>
              <a:t> reason question </a:t>
            </a:r>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20</a:t>
            </a:fld>
            <a:endParaRPr lang="en-US"/>
          </a:p>
        </p:txBody>
      </p:sp>
    </p:spTree>
    <p:extLst>
      <p:ext uri="{BB962C8B-B14F-4D97-AF65-F5344CB8AC3E}">
        <p14:creationId xmlns:p14="http://schemas.microsoft.com/office/powerpoint/2010/main" val="314709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any of these experiences contribute to your decision to leave?</a:t>
            </a:r>
          </a:p>
          <a:p>
            <a:endParaRPr lang="en-US" dirty="0" smtClean="0"/>
          </a:p>
          <a:p>
            <a:r>
              <a:rPr lang="en-US" dirty="0" smtClean="0"/>
              <a:t>What did</a:t>
            </a:r>
            <a:r>
              <a:rPr lang="en-US" baseline="0" dirty="0" smtClean="0"/>
              <a:t> you consider </a:t>
            </a:r>
          </a:p>
          <a:p>
            <a:endParaRPr lang="en-US" baseline="0" dirty="0" smtClean="0"/>
          </a:p>
          <a:p>
            <a:r>
              <a:rPr lang="en-US" baseline="0" dirty="0" smtClean="0"/>
              <a:t>What were your expectations when you started and how were the met and/or not met? </a:t>
            </a:r>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21</a:t>
            </a:fld>
            <a:endParaRPr lang="en-US"/>
          </a:p>
        </p:txBody>
      </p:sp>
    </p:spTree>
    <p:extLst>
      <p:ext uri="{BB962C8B-B14F-4D97-AF65-F5344CB8AC3E}">
        <p14:creationId xmlns:p14="http://schemas.microsoft.com/office/powerpoint/2010/main" val="427570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22</a:t>
            </a:fld>
            <a:endParaRPr lang="en-US"/>
          </a:p>
        </p:txBody>
      </p:sp>
    </p:spTree>
    <p:extLst>
      <p:ext uri="{BB962C8B-B14F-4D97-AF65-F5344CB8AC3E}">
        <p14:creationId xmlns:p14="http://schemas.microsoft.com/office/powerpoint/2010/main" val="125995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BE75-0C5C-0545-AD48-1ECBE8284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04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768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Rehire data tracking </a:t>
            </a:r>
          </a:p>
          <a:p>
            <a:endParaRPr lang="en-US" baseline="0" dirty="0" smtClean="0"/>
          </a:p>
        </p:txBody>
      </p:sp>
      <p:sp>
        <p:nvSpPr>
          <p:cNvPr id="4" name="Slide Number Placeholder 3"/>
          <p:cNvSpPr>
            <a:spLocks noGrp="1"/>
          </p:cNvSpPr>
          <p:nvPr>
            <p:ph type="sldNum" sz="quarter" idx="10"/>
          </p:nvPr>
        </p:nvSpPr>
        <p:spPr/>
        <p:txBody>
          <a:bodyPr/>
          <a:lstStyle/>
          <a:p>
            <a:fld id="{87B46134-1603-E345-9C12-54A9841A6A3A}" type="slidenum">
              <a:rPr lang="en-US" smtClean="0"/>
              <a:t>7</a:t>
            </a:fld>
            <a:endParaRPr lang="en-US"/>
          </a:p>
        </p:txBody>
      </p:sp>
    </p:spTree>
    <p:extLst>
      <p:ext uri="{BB962C8B-B14F-4D97-AF65-F5344CB8AC3E}">
        <p14:creationId xmlns:p14="http://schemas.microsoft.com/office/powerpoint/2010/main" val="227914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dirty="0"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D3BB0EC-A29B-4423-9445-130610E4AB3A}" type="slidenum">
              <a:rPr lang="en-US" altLang="en-US" smtClean="0"/>
              <a:pPr>
                <a:defRPr/>
              </a:pPr>
              <a:t>8</a:t>
            </a:fld>
            <a:endParaRPr lang="en-US" altLang="en-US" dirty="0"/>
          </a:p>
        </p:txBody>
      </p:sp>
    </p:spTree>
    <p:extLst>
      <p:ext uri="{BB962C8B-B14F-4D97-AF65-F5344CB8AC3E}">
        <p14:creationId xmlns:p14="http://schemas.microsoft.com/office/powerpoint/2010/main" val="2143830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11</a:t>
            </a:fld>
            <a:endParaRPr lang="en-US"/>
          </a:p>
        </p:txBody>
      </p:sp>
    </p:spTree>
    <p:extLst>
      <p:ext uri="{BB962C8B-B14F-4D97-AF65-F5344CB8AC3E}">
        <p14:creationId xmlns:p14="http://schemas.microsoft.com/office/powerpoint/2010/main" val="105799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12</a:t>
            </a:fld>
            <a:endParaRPr lang="en-US"/>
          </a:p>
        </p:txBody>
      </p:sp>
    </p:spTree>
    <p:extLst>
      <p:ext uri="{BB962C8B-B14F-4D97-AF65-F5344CB8AC3E}">
        <p14:creationId xmlns:p14="http://schemas.microsoft.com/office/powerpoint/2010/main" val="350158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b="1" baseline="-25000">
                <a:solidFill>
                  <a:schemeClr val="tx1"/>
                </a:solidFill>
                <a:latin typeface="Arial" pitchFamily="34" charset="0"/>
                <a:ea typeface="MS PGothic" pitchFamily="34" charset="-128"/>
              </a:defRPr>
            </a:lvl1pPr>
            <a:lvl2pPr marL="131413" indent="-50544" eaLnBrk="0" hangingPunct="0">
              <a:defRPr sz="700" b="1" baseline="-25000">
                <a:solidFill>
                  <a:schemeClr val="tx1"/>
                </a:solidFill>
                <a:latin typeface="Arial" pitchFamily="34" charset="0"/>
                <a:ea typeface="MS PGothic" pitchFamily="34" charset="-128"/>
              </a:defRPr>
            </a:lvl2pPr>
            <a:lvl3pPr marL="202175" indent="-40435" eaLnBrk="0" hangingPunct="0">
              <a:defRPr sz="700" b="1" baseline="-25000">
                <a:solidFill>
                  <a:schemeClr val="tx1"/>
                </a:solidFill>
                <a:latin typeface="Arial" pitchFamily="34" charset="0"/>
                <a:ea typeface="MS PGothic" pitchFamily="34" charset="-128"/>
              </a:defRPr>
            </a:lvl3pPr>
            <a:lvl4pPr marL="283045" indent="-40435" eaLnBrk="0" hangingPunct="0">
              <a:defRPr sz="700" b="1" baseline="-25000">
                <a:solidFill>
                  <a:schemeClr val="tx1"/>
                </a:solidFill>
                <a:latin typeface="Arial" pitchFamily="34" charset="0"/>
                <a:ea typeface="MS PGothic" pitchFamily="34" charset="-128"/>
              </a:defRPr>
            </a:lvl4pPr>
            <a:lvl5pPr marL="363916" indent="-40435" eaLnBrk="0" hangingPunct="0">
              <a:defRPr sz="700" b="1" baseline="-25000">
                <a:solidFill>
                  <a:schemeClr val="tx1"/>
                </a:solidFill>
                <a:latin typeface="Arial" pitchFamily="34" charset="0"/>
                <a:ea typeface="MS PGothic" pitchFamily="34" charset="-128"/>
              </a:defRPr>
            </a:lvl5pPr>
            <a:lvl6pPr marL="444785" indent="-40435" eaLnBrk="0" fontAlgn="base" hangingPunct="0">
              <a:spcBef>
                <a:spcPct val="0"/>
              </a:spcBef>
              <a:spcAft>
                <a:spcPct val="0"/>
              </a:spcAft>
              <a:defRPr sz="700" b="1" baseline="-25000">
                <a:solidFill>
                  <a:schemeClr val="tx1"/>
                </a:solidFill>
                <a:latin typeface="Arial" pitchFamily="34" charset="0"/>
                <a:ea typeface="MS PGothic" pitchFamily="34" charset="-128"/>
              </a:defRPr>
            </a:lvl6pPr>
            <a:lvl7pPr marL="525657" indent="-40435" eaLnBrk="0" fontAlgn="base" hangingPunct="0">
              <a:spcBef>
                <a:spcPct val="0"/>
              </a:spcBef>
              <a:spcAft>
                <a:spcPct val="0"/>
              </a:spcAft>
              <a:defRPr sz="700" b="1" baseline="-25000">
                <a:solidFill>
                  <a:schemeClr val="tx1"/>
                </a:solidFill>
                <a:latin typeface="Arial" pitchFamily="34" charset="0"/>
                <a:ea typeface="MS PGothic" pitchFamily="34" charset="-128"/>
              </a:defRPr>
            </a:lvl7pPr>
            <a:lvl8pPr marL="606526" indent="-40435" eaLnBrk="0" fontAlgn="base" hangingPunct="0">
              <a:spcBef>
                <a:spcPct val="0"/>
              </a:spcBef>
              <a:spcAft>
                <a:spcPct val="0"/>
              </a:spcAft>
              <a:defRPr sz="700" b="1" baseline="-25000">
                <a:solidFill>
                  <a:schemeClr val="tx1"/>
                </a:solidFill>
                <a:latin typeface="Arial" pitchFamily="34" charset="0"/>
                <a:ea typeface="MS PGothic" pitchFamily="34" charset="-128"/>
              </a:defRPr>
            </a:lvl8pPr>
            <a:lvl9pPr marL="687396" indent="-40435" eaLnBrk="0" fontAlgn="base" hangingPunct="0">
              <a:spcBef>
                <a:spcPct val="0"/>
              </a:spcBef>
              <a:spcAft>
                <a:spcPct val="0"/>
              </a:spcAft>
              <a:defRPr sz="700" b="1" baseline="-25000">
                <a:solidFill>
                  <a:schemeClr val="tx1"/>
                </a:solidFill>
                <a:latin typeface="Arial" pitchFamily="34" charset="0"/>
                <a:ea typeface="MS PGothic" pitchFamily="34" charset="-128"/>
              </a:defRPr>
            </a:lvl9pPr>
          </a:lstStyle>
          <a:p>
            <a:pPr defTabSz="879980" eaLnBrk="1" fontAlgn="base" hangingPunct="1">
              <a:spcBef>
                <a:spcPct val="0"/>
              </a:spcBef>
              <a:spcAft>
                <a:spcPct val="0"/>
              </a:spcAft>
              <a:defRPr/>
            </a:pPr>
            <a:fld id="{D314095F-9EDE-4C7C-9E58-3C0D148A5523}" type="slidenum">
              <a:rPr lang="en-US" altLang="zh-CN" sz="200" baseline="0">
                <a:solidFill>
                  <a:srgbClr val="000000"/>
                </a:solidFill>
                <a:ea typeface="SimSun" pitchFamily="2" charset="-122"/>
              </a:rPr>
              <a:pPr defTabSz="879980" eaLnBrk="1" fontAlgn="base" hangingPunct="1">
                <a:spcBef>
                  <a:spcPct val="0"/>
                </a:spcBef>
                <a:spcAft>
                  <a:spcPct val="0"/>
                </a:spcAft>
                <a:defRPr/>
              </a:pPr>
              <a:t>13</a:t>
            </a:fld>
            <a:endParaRPr lang="en-US" altLang="zh-CN" sz="200" baseline="0">
              <a:solidFill>
                <a:srgbClr val="000000"/>
              </a:solidFill>
              <a:ea typeface="SimSun" pitchFamily="2" charset="-122"/>
            </a:endParaRPr>
          </a:p>
        </p:txBody>
      </p:sp>
      <p:sp>
        <p:nvSpPr>
          <p:cNvPr id="15362" name="Rectangle 2"/>
          <p:cNvSpPr>
            <a:spLocks noGrp="1" noRot="1" noChangeAspect="1" noChangeArrowheads="1" noTextEdit="1"/>
          </p:cNvSpPr>
          <p:nvPr>
            <p:ph type="sldImg"/>
          </p:nvPr>
        </p:nvSpPr>
        <p:spPr>
          <a:xfrm>
            <a:off x="354013" y="674688"/>
            <a:ext cx="5999162" cy="3375025"/>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261013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there a way to</a:t>
            </a:r>
            <a:r>
              <a:rPr lang="en-US" baseline="0" dirty="0" smtClean="0"/>
              <a:t> get someone interested in attending town hall meeting? </a:t>
            </a:r>
          </a:p>
          <a:p>
            <a:endParaRPr lang="en-US" baseline="0" dirty="0" smtClean="0"/>
          </a:p>
          <a:p>
            <a:r>
              <a:rPr lang="en-US" baseline="0" dirty="0" smtClean="0"/>
              <a:t>Watch town hall meeting in the coffee hour </a:t>
            </a:r>
          </a:p>
          <a:p>
            <a:endParaRPr lang="en-US" baseline="0" dirty="0" smtClean="0"/>
          </a:p>
          <a:p>
            <a:r>
              <a:rPr lang="en-US" b="1" baseline="0" dirty="0" smtClean="0"/>
              <a:t>Day/night shift sessions – organize around classes – could build into orientation schedule – middle of day </a:t>
            </a:r>
            <a:endParaRPr lang="en-US" b="1" dirty="0"/>
          </a:p>
        </p:txBody>
      </p:sp>
      <p:sp>
        <p:nvSpPr>
          <p:cNvPr id="4" name="Slide Number Placeholder 3"/>
          <p:cNvSpPr>
            <a:spLocks noGrp="1"/>
          </p:cNvSpPr>
          <p:nvPr>
            <p:ph type="sldNum" sz="quarter" idx="10"/>
          </p:nvPr>
        </p:nvSpPr>
        <p:spPr/>
        <p:txBody>
          <a:bodyPr/>
          <a:lstStyle/>
          <a:p>
            <a:pPr>
              <a:defRPr/>
            </a:pPr>
            <a:fld id="{717E9CAF-CA78-4668-B94D-278349315C58}" type="slidenum">
              <a:rPr lang="en-US" smtClean="0"/>
              <a:pPr>
                <a:defRPr/>
              </a:pPr>
              <a:t>15</a:t>
            </a:fld>
            <a:endParaRPr lang="en-US" dirty="0"/>
          </a:p>
        </p:txBody>
      </p:sp>
    </p:spTree>
    <p:extLst>
      <p:ext uri="{BB962C8B-B14F-4D97-AF65-F5344CB8AC3E}">
        <p14:creationId xmlns:p14="http://schemas.microsoft.com/office/powerpoint/2010/main" val="316554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Cover</a:t>
            </a:r>
          </a:p>
        </p:txBody>
      </p:sp>
    </p:spTree>
    <p:extLst>
      <p:ext uri="{BB962C8B-B14F-4D97-AF65-F5344CB8AC3E}">
        <p14:creationId xmlns:p14="http://schemas.microsoft.com/office/powerpoint/2010/main" val="140188584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2-column</a:t>
            </a:r>
          </a:p>
        </p:txBody>
      </p:sp>
    </p:spTree>
    <p:extLst>
      <p:ext uri="{BB962C8B-B14F-4D97-AF65-F5344CB8AC3E}">
        <p14:creationId xmlns:p14="http://schemas.microsoft.com/office/powerpoint/2010/main" val="325403592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076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037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1014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0508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9135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7502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5344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66710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42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anchor="ctr">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4777958-ABDF-CB84-977C-F9263DD222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84677" y="5368339"/>
            <a:ext cx="2368061" cy="1016000"/>
          </a:xfrm>
          <a:prstGeom prst="rect">
            <a:avLst/>
          </a:prstGeom>
        </p:spPr>
      </p:pic>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46040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17257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Quote</a:t>
            </a:r>
          </a:p>
        </p:txBody>
      </p:sp>
    </p:spTree>
    <p:extLst>
      <p:ext uri="{BB962C8B-B14F-4D97-AF65-F5344CB8AC3E}">
        <p14:creationId xmlns:p14="http://schemas.microsoft.com/office/powerpoint/2010/main" val="2858942119"/>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MC-quote-teal">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13708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MC-quote-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32453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BMC-quote-teal">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36971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BMC-quote-teal">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30000"/>
                  </a:schemeClr>
                </a:solidFill>
              </a:rPr>
              <a:t>“</a:t>
            </a:r>
          </a:p>
        </p:txBody>
      </p:sp>
    </p:spTree>
    <p:extLst>
      <p:ext uri="{BB962C8B-B14F-4D97-AF65-F5344CB8AC3E}">
        <p14:creationId xmlns:p14="http://schemas.microsoft.com/office/powerpoint/2010/main" val="28699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BMC-quote-teal">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35191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BMC-quote-teal">
    <p:bg>
      <p:bgPr>
        <a:solidFill>
          <a:schemeClr val="bg1"/>
        </a:solidFill>
        <a:effectLst/>
      </p:bgPr>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481E8DCD-9BE7-D3FF-8FD2-305F483BA891}"/>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quote slide.</a:t>
            </a:r>
          </a:p>
          <a:p>
            <a:endParaRPr lang="en-US" dirty="0"/>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9273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Divider</a:t>
            </a:r>
          </a:p>
        </p:txBody>
      </p:sp>
    </p:spTree>
    <p:extLst>
      <p:ext uri="{BB962C8B-B14F-4D97-AF65-F5344CB8AC3E}">
        <p14:creationId xmlns:p14="http://schemas.microsoft.com/office/powerpoint/2010/main" val="2588707606"/>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MC-Section Header-Te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74790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9C2FEFC-2429-7363-A19C-667EE1B23AF2}"/>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583266"/>
            <a:ext cx="7109012" cy="1845732"/>
          </a:xfrm>
        </p:spPr>
        <p:txBody>
          <a:bodyPr anchor="ctr">
            <a:normAutofit/>
          </a:bodyPr>
          <a:lstStyle>
            <a:lvl1pPr algn="l">
              <a:defRPr sz="48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479091"/>
            <a:ext cx="7109012" cy="1109605"/>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reeform 9">
            <a:extLst>
              <a:ext uri="{FF2B5EF4-FFF2-40B4-BE49-F238E27FC236}">
                <a16:creationId xmlns:a16="http://schemas.microsoft.com/office/drawing/2014/main" id="{1D4467D7-08EC-A71A-77B2-534FE2480509}"/>
              </a:ext>
            </a:extLst>
          </p:cNvPr>
          <p:cNvSpPr/>
          <p:nvPr userDrawn="1"/>
        </p:nvSpPr>
        <p:spPr>
          <a:xfrm>
            <a:off x="-1" y="1583267"/>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72605EA6-2F69-2958-4D8A-3F6A730607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84677" y="5368339"/>
            <a:ext cx="2368061" cy="1016000"/>
          </a:xfrm>
          <a:prstGeom prst="rect">
            <a:avLst/>
          </a:prstGeom>
        </p:spPr>
      </p:pic>
    </p:spTree>
    <p:extLst>
      <p:ext uri="{BB962C8B-B14F-4D97-AF65-F5344CB8AC3E}">
        <p14:creationId xmlns:p14="http://schemas.microsoft.com/office/powerpoint/2010/main" val="3666024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MC-Section Header-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751836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MC-Section Header-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4008052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MC-Section Header-Yellow">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685575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MC-Section Header-Oran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4019191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9A2B19B-750D-16E8-78D6-DECFFCC2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73560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87C487A-9D9A-7EF8-E271-959903E1E0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966835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p:bgPr>
        <a:solidFill>
          <a:schemeClr val="accent2"/>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E93A47A-2DB2-9460-A72D-25189BDFB1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372457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p:bgPr>
        <a:solidFill>
          <a:schemeClr val="accent2"/>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91B7443-9B55-0443-5991-296EE5885E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393462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7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745032F-BD81-D24C-6E4A-524A8F5C07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985245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with Image</a:t>
            </a:r>
          </a:p>
        </p:txBody>
      </p:sp>
    </p:spTree>
    <p:extLst>
      <p:ext uri="{BB962C8B-B14F-4D97-AF65-F5344CB8AC3E}">
        <p14:creationId xmlns:p14="http://schemas.microsoft.com/office/powerpoint/2010/main" val="3512288679"/>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a:t>
            </a:r>
          </a:p>
        </p:txBody>
      </p:sp>
    </p:spTree>
    <p:extLst>
      <p:ext uri="{BB962C8B-B14F-4D97-AF65-F5344CB8AC3E}">
        <p14:creationId xmlns:p14="http://schemas.microsoft.com/office/powerpoint/2010/main" val="2848468649"/>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41051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24701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855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93954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3640176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4042602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532779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252229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585458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71633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693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670995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727832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744208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765637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818291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33410965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963854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4116993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7310089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48472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80323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12" name="Content Placeholder 2">
            <a:extLst>
              <a:ext uri="{FF2B5EF4-FFF2-40B4-BE49-F238E27FC236}">
                <a16:creationId xmlns:a16="http://schemas.microsoft.com/office/drawing/2014/main" id="{1CE27110-60AA-3EEF-C856-62EC6F63B744}"/>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3991686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795B1B35-7F12-A1D7-9FF6-ED6900A8BC78}"/>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475573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BEC6DB14-8804-0C3D-EB09-EFAFCC6CDBEB}"/>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764614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3E87388C-C233-1EC2-5FA7-0B72291F182B}"/>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4202083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E862CAE5-1A6F-026B-5C0E-B204D4E06ABC}"/>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1955387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2471494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2956341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93001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2883737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426226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09129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8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Tree>
    <p:extLst>
      <p:ext uri="{BB962C8B-B14F-4D97-AF65-F5344CB8AC3E}">
        <p14:creationId xmlns:p14="http://schemas.microsoft.com/office/powerpoint/2010/main" val="1634928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9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06898C8F-893A-22EC-A835-D6EB7236DDBF}"/>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BC0730AD-1E01-A29F-64B8-DBAF1BF94A9F}"/>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189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0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3B91FFB6-BF9F-5C4E-0C89-388785E5C75F}"/>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C25129ED-8893-2AF3-B3F4-C61A5CA739EE}"/>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844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1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A6326DED-4490-05FB-D864-1F35870F22B4}"/>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722F4EED-8CE5-CDD5-8F9F-6B456FC28410}"/>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925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2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2D0F699C-CAF6-C02D-9606-A6092E92413A}"/>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CAE00403-509C-D123-8F87-D2ECBF7A3263}"/>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904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3638455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4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1357275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5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2879495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6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2728882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7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4081748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13431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804E82-9318-093B-25B8-0B5C3FCEE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6DA65-C7B0-03DA-4363-86EA8BFBC5D3}"/>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Content Placeholder 2">
            <a:extLst>
              <a:ext uri="{FF2B5EF4-FFF2-40B4-BE49-F238E27FC236}">
                <a16:creationId xmlns:a16="http://schemas.microsoft.com/office/drawing/2014/main" id="{2A00CE04-D653-5F00-0F18-3EC6ABB7B8BA}"/>
              </a:ext>
            </a:extLst>
          </p:cNvPr>
          <p:cNvSpPr>
            <a:spLocks noGrp="1"/>
          </p:cNvSpPr>
          <p:nvPr>
            <p:ph idx="17" hasCustomPrompt="1"/>
          </p:nvPr>
        </p:nvSpPr>
        <p:spPr>
          <a:xfrm>
            <a:off x="639758" y="440575"/>
            <a:ext cx="10844029" cy="558398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892798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Back Page</a:t>
            </a:r>
          </a:p>
        </p:txBody>
      </p:sp>
    </p:spTree>
    <p:extLst>
      <p:ext uri="{BB962C8B-B14F-4D97-AF65-F5344CB8AC3E}">
        <p14:creationId xmlns:p14="http://schemas.microsoft.com/office/powerpoint/2010/main" val="1517755372"/>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BMC-Back Cover">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FDF9-ECEF-96F3-98EC-D63B91246DFF}"/>
              </a:ext>
            </a:extLst>
          </p:cNvPr>
          <p:cNvPicPr>
            <a:picLocks noChangeAspect="1"/>
          </p:cNvPicPr>
          <p:nvPr userDrawn="1"/>
        </p:nvPicPr>
        <p:blipFill>
          <a:blip r:embed="rId2"/>
          <a:stretch>
            <a:fillRect/>
          </a:stretch>
        </p:blipFill>
        <p:spPr>
          <a:xfrm>
            <a:off x="3952944" y="2076293"/>
            <a:ext cx="4500225" cy="1938927"/>
          </a:xfrm>
          <a:prstGeom prst="rect">
            <a:avLst/>
          </a:prstGeom>
        </p:spPr>
      </p:pic>
    </p:spTree>
    <p:extLst>
      <p:ext uri="{BB962C8B-B14F-4D97-AF65-F5344CB8AC3E}">
        <p14:creationId xmlns:p14="http://schemas.microsoft.com/office/powerpoint/2010/main" val="2310752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BMC-Back Cover">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FDF9-ECEF-96F3-98EC-D63B91246DFF}"/>
              </a:ext>
            </a:extLst>
          </p:cNvPr>
          <p:cNvPicPr>
            <a:picLocks noChangeAspect="1"/>
          </p:cNvPicPr>
          <p:nvPr userDrawn="1"/>
        </p:nvPicPr>
        <p:blipFill>
          <a:blip r:embed="rId2"/>
          <a:stretch>
            <a:fillRect/>
          </a:stretch>
        </p:blipFill>
        <p:spPr>
          <a:xfrm>
            <a:off x="3952944" y="2076293"/>
            <a:ext cx="4500225" cy="1938927"/>
          </a:xfrm>
          <a:prstGeom prst="rect">
            <a:avLst/>
          </a:prstGeom>
        </p:spPr>
      </p:pic>
    </p:spTree>
    <p:extLst>
      <p:ext uri="{BB962C8B-B14F-4D97-AF65-F5344CB8AC3E}">
        <p14:creationId xmlns:p14="http://schemas.microsoft.com/office/powerpoint/2010/main" val="2665934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894A3-C10C-BD4D-BDBF-E7FF13D364A0}"/>
              </a:ext>
            </a:extLst>
          </p:cNvPr>
          <p:cNvSpPr>
            <a:spLocks noGrp="1"/>
          </p:cNvSpPr>
          <p:nvPr>
            <p:ph type="dt" sz="half" idx="10"/>
          </p:nvPr>
        </p:nvSpPr>
        <p:spPr/>
        <p:txBody>
          <a:bodyPr/>
          <a:lstStyle/>
          <a:p>
            <a:fld id="{E4FB1896-FC60-8043-8BFA-09644DF72620}" type="datetimeFigureOut">
              <a:rPr lang="en-US" smtClean="0"/>
              <a:t>9/28/2023</a:t>
            </a:fld>
            <a:endParaRPr lang="en-US"/>
          </a:p>
        </p:txBody>
      </p:sp>
      <p:sp>
        <p:nvSpPr>
          <p:cNvPr id="3" name="Footer Placeholder 2">
            <a:extLst>
              <a:ext uri="{FF2B5EF4-FFF2-40B4-BE49-F238E27FC236}">
                <a16:creationId xmlns:a16="http://schemas.microsoft.com/office/drawing/2014/main" id="{A2218529-3264-0F4F-AB87-A8CE6A65FE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6DD6A-8F4A-E04C-BDA0-A757DBD11639}"/>
              </a:ext>
            </a:extLst>
          </p:cNvPr>
          <p:cNvSpPr>
            <a:spLocks noGrp="1"/>
          </p:cNvSpPr>
          <p:nvPr>
            <p:ph type="sldNum" sz="quarter" idx="12"/>
          </p:nvPr>
        </p:nvSpPr>
        <p:spPr/>
        <p:txBody>
          <a:bodyPr/>
          <a:lstStyle/>
          <a:p>
            <a:fld id="{A7BABDC1-E7E8-E840-827F-98949669A604}" type="slidenum">
              <a:rPr lang="en-US" smtClean="0"/>
              <a:t>‹#›</a:t>
            </a:fld>
            <a:endParaRPr lang="en-US"/>
          </a:p>
        </p:txBody>
      </p:sp>
    </p:spTree>
    <p:extLst>
      <p:ext uri="{BB962C8B-B14F-4D97-AF65-F5344CB8AC3E}">
        <p14:creationId xmlns:p14="http://schemas.microsoft.com/office/powerpoint/2010/main" val="34990934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3" y="1142357"/>
            <a:ext cx="11672551"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279403" y="6660156"/>
            <a:ext cx="9426572" cy="189778"/>
          </a:xfrm>
          <a:prstGeom prst="rect">
            <a:avLst/>
          </a:prstGeom>
        </p:spPr>
        <p:txBody>
          <a:bodyPr anchor="b"/>
          <a:lstStyle>
            <a:lvl1pPr marL="0" indent="0">
              <a:spcBef>
                <a:spcPts val="0"/>
              </a:spcBef>
              <a:buNone/>
              <a:defRPr sz="800">
                <a:solidFill>
                  <a:schemeClr val="bg2"/>
                </a:solidFill>
              </a:defRPr>
            </a:lvl1pPr>
          </a:lstStyle>
          <a:p>
            <a:pPr lvl="0"/>
            <a:r>
              <a:rPr lang="en-US" dirty="0"/>
              <a:t>Click to edit Master text styles</a:t>
            </a:r>
          </a:p>
        </p:txBody>
      </p:sp>
      <p:sp>
        <p:nvSpPr>
          <p:cNvPr id="14" name="Title 13"/>
          <p:cNvSpPr>
            <a:spLocks noGrp="1"/>
          </p:cNvSpPr>
          <p:nvPr>
            <p:ph type="title"/>
          </p:nvPr>
        </p:nvSpPr>
        <p:spPr>
          <a:xfrm>
            <a:off x="231773" y="155577"/>
            <a:ext cx="11670161" cy="634999"/>
          </a:xfrm>
        </p:spPr>
        <p:txBody>
          <a:bodyPr/>
          <a:lstStyle>
            <a:lvl1pPr>
              <a:defRPr>
                <a:solidFill>
                  <a:schemeClr val="tx2"/>
                </a:solidFill>
              </a:defRPr>
            </a:lvl1pPr>
          </a:lstStyle>
          <a:p>
            <a:r>
              <a:rPr lang="en-US" dirty="0"/>
              <a:t>Click to edit Master title style</a:t>
            </a:r>
          </a:p>
        </p:txBody>
      </p:sp>
      <p:sp>
        <p:nvSpPr>
          <p:cNvPr id="11" name="Rectangle 10"/>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8" name="Rectangle 17"/>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9" name="Rectangle 18"/>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Tree>
    <p:extLst>
      <p:ext uri="{BB962C8B-B14F-4D97-AF65-F5344CB8AC3E}">
        <p14:creationId xmlns:p14="http://schemas.microsoft.com/office/powerpoint/2010/main" val="1528092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3" y="1142357"/>
            <a:ext cx="11672551"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279403" y="6660156"/>
            <a:ext cx="9426572" cy="189778"/>
          </a:xfrm>
          <a:prstGeom prst="rect">
            <a:avLst/>
          </a:prstGeom>
        </p:spPr>
        <p:txBody>
          <a:bodyPr anchor="b"/>
          <a:lstStyle>
            <a:lvl1pPr marL="0" indent="0">
              <a:spcBef>
                <a:spcPts val="0"/>
              </a:spcBef>
              <a:buNone/>
              <a:defRPr sz="800">
                <a:solidFill>
                  <a:schemeClr val="bg2"/>
                </a:solidFill>
              </a:defRPr>
            </a:lvl1pPr>
          </a:lstStyle>
          <a:p>
            <a:pPr lvl="0"/>
            <a:r>
              <a:rPr lang="en-US" dirty="0"/>
              <a:t>Click to edit Master text styles</a:t>
            </a:r>
          </a:p>
        </p:txBody>
      </p:sp>
      <p:sp>
        <p:nvSpPr>
          <p:cNvPr id="14" name="Title 13"/>
          <p:cNvSpPr>
            <a:spLocks noGrp="1"/>
          </p:cNvSpPr>
          <p:nvPr>
            <p:ph type="title"/>
          </p:nvPr>
        </p:nvSpPr>
        <p:spPr>
          <a:xfrm>
            <a:off x="231773" y="155577"/>
            <a:ext cx="11670161" cy="634999"/>
          </a:xfrm>
        </p:spPr>
        <p:txBody>
          <a:bodyPr/>
          <a:lstStyle>
            <a:lvl1pPr>
              <a:defRPr>
                <a:solidFill>
                  <a:schemeClr val="tx2"/>
                </a:solidFill>
              </a:defRPr>
            </a:lvl1pPr>
          </a:lstStyle>
          <a:p>
            <a:r>
              <a:rPr lang="en-US" dirty="0"/>
              <a:t>Click to edit Master title style</a:t>
            </a:r>
          </a:p>
        </p:txBody>
      </p:sp>
      <p:sp>
        <p:nvSpPr>
          <p:cNvPr id="11" name="Rectangle 10"/>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8" name="Rectangle 17"/>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9" name="Rectangle 18"/>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Tree>
    <p:extLst>
      <p:ext uri="{BB962C8B-B14F-4D97-AF65-F5344CB8AC3E}">
        <p14:creationId xmlns:p14="http://schemas.microsoft.com/office/powerpoint/2010/main" val="14931376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1-column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8" name="Text Placeholder 6">
            <a:extLst>
              <a:ext uri="{FF2B5EF4-FFF2-40B4-BE49-F238E27FC236}">
                <a16:creationId xmlns:a16="http://schemas.microsoft.com/office/drawing/2014/main" id="{E9505574-C0B4-E434-5A99-DC9C1145394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9" name="Freeform 8">
            <a:extLst>
              <a:ext uri="{FF2B5EF4-FFF2-40B4-BE49-F238E27FC236}">
                <a16:creationId xmlns:a16="http://schemas.microsoft.com/office/drawing/2014/main" id="{8D4A9268-E8AE-AB95-1619-66742E57040C}"/>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08405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3" y="1142357"/>
            <a:ext cx="11672551"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5"/>
          <p:cNvSpPr>
            <a:spLocks noGrp="1"/>
          </p:cNvSpPr>
          <p:nvPr>
            <p:ph type="body" sz="quarter" idx="11"/>
          </p:nvPr>
        </p:nvSpPr>
        <p:spPr>
          <a:xfrm>
            <a:off x="279403" y="6660156"/>
            <a:ext cx="9426572" cy="189778"/>
          </a:xfrm>
          <a:prstGeom prst="rect">
            <a:avLst/>
          </a:prstGeom>
        </p:spPr>
        <p:txBody>
          <a:bodyPr anchor="b"/>
          <a:lstStyle>
            <a:lvl1pPr marL="0" indent="0">
              <a:spcBef>
                <a:spcPts val="0"/>
              </a:spcBef>
              <a:buNone/>
              <a:defRPr sz="800">
                <a:solidFill>
                  <a:schemeClr val="bg2"/>
                </a:solidFill>
              </a:defRPr>
            </a:lvl1pPr>
          </a:lstStyle>
          <a:p>
            <a:pPr lvl="0"/>
            <a:r>
              <a:rPr lang="en-US" dirty="0" smtClean="0"/>
              <a:t>Click to edit Master text styles</a:t>
            </a:r>
          </a:p>
        </p:txBody>
      </p:sp>
      <p:sp>
        <p:nvSpPr>
          <p:cNvPr id="14" name="Title 13"/>
          <p:cNvSpPr>
            <a:spLocks noGrp="1"/>
          </p:cNvSpPr>
          <p:nvPr>
            <p:ph type="title"/>
          </p:nvPr>
        </p:nvSpPr>
        <p:spPr>
          <a:xfrm>
            <a:off x="231773" y="155577"/>
            <a:ext cx="11670161" cy="634999"/>
          </a:xfrm>
        </p:spPr>
        <p:txBody>
          <a:bodyPr/>
          <a:lstStyle>
            <a:lvl1pPr>
              <a:defRPr>
                <a:solidFill>
                  <a:schemeClr val="tx2"/>
                </a:solidFill>
              </a:defRPr>
            </a:lvl1pPr>
          </a:lstStyle>
          <a:p>
            <a:r>
              <a:rPr lang="en-US" dirty="0" smtClean="0"/>
              <a:t>Click to edit Master title style</a:t>
            </a:r>
            <a:endParaRPr lang="en-US" dirty="0"/>
          </a:p>
        </p:txBody>
      </p:sp>
      <p:sp>
        <p:nvSpPr>
          <p:cNvPr id="11" name="Rectangle 10"/>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2429" y="6543028"/>
            <a:ext cx="1576916" cy="271437"/>
          </a:xfrm>
          <a:prstGeom prst="rect">
            <a:avLst/>
          </a:prstGeom>
        </p:spPr>
      </p:pic>
      <p:sp>
        <p:nvSpPr>
          <p:cNvPr id="18" name="Rectangle 17"/>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9" name="Rectangle 18"/>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Tree>
    <p:extLst>
      <p:ext uri="{BB962C8B-B14F-4D97-AF65-F5344CB8AC3E}">
        <p14:creationId xmlns:p14="http://schemas.microsoft.com/office/powerpoint/2010/main" val="268575732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3" y="1142357"/>
            <a:ext cx="11672551"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p:cNvSpPr>
            <a:spLocks noGrp="1"/>
          </p:cNvSpPr>
          <p:nvPr>
            <p:ph type="title"/>
          </p:nvPr>
        </p:nvSpPr>
        <p:spPr>
          <a:xfrm>
            <a:off x="231773" y="155577"/>
            <a:ext cx="11670161" cy="634999"/>
          </a:xfrm>
        </p:spPr>
        <p:txBody>
          <a:bodyPr/>
          <a:lstStyle>
            <a:lvl1pPr>
              <a:defRPr>
                <a:solidFill>
                  <a:schemeClr val="tx2"/>
                </a:solidFill>
              </a:defRPr>
            </a:lvl1pPr>
          </a:lstStyle>
          <a:p>
            <a:r>
              <a:rPr lang="en-US" dirty="0"/>
              <a:t>Click to edit Master title style</a:t>
            </a:r>
          </a:p>
        </p:txBody>
      </p:sp>
      <p:sp>
        <p:nvSpPr>
          <p:cNvPr id="11" name="Rectangle 10"/>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8" name="Rectangle 17"/>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9" name="Rectangle 18"/>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Tree>
    <p:extLst>
      <p:ext uri="{BB962C8B-B14F-4D97-AF65-F5344CB8AC3E}">
        <p14:creationId xmlns:p14="http://schemas.microsoft.com/office/powerpoint/2010/main" val="218631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82713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639759" y="212725"/>
            <a:ext cx="10844029" cy="98302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639759" y="1673225"/>
            <a:ext cx="10844029"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4D2E0D4-AE2A-E012-1B36-C2D5F5FFE3DC}"/>
              </a:ext>
            </a:extLst>
          </p:cNvPr>
          <p:cNvSpPr>
            <a:spLocks noGrp="1"/>
          </p:cNvSpPr>
          <p:nvPr>
            <p:ph type="ftr" sz="quarter" idx="3"/>
          </p:nvPr>
        </p:nvSpPr>
        <p:spPr>
          <a:xfrm>
            <a:off x="4038599" y="6356350"/>
            <a:ext cx="6945923"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16C64BD-2341-3634-8C41-95E92CAECCDC}"/>
              </a:ext>
            </a:extLst>
          </p:cNvPr>
          <p:cNvSpPr>
            <a:spLocks noGrp="1"/>
          </p:cNvSpPr>
          <p:nvPr>
            <p:ph type="sldNum" sz="quarter" idx="4"/>
          </p:nvPr>
        </p:nvSpPr>
        <p:spPr>
          <a:xfrm>
            <a:off x="11078308" y="6356350"/>
            <a:ext cx="40548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8" name="Picture 7">
            <a:extLst>
              <a:ext uri="{FF2B5EF4-FFF2-40B4-BE49-F238E27FC236}">
                <a16:creationId xmlns:a16="http://schemas.microsoft.com/office/drawing/2014/main" id="{B3CDB86E-1109-D0FD-D7FC-C8DF842ABFB7}"/>
              </a:ext>
            </a:extLst>
          </p:cNvPr>
          <p:cNvPicPr>
            <a:picLocks noChangeAspect="1"/>
          </p:cNvPicPr>
          <p:nvPr userDrawn="1"/>
        </p:nvPicPr>
        <p:blipFill>
          <a:blip r:embed="rId91"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Tree>
    <p:extLst>
      <p:ext uri="{BB962C8B-B14F-4D97-AF65-F5344CB8AC3E}">
        <p14:creationId xmlns:p14="http://schemas.microsoft.com/office/powerpoint/2010/main" val="909029344"/>
      </p:ext>
    </p:extLst>
  </p:cSld>
  <p:clrMap bg1="lt1" tx1="dk1" bg2="lt2" tx2="dk2" accent1="accent1" accent2="accent2" accent3="accent3" accent4="accent4" accent5="accent5" accent6="accent6" hlink="hlink" folHlink="folHlink"/>
  <p:sldLayoutIdLst>
    <p:sldLayoutId id="2147483722" r:id="rId1"/>
    <p:sldLayoutId id="2147483649" r:id="rId2"/>
    <p:sldLayoutId id="2147483662" r:id="rId3"/>
    <p:sldLayoutId id="2147483723" r:id="rId4"/>
    <p:sldLayoutId id="2147483650" r:id="rId5"/>
    <p:sldLayoutId id="2147483702" r:id="rId6"/>
    <p:sldLayoutId id="2147483703" r:id="rId7"/>
    <p:sldLayoutId id="2147483705" r:id="rId8"/>
    <p:sldLayoutId id="2147483704" r:id="rId9"/>
    <p:sldLayoutId id="2147483725" r:id="rId10"/>
    <p:sldLayoutId id="2147483706" r:id="rId11"/>
    <p:sldLayoutId id="2147483667" r:id="rId12"/>
    <p:sldLayoutId id="2147483707" r:id="rId13"/>
    <p:sldLayoutId id="2147483708" r:id="rId14"/>
    <p:sldLayoutId id="2147483709" r:id="rId15"/>
    <p:sldLayoutId id="2147483653" r:id="rId16"/>
    <p:sldLayoutId id="2147483710" r:id="rId17"/>
    <p:sldLayoutId id="2147483711" r:id="rId18"/>
    <p:sldLayoutId id="2147483712" r:id="rId19"/>
    <p:sldLayoutId id="2147483713" r:id="rId20"/>
    <p:sldLayoutId id="2147483724" r:id="rId21"/>
    <p:sldLayoutId id="2147483762" r:id="rId22"/>
    <p:sldLayoutId id="2147483764" r:id="rId23"/>
    <p:sldLayoutId id="2147483765" r:id="rId24"/>
    <p:sldLayoutId id="2147483766" r:id="rId25"/>
    <p:sldLayoutId id="2147483767" r:id="rId26"/>
    <p:sldLayoutId id="2147483768" r:id="rId27"/>
    <p:sldLayoutId id="2147483763" r:id="rId28"/>
    <p:sldLayoutId id="2147483661" r:id="rId29"/>
    <p:sldLayoutId id="2147483698" r:id="rId30"/>
    <p:sldLayoutId id="2147483699" r:id="rId31"/>
    <p:sldLayoutId id="2147483700" r:id="rId32"/>
    <p:sldLayoutId id="2147483701" r:id="rId33"/>
    <p:sldLayoutId id="2147483757" r:id="rId34"/>
    <p:sldLayoutId id="2147483758" r:id="rId35"/>
    <p:sldLayoutId id="2147483759" r:id="rId36"/>
    <p:sldLayoutId id="2147483760" r:id="rId37"/>
    <p:sldLayoutId id="2147483761" r:id="rId38"/>
    <p:sldLayoutId id="2147483726" r:id="rId39"/>
    <p:sldLayoutId id="2147483737" r:id="rId40"/>
    <p:sldLayoutId id="2147483741" r:id="rId41"/>
    <p:sldLayoutId id="2147483742" r:id="rId42"/>
    <p:sldLayoutId id="2147483743" r:id="rId43"/>
    <p:sldLayoutId id="2147483744" r:id="rId44"/>
    <p:sldLayoutId id="2147483738" r:id="rId45"/>
    <p:sldLayoutId id="2147483745" r:id="rId46"/>
    <p:sldLayoutId id="2147483746" r:id="rId47"/>
    <p:sldLayoutId id="2147483747" r:id="rId48"/>
    <p:sldLayoutId id="2147483748" r:id="rId49"/>
    <p:sldLayoutId id="2147483739" r:id="rId50"/>
    <p:sldLayoutId id="2147483749" r:id="rId51"/>
    <p:sldLayoutId id="2147483750" r:id="rId52"/>
    <p:sldLayoutId id="2147483751" r:id="rId53"/>
    <p:sldLayoutId id="2147483752" r:id="rId54"/>
    <p:sldLayoutId id="2147483740" r:id="rId55"/>
    <p:sldLayoutId id="2147483753" r:id="rId56"/>
    <p:sldLayoutId id="2147483754" r:id="rId57"/>
    <p:sldLayoutId id="2147483756" r:id="rId58"/>
    <p:sldLayoutId id="2147483755" r:id="rId59"/>
    <p:sldLayoutId id="2147483697" r:id="rId60"/>
    <p:sldLayoutId id="2147483714" r:id="rId61"/>
    <p:sldLayoutId id="2147483715" r:id="rId62"/>
    <p:sldLayoutId id="2147483716" r:id="rId63"/>
    <p:sldLayoutId id="2147483717" r:id="rId64"/>
    <p:sldLayoutId id="2147483669" r:id="rId65"/>
    <p:sldLayoutId id="2147483718" r:id="rId66"/>
    <p:sldLayoutId id="2147483719" r:id="rId67"/>
    <p:sldLayoutId id="2147483720" r:id="rId68"/>
    <p:sldLayoutId id="2147483721"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670" r:id="rId80"/>
    <p:sldLayoutId id="2147483769" r:id="rId81"/>
    <p:sldLayoutId id="2147483771" r:id="rId82"/>
    <p:sldLayoutId id="2147483772" r:id="rId83"/>
    <p:sldLayoutId id="2147483774" r:id="rId84"/>
    <p:sldLayoutId id="2147483775" r:id="rId85"/>
    <p:sldLayoutId id="2147483776" r:id="rId86"/>
    <p:sldLayoutId id="2147483777" r:id="rId87"/>
    <p:sldLayoutId id="2147483778" r:id="rId88"/>
    <p:sldLayoutId id="2147483781" r:id="rId89"/>
  </p:sldLayoutIdLst>
  <p:hf hdr="0" ftr="0" dt="0"/>
  <p:txStyles>
    <p:title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84.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cid:FB3DAF90-8FAC-4A48-B967-E63317DBF217"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25.xml"/><Relationship Id="rId5" Type="http://schemas.openxmlformats.org/officeDocument/2006/relationships/image" Target="cid:3039D926-18E2-400A-97F6-4DDA97B33611"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5.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chart" Target="../charts/chart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3.emf"/><Relationship Id="rId2" Type="http://schemas.openxmlformats.org/officeDocument/2006/relationships/tags" Target="../tags/tag3.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89.xml"/><Relationship Id="rId10" Type="http://schemas.openxmlformats.org/officeDocument/2006/relationships/tags" Target="../tags/tag11.xml"/><Relationship Id="rId19" Type="http://schemas.openxmlformats.org/officeDocument/2006/relationships/image" Target="../media/image14.emf"/><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5.xml"/><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1D04F-C348-4E81-DC9B-2129D549C5E9}"/>
              </a:ext>
            </a:extLst>
          </p:cNvPr>
          <p:cNvSpPr>
            <a:spLocks noGrp="1"/>
          </p:cNvSpPr>
          <p:nvPr>
            <p:ph type="ctrTitle"/>
          </p:nvPr>
        </p:nvSpPr>
        <p:spPr>
          <a:xfrm>
            <a:off x="1523999" y="1320144"/>
            <a:ext cx="10095781" cy="1845733"/>
          </a:xfrm>
        </p:spPr>
        <p:txBody>
          <a:bodyPr>
            <a:normAutofit/>
          </a:bodyPr>
          <a:lstStyle/>
          <a:p>
            <a:r>
              <a:rPr lang="en-US" dirty="0" smtClean="0">
                <a:solidFill>
                  <a:schemeClr val="tx1"/>
                </a:solidFill>
              </a:rPr>
              <a:t>Boston Medical Center Nursing</a:t>
            </a:r>
            <a:endParaRPr lang="en-US" dirty="0">
              <a:solidFill>
                <a:schemeClr val="tx1"/>
              </a:solidFill>
            </a:endParaRPr>
          </a:p>
        </p:txBody>
      </p:sp>
      <p:sp>
        <p:nvSpPr>
          <p:cNvPr id="4" name="Subtitle 3">
            <a:extLst>
              <a:ext uri="{FF2B5EF4-FFF2-40B4-BE49-F238E27FC236}">
                <a16:creationId xmlns:a16="http://schemas.microsoft.com/office/drawing/2014/main" id="{594AC8FB-6076-B864-2921-AD7EA8A2AC45}"/>
              </a:ext>
            </a:extLst>
          </p:cNvPr>
          <p:cNvSpPr>
            <a:spLocks noGrp="1"/>
          </p:cNvSpPr>
          <p:nvPr>
            <p:ph type="subTitle" idx="1"/>
          </p:nvPr>
        </p:nvSpPr>
        <p:spPr/>
        <p:txBody>
          <a:bodyPr vert="horz" lIns="91440" tIns="45720" rIns="91440" bIns="45720" rtlCol="0" anchor="t">
            <a:noAutofit/>
          </a:bodyPr>
          <a:lstStyle/>
          <a:p>
            <a:r>
              <a:rPr lang="en-US" dirty="0" smtClean="0">
                <a:latin typeface="Arial"/>
                <a:cs typeface="Arial"/>
              </a:rPr>
              <a:t>Responding to the workforce challenges</a:t>
            </a:r>
          </a:p>
          <a:p>
            <a:endParaRPr lang="en-US" dirty="0">
              <a:latin typeface="Arial"/>
              <a:cs typeface="Arial"/>
            </a:endParaRPr>
          </a:p>
          <a:p>
            <a:r>
              <a:rPr lang="en-US" dirty="0" smtClean="0">
                <a:latin typeface="Arial"/>
                <a:cs typeface="Arial"/>
              </a:rPr>
              <a:t>Nancy Gaden, DNP, RN Chief Nursing Officer </a:t>
            </a:r>
            <a:endParaRPr lang="en-US" dirty="0">
              <a:latin typeface="Arial"/>
              <a:cs typeface="Arial"/>
            </a:endParaRPr>
          </a:p>
        </p:txBody>
      </p:sp>
    </p:spTree>
    <p:custDataLst>
      <p:tags r:id="rId1"/>
    </p:custDataLst>
    <p:extLst>
      <p:ext uri="{BB962C8B-B14F-4D97-AF65-F5344CB8AC3E}">
        <p14:creationId xmlns:p14="http://schemas.microsoft.com/office/powerpoint/2010/main" val="2723408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continue to take multiple steps to strengthen our employee value proposition and address our market position</a:t>
            </a:r>
          </a:p>
        </p:txBody>
      </p:sp>
      <p:sp>
        <p:nvSpPr>
          <p:cNvPr id="4" name="Slide Number Placeholder 3"/>
          <p:cNvSpPr>
            <a:spLocks noGrp="1"/>
          </p:cNvSpPr>
          <p:nvPr>
            <p:ph type="sldNum" sz="quarter" idx="12"/>
          </p:nvPr>
        </p:nvSpPr>
        <p:spPr/>
        <p:txBody>
          <a:bodyPr/>
          <a:lstStyle/>
          <a:p>
            <a:fld id="{F85CE818-7367-6A4C-AA8A-8ACF11B1523A}" type="slidenum">
              <a:rPr lang="en-US" smtClean="0"/>
              <a:t>10</a:t>
            </a:fld>
            <a:endParaRPr lang="en-US"/>
          </a:p>
        </p:txBody>
      </p:sp>
      <p:sp>
        <p:nvSpPr>
          <p:cNvPr id="5" name="Rectangle 4"/>
          <p:cNvSpPr/>
          <p:nvPr/>
        </p:nvSpPr>
        <p:spPr>
          <a:xfrm>
            <a:off x="1770189" y="3308111"/>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a:solidFill>
                  <a:schemeClr val="tx1"/>
                </a:solidFill>
              </a:rPr>
              <a:t>Implemented a variety of specialty RN residency programs (ED, Critical Care, Maternal Child Health, </a:t>
            </a:r>
          </a:p>
          <a:p>
            <a:pPr algn="ctr">
              <a:spcBef>
                <a:spcPts val="300"/>
              </a:spcBef>
            </a:pPr>
            <a:r>
              <a:rPr lang="en-US" sz="1200" dirty="0">
                <a:solidFill>
                  <a:schemeClr val="tx1"/>
                </a:solidFill>
              </a:rPr>
              <a:t>Surgical Services)</a:t>
            </a:r>
            <a:endParaRPr lang="en-US" sz="1200" i="1" dirty="0">
              <a:solidFill>
                <a:schemeClr val="tx1"/>
              </a:solidFill>
            </a:endParaRPr>
          </a:p>
        </p:txBody>
      </p:sp>
      <p:sp>
        <p:nvSpPr>
          <p:cNvPr id="6" name="Rectangle 5"/>
          <p:cNvSpPr/>
          <p:nvPr/>
        </p:nvSpPr>
        <p:spPr>
          <a:xfrm>
            <a:off x="1770189" y="3003309"/>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RN Residency Programs</a:t>
            </a:r>
          </a:p>
        </p:txBody>
      </p:sp>
      <p:sp>
        <p:nvSpPr>
          <p:cNvPr id="7" name="Rectangle 6"/>
          <p:cNvSpPr/>
          <p:nvPr/>
        </p:nvSpPr>
        <p:spPr>
          <a:xfrm>
            <a:off x="4712680" y="3319835"/>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smtClean="0">
                <a:solidFill>
                  <a:schemeClr val="tx1"/>
                </a:solidFill>
              </a:rPr>
              <a:t>Made significant investment in Nursing Education “generalist positions” in critical care, maternity, ED, and med </a:t>
            </a:r>
            <a:r>
              <a:rPr lang="en-US" sz="1200" dirty="0" err="1" smtClean="0">
                <a:solidFill>
                  <a:schemeClr val="tx1"/>
                </a:solidFill>
              </a:rPr>
              <a:t>surg</a:t>
            </a:r>
            <a:r>
              <a:rPr lang="en-US" sz="1200" dirty="0" smtClean="0">
                <a:solidFill>
                  <a:schemeClr val="tx1"/>
                </a:solidFill>
              </a:rPr>
              <a:t>, started 24/7 behavioral response team</a:t>
            </a:r>
            <a:endParaRPr lang="en-US" sz="1200" dirty="0">
              <a:solidFill>
                <a:schemeClr val="tx1"/>
              </a:solidFill>
            </a:endParaRPr>
          </a:p>
        </p:txBody>
      </p:sp>
      <p:sp>
        <p:nvSpPr>
          <p:cNvPr id="8" name="Rectangle 7"/>
          <p:cNvSpPr/>
          <p:nvPr/>
        </p:nvSpPr>
        <p:spPr>
          <a:xfrm>
            <a:off x="4712680" y="3015033"/>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N</a:t>
            </a:r>
            <a:r>
              <a:rPr lang="en-US" sz="1400" b="1" dirty="0" smtClean="0">
                <a:solidFill>
                  <a:schemeClr val="bg1"/>
                </a:solidFill>
              </a:rPr>
              <a:t>ovice nurse turnover actions </a:t>
            </a:r>
            <a:endParaRPr lang="en-US" sz="1400" b="1" dirty="0">
              <a:solidFill>
                <a:schemeClr val="bg1"/>
              </a:solidFill>
            </a:endParaRPr>
          </a:p>
        </p:txBody>
      </p:sp>
      <p:sp>
        <p:nvSpPr>
          <p:cNvPr id="9" name="Rectangle 8"/>
          <p:cNvSpPr/>
          <p:nvPr/>
        </p:nvSpPr>
        <p:spPr>
          <a:xfrm>
            <a:off x="7690343" y="3319836"/>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Launched new hospital wide </a:t>
            </a:r>
            <a:r>
              <a:rPr lang="en-US" sz="1200" dirty="0" smtClean="0">
                <a:solidFill>
                  <a:schemeClr val="tx1"/>
                </a:solidFill>
              </a:rPr>
              <a:t>nursing council </a:t>
            </a:r>
            <a:r>
              <a:rPr lang="en-US" sz="1200" dirty="0">
                <a:solidFill>
                  <a:schemeClr val="tx1"/>
                </a:solidFill>
              </a:rPr>
              <a:t>to develop retention strategies and assist with recruitment initiatives</a:t>
            </a:r>
            <a:endParaRPr lang="en-US" sz="1600" dirty="0">
              <a:solidFill>
                <a:schemeClr val="bg1"/>
              </a:solidFill>
            </a:endParaRPr>
          </a:p>
        </p:txBody>
      </p:sp>
      <p:sp>
        <p:nvSpPr>
          <p:cNvPr id="10" name="Rectangle 9"/>
          <p:cNvSpPr/>
          <p:nvPr/>
        </p:nvSpPr>
        <p:spPr>
          <a:xfrm>
            <a:off x="7690343" y="3015034"/>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2"/>
                </a:solidFill>
              </a:rPr>
              <a:t>Retention/Recruitment Council</a:t>
            </a:r>
          </a:p>
        </p:txBody>
      </p:sp>
      <p:sp>
        <p:nvSpPr>
          <p:cNvPr id="11" name="Rectangle 10"/>
          <p:cNvSpPr/>
          <p:nvPr/>
        </p:nvSpPr>
        <p:spPr>
          <a:xfrm>
            <a:off x="1758467" y="1491032"/>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a:solidFill>
                  <a:schemeClr val="tx1"/>
                </a:solidFill>
              </a:rPr>
              <a:t>Implemented a program whereby nurses receive a pre-tax benefit for tuition </a:t>
            </a:r>
            <a:r>
              <a:rPr lang="en-US" sz="1200" dirty="0" smtClean="0">
                <a:solidFill>
                  <a:schemeClr val="tx1"/>
                </a:solidFill>
              </a:rPr>
              <a:t>repayment for their first degree (BSN or ASN) </a:t>
            </a:r>
            <a:endParaRPr lang="en-US" sz="1200" dirty="0">
              <a:solidFill>
                <a:schemeClr val="tx1"/>
              </a:solidFill>
            </a:endParaRPr>
          </a:p>
        </p:txBody>
      </p:sp>
      <p:sp>
        <p:nvSpPr>
          <p:cNvPr id="12" name="Rectangle 11"/>
          <p:cNvSpPr/>
          <p:nvPr/>
        </p:nvSpPr>
        <p:spPr>
          <a:xfrm>
            <a:off x="1758467" y="1186230"/>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2"/>
                </a:solidFill>
              </a:rPr>
              <a:t>Tuition Repayment</a:t>
            </a:r>
          </a:p>
        </p:txBody>
      </p:sp>
      <p:sp>
        <p:nvSpPr>
          <p:cNvPr id="13" name="Rectangle 12"/>
          <p:cNvSpPr/>
          <p:nvPr/>
        </p:nvSpPr>
        <p:spPr>
          <a:xfrm>
            <a:off x="4700958" y="1502756"/>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a:solidFill>
                  <a:schemeClr val="tx1"/>
                </a:solidFill>
              </a:rPr>
              <a:t>Completed a thorough evaluation of the labor market for RNs &amp; implemented market adjustments effective </a:t>
            </a:r>
            <a:r>
              <a:rPr lang="en-US" sz="1200" dirty="0" smtClean="0">
                <a:solidFill>
                  <a:schemeClr val="tx1"/>
                </a:solidFill>
              </a:rPr>
              <a:t>November, </a:t>
            </a:r>
            <a:r>
              <a:rPr lang="en-US" sz="1200" dirty="0">
                <a:solidFill>
                  <a:schemeClr val="tx1"/>
                </a:solidFill>
              </a:rPr>
              <a:t>2021 – </a:t>
            </a:r>
            <a:r>
              <a:rPr lang="en-US" sz="1200" dirty="0" smtClean="0">
                <a:solidFill>
                  <a:schemeClr val="tx1"/>
                </a:solidFill>
              </a:rPr>
              <a:t>and settled SEIU contract July, 2023</a:t>
            </a:r>
            <a:endParaRPr lang="en-US" sz="1200" dirty="0">
              <a:solidFill>
                <a:schemeClr val="tx1"/>
              </a:solidFill>
            </a:endParaRPr>
          </a:p>
        </p:txBody>
      </p:sp>
      <p:sp>
        <p:nvSpPr>
          <p:cNvPr id="14" name="Rectangle 13"/>
          <p:cNvSpPr/>
          <p:nvPr/>
        </p:nvSpPr>
        <p:spPr>
          <a:xfrm>
            <a:off x="4700958" y="1197954"/>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RN Pay Adjustment</a:t>
            </a:r>
          </a:p>
        </p:txBody>
      </p:sp>
      <p:sp>
        <p:nvSpPr>
          <p:cNvPr id="15" name="Rectangle 14"/>
          <p:cNvSpPr/>
          <p:nvPr/>
        </p:nvSpPr>
        <p:spPr>
          <a:xfrm>
            <a:off x="7678621" y="1502757"/>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a:solidFill>
                  <a:schemeClr val="tx1"/>
                </a:solidFill>
              </a:rPr>
              <a:t>Increased the number of Weekend Incentive Nurse (WIN) </a:t>
            </a:r>
            <a:r>
              <a:rPr lang="en-US" sz="1200" dirty="0" smtClean="0">
                <a:solidFill>
                  <a:schemeClr val="tx1"/>
                </a:solidFill>
              </a:rPr>
              <a:t>positions, pilot month off program, stratified per diem language</a:t>
            </a:r>
            <a:endParaRPr lang="en-US" sz="1200" dirty="0">
              <a:solidFill>
                <a:schemeClr val="tx1"/>
              </a:solidFill>
            </a:endParaRPr>
          </a:p>
        </p:txBody>
      </p:sp>
      <p:sp>
        <p:nvSpPr>
          <p:cNvPr id="16" name="Rectangle 15"/>
          <p:cNvSpPr/>
          <p:nvPr/>
        </p:nvSpPr>
        <p:spPr>
          <a:xfrm>
            <a:off x="7678621" y="1197955"/>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SEIU Contract changes</a:t>
            </a:r>
            <a:endParaRPr lang="en-US" sz="1400" b="1" dirty="0">
              <a:solidFill>
                <a:schemeClr val="bg1"/>
              </a:solidFill>
            </a:endParaRPr>
          </a:p>
        </p:txBody>
      </p:sp>
      <p:sp>
        <p:nvSpPr>
          <p:cNvPr id="17" name="Rectangle 16"/>
          <p:cNvSpPr/>
          <p:nvPr/>
        </p:nvSpPr>
        <p:spPr>
          <a:xfrm>
            <a:off x="1805359" y="5136909"/>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smtClean="0">
                <a:solidFill>
                  <a:schemeClr val="tx1"/>
                </a:solidFill>
              </a:rPr>
              <a:t>Added Nursing fellowships in integrative care and informatics (in addition to SUD)  Integrative nurses also “treat” staff </a:t>
            </a:r>
            <a:endParaRPr lang="en-US" sz="1200" dirty="0">
              <a:solidFill>
                <a:schemeClr val="tx1"/>
              </a:solidFill>
            </a:endParaRPr>
          </a:p>
        </p:txBody>
      </p:sp>
      <p:sp>
        <p:nvSpPr>
          <p:cNvPr id="18" name="Rectangle 17"/>
          <p:cNvSpPr/>
          <p:nvPr/>
        </p:nvSpPr>
        <p:spPr>
          <a:xfrm>
            <a:off x="1805359" y="4832107"/>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RN fellowship programs</a:t>
            </a:r>
            <a:endParaRPr lang="en-US" sz="1400" b="1" dirty="0">
              <a:solidFill>
                <a:schemeClr val="bg1"/>
              </a:solidFill>
            </a:endParaRPr>
          </a:p>
        </p:txBody>
      </p:sp>
      <p:sp>
        <p:nvSpPr>
          <p:cNvPr id="19" name="Rectangle 18"/>
          <p:cNvSpPr/>
          <p:nvPr/>
        </p:nvSpPr>
        <p:spPr>
          <a:xfrm>
            <a:off x="4747850" y="5148633"/>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sz="1200" dirty="0">
                <a:solidFill>
                  <a:schemeClr val="tx1"/>
                </a:solidFill>
              </a:rPr>
              <a:t>Updating and refining current landing </a:t>
            </a:r>
            <a:r>
              <a:rPr lang="en-US" sz="1200" dirty="0" smtClean="0">
                <a:solidFill>
                  <a:schemeClr val="tx1"/>
                </a:solidFill>
              </a:rPr>
              <a:t>page, increased partnerships with schools, improved talent acquisition team staffing and support </a:t>
            </a:r>
            <a:endParaRPr lang="en-US" sz="1200" i="1" dirty="0">
              <a:solidFill>
                <a:schemeClr val="tx1"/>
              </a:solidFill>
            </a:endParaRPr>
          </a:p>
        </p:txBody>
      </p:sp>
      <p:sp>
        <p:nvSpPr>
          <p:cNvPr id="20" name="Rectangle 19"/>
          <p:cNvSpPr/>
          <p:nvPr/>
        </p:nvSpPr>
        <p:spPr>
          <a:xfrm>
            <a:off x="4747850" y="4843831"/>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Nursing Recruiting </a:t>
            </a:r>
            <a:endParaRPr lang="en-US" sz="1400" b="1" dirty="0">
              <a:solidFill>
                <a:schemeClr val="bg1"/>
              </a:solidFill>
            </a:endParaRPr>
          </a:p>
        </p:txBody>
      </p:sp>
      <p:sp>
        <p:nvSpPr>
          <p:cNvPr id="21" name="Rectangle 20"/>
          <p:cNvSpPr/>
          <p:nvPr/>
        </p:nvSpPr>
        <p:spPr>
          <a:xfrm>
            <a:off x="7725513" y="5148634"/>
            <a:ext cx="2766646" cy="11957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Continue to develop a diverse portfolio of advertising channels to directly target RNs </a:t>
            </a:r>
          </a:p>
          <a:p>
            <a:pPr algn="ctr"/>
            <a:r>
              <a:rPr lang="en-US" sz="1200" dirty="0">
                <a:solidFill>
                  <a:schemeClr val="tx1"/>
                </a:solidFill>
              </a:rPr>
              <a:t>within &amp; outside MA </a:t>
            </a:r>
          </a:p>
        </p:txBody>
      </p:sp>
      <p:sp>
        <p:nvSpPr>
          <p:cNvPr id="22" name="Rectangle 21"/>
          <p:cNvSpPr/>
          <p:nvPr/>
        </p:nvSpPr>
        <p:spPr>
          <a:xfrm>
            <a:off x="7725513" y="4866316"/>
            <a:ext cx="2766646" cy="253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Targeted Advertising</a:t>
            </a:r>
            <a:endParaRPr lang="en-US" sz="1400" b="1" dirty="0">
              <a:solidFill>
                <a:schemeClr val="bg2"/>
              </a:solidFill>
            </a:endParaRPr>
          </a:p>
        </p:txBody>
      </p:sp>
      <p:sp>
        <p:nvSpPr>
          <p:cNvPr id="23" name="5-Point Star 22"/>
          <p:cNvSpPr/>
          <p:nvPr/>
        </p:nvSpPr>
        <p:spPr>
          <a:xfrm>
            <a:off x="4153611" y="2343332"/>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7101755" y="2327569"/>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10076172" y="2359107"/>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169378" y="4124831"/>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7107013" y="4151117"/>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4190399" y="5953625"/>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7154308" y="5974646"/>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0102449" y="5990408"/>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10102455" y="4151103"/>
            <a:ext cx="336331" cy="31138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24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1D04F-C348-4E81-DC9B-2129D549C5E9}"/>
              </a:ext>
            </a:extLst>
          </p:cNvPr>
          <p:cNvSpPr>
            <a:spLocks noGrp="1"/>
          </p:cNvSpPr>
          <p:nvPr>
            <p:ph type="ctrTitle"/>
          </p:nvPr>
        </p:nvSpPr>
        <p:spPr>
          <a:xfrm>
            <a:off x="1523999" y="1320144"/>
            <a:ext cx="10095781" cy="1845733"/>
          </a:xfrm>
        </p:spPr>
        <p:txBody>
          <a:bodyPr>
            <a:normAutofit/>
          </a:bodyPr>
          <a:lstStyle/>
          <a:p>
            <a:r>
              <a:rPr lang="en-US" dirty="0" smtClean="0">
                <a:solidFill>
                  <a:schemeClr val="tx1"/>
                </a:solidFill>
              </a:rPr>
              <a:t>The Recruitment and Retention Council</a:t>
            </a:r>
            <a:endParaRPr lang="en-US" dirty="0">
              <a:solidFill>
                <a:schemeClr val="tx1"/>
              </a:solidFill>
            </a:endParaRPr>
          </a:p>
        </p:txBody>
      </p:sp>
      <p:sp>
        <p:nvSpPr>
          <p:cNvPr id="4" name="Subtitle 3">
            <a:extLst>
              <a:ext uri="{FF2B5EF4-FFF2-40B4-BE49-F238E27FC236}">
                <a16:creationId xmlns:a16="http://schemas.microsoft.com/office/drawing/2014/main" id="{594AC8FB-6076-B864-2921-AD7EA8A2AC45}"/>
              </a:ext>
            </a:extLst>
          </p:cNvPr>
          <p:cNvSpPr>
            <a:spLocks noGrp="1"/>
          </p:cNvSpPr>
          <p:nvPr>
            <p:ph type="subTitle" idx="1"/>
          </p:nvPr>
        </p:nvSpPr>
        <p:spPr/>
        <p:txBody>
          <a:bodyPr vert="horz" lIns="91440" tIns="45720" rIns="91440" bIns="45720" rtlCol="0" anchor="t">
            <a:noAutofit/>
          </a:bodyPr>
          <a:lstStyle/>
          <a:p>
            <a:r>
              <a:rPr lang="en-US" dirty="0" smtClean="0">
                <a:latin typeface="Arial"/>
                <a:cs typeface="Arial"/>
              </a:rPr>
              <a:t>David Nguyen, BSN, RN</a:t>
            </a:r>
            <a:endParaRPr lang="en-US" dirty="0">
              <a:latin typeface="Arial"/>
              <a:cs typeface="Arial"/>
            </a:endParaRPr>
          </a:p>
        </p:txBody>
      </p:sp>
    </p:spTree>
    <p:custDataLst>
      <p:tags r:id="rId1"/>
    </p:custDataLst>
    <p:extLst>
      <p:ext uri="{BB962C8B-B14F-4D97-AF65-F5344CB8AC3E}">
        <p14:creationId xmlns:p14="http://schemas.microsoft.com/office/powerpoint/2010/main" val="2994770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6EDFC6-DD5A-B672-29CF-329B36CE13A3}"/>
              </a:ext>
            </a:extLst>
          </p:cNvPr>
          <p:cNvSpPr>
            <a:spLocks noGrp="1"/>
          </p:cNvSpPr>
          <p:nvPr>
            <p:ph type="title"/>
          </p:nvPr>
        </p:nvSpPr>
        <p:spPr/>
        <p:txBody>
          <a:bodyPr/>
          <a:lstStyle/>
          <a:p>
            <a:r>
              <a:rPr lang="en-US" dirty="0" smtClean="0"/>
              <a:t>The BMC</a:t>
            </a:r>
            <a:br>
              <a:rPr lang="en-US" dirty="0" smtClean="0"/>
            </a:br>
            <a:r>
              <a:rPr lang="en-US" dirty="0" smtClean="0"/>
              <a:t>Retention &amp; Recruitment Council </a:t>
            </a:r>
            <a:endParaRPr lang="en-US" dirty="0"/>
          </a:p>
        </p:txBody>
      </p:sp>
    </p:spTree>
    <p:extLst>
      <p:ext uri="{BB962C8B-B14F-4D97-AF65-F5344CB8AC3E}">
        <p14:creationId xmlns:p14="http://schemas.microsoft.com/office/powerpoint/2010/main" val="395140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16"/>
          <p:cNvSpPr txBox="1">
            <a:spLocks noChangeArrowheads="1"/>
          </p:cNvSpPr>
          <p:nvPr/>
        </p:nvSpPr>
        <p:spPr bwMode="auto">
          <a:xfrm>
            <a:off x="3817471" y="248934"/>
            <a:ext cx="4684259" cy="1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651" tIns="8327" rIns="16651" bIns="8327">
            <a:spAutoFit/>
          </a:bodyPr>
          <a:lstStyle>
            <a:lvl1pPr defTabSz="5016500" eaLnBrk="0" hangingPunct="0">
              <a:defRPr sz="4000" b="1" baseline="-25000">
                <a:solidFill>
                  <a:schemeClr val="tx1"/>
                </a:solidFill>
                <a:latin typeface="Arial" pitchFamily="34" charset="0"/>
                <a:ea typeface="MS PGothic" pitchFamily="34" charset="-128"/>
              </a:defRPr>
            </a:lvl1pPr>
            <a:lvl2pPr marL="742950" indent="-285750" defTabSz="5016500" eaLnBrk="0" hangingPunct="0">
              <a:defRPr sz="4000" b="1" baseline="-25000">
                <a:solidFill>
                  <a:schemeClr val="tx1"/>
                </a:solidFill>
                <a:latin typeface="Arial" pitchFamily="34" charset="0"/>
                <a:ea typeface="MS PGothic" pitchFamily="34" charset="-128"/>
              </a:defRPr>
            </a:lvl2pPr>
            <a:lvl3pPr marL="1143000" indent="-228600" defTabSz="5016500" eaLnBrk="0" hangingPunct="0">
              <a:defRPr sz="4000" b="1" baseline="-25000">
                <a:solidFill>
                  <a:schemeClr val="tx1"/>
                </a:solidFill>
                <a:latin typeface="Arial" pitchFamily="34" charset="0"/>
                <a:ea typeface="MS PGothic" pitchFamily="34" charset="-128"/>
              </a:defRPr>
            </a:lvl3pPr>
            <a:lvl4pPr marL="1600200" indent="-228600" defTabSz="5016500" eaLnBrk="0" hangingPunct="0">
              <a:defRPr sz="4000" b="1" baseline="-25000">
                <a:solidFill>
                  <a:schemeClr val="tx1"/>
                </a:solidFill>
                <a:latin typeface="Arial" pitchFamily="34" charset="0"/>
                <a:ea typeface="MS PGothic" pitchFamily="34" charset="-128"/>
              </a:defRPr>
            </a:lvl4pPr>
            <a:lvl5pPr marL="2057400" indent="-228600" defTabSz="5016500" eaLnBrk="0" hangingPunct="0">
              <a:defRPr sz="4000" b="1" baseline="-25000">
                <a:solidFill>
                  <a:schemeClr val="tx1"/>
                </a:solidFill>
                <a:latin typeface="Arial" pitchFamily="34" charset="0"/>
                <a:ea typeface="MS PGothic" pitchFamily="34" charset="-128"/>
              </a:defRPr>
            </a:lvl5pPr>
            <a:lvl6pPr marL="25146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6pPr>
            <a:lvl7pPr marL="29718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7pPr>
            <a:lvl8pPr marL="34290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8pPr>
            <a:lvl9pPr marL="38862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9pPr>
          </a:lstStyle>
          <a:p>
            <a:pPr algn="ctr" defTabSz="784079" eaLnBrk="1" hangingPunct="1"/>
            <a:r>
              <a:rPr lang="en-US" altLang="zh-CN" sz="1125" baseline="0" dirty="0">
                <a:solidFill>
                  <a:prstClr val="black"/>
                </a:solidFill>
                <a:ea typeface="SimSun" pitchFamily="2" charset="-122"/>
              </a:rPr>
              <a:t>Retention and Recruitment Council</a:t>
            </a:r>
          </a:p>
        </p:txBody>
      </p:sp>
      <p:sp>
        <p:nvSpPr>
          <p:cNvPr id="14341" name="Text Box 18"/>
          <p:cNvSpPr txBox="1">
            <a:spLocks noChangeArrowheads="1"/>
          </p:cNvSpPr>
          <p:nvPr/>
        </p:nvSpPr>
        <p:spPr bwMode="auto">
          <a:xfrm>
            <a:off x="3714750" y="519472"/>
            <a:ext cx="4910478" cy="8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651" tIns="8327" rIns="16651" bIns="8327">
            <a:spAutoFit/>
          </a:bodyPr>
          <a:lstStyle>
            <a:lvl1pPr defTabSz="5016500" eaLnBrk="0" hangingPunct="0">
              <a:defRPr sz="4000" b="1" baseline="-25000">
                <a:solidFill>
                  <a:schemeClr val="tx1"/>
                </a:solidFill>
                <a:latin typeface="Arial" pitchFamily="34" charset="0"/>
                <a:ea typeface="MS PGothic" pitchFamily="34" charset="-128"/>
              </a:defRPr>
            </a:lvl1pPr>
            <a:lvl2pPr marL="742950" indent="-285750" defTabSz="5016500" eaLnBrk="0" hangingPunct="0">
              <a:defRPr sz="4000" b="1" baseline="-25000">
                <a:solidFill>
                  <a:schemeClr val="tx1"/>
                </a:solidFill>
                <a:latin typeface="Arial" pitchFamily="34" charset="0"/>
                <a:ea typeface="MS PGothic" pitchFamily="34" charset="-128"/>
              </a:defRPr>
            </a:lvl2pPr>
            <a:lvl3pPr marL="1143000" indent="-228600" defTabSz="5016500" eaLnBrk="0" hangingPunct="0">
              <a:defRPr sz="4000" b="1" baseline="-25000">
                <a:solidFill>
                  <a:schemeClr val="tx1"/>
                </a:solidFill>
                <a:latin typeface="Arial" pitchFamily="34" charset="0"/>
                <a:ea typeface="MS PGothic" pitchFamily="34" charset="-128"/>
              </a:defRPr>
            </a:lvl3pPr>
            <a:lvl4pPr marL="1600200" indent="-228600" defTabSz="5016500" eaLnBrk="0" hangingPunct="0">
              <a:defRPr sz="4000" b="1" baseline="-25000">
                <a:solidFill>
                  <a:schemeClr val="tx1"/>
                </a:solidFill>
                <a:latin typeface="Arial" pitchFamily="34" charset="0"/>
                <a:ea typeface="MS PGothic" pitchFamily="34" charset="-128"/>
              </a:defRPr>
            </a:lvl4pPr>
            <a:lvl5pPr marL="2057400" indent="-228600" defTabSz="5016500" eaLnBrk="0" hangingPunct="0">
              <a:defRPr sz="4000" b="1" baseline="-25000">
                <a:solidFill>
                  <a:schemeClr val="tx1"/>
                </a:solidFill>
                <a:latin typeface="Arial" pitchFamily="34" charset="0"/>
                <a:ea typeface="MS PGothic" pitchFamily="34" charset="-128"/>
              </a:defRPr>
            </a:lvl5pPr>
            <a:lvl6pPr marL="25146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6pPr>
            <a:lvl7pPr marL="29718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7pPr>
            <a:lvl8pPr marL="34290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8pPr>
            <a:lvl9pPr marL="38862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9pPr>
          </a:lstStyle>
          <a:p>
            <a:pPr algn="ctr" defTabSz="784079" eaLnBrk="1" hangingPunct="1">
              <a:lnSpc>
                <a:spcPct val="60000"/>
              </a:lnSpc>
              <a:spcBef>
                <a:spcPct val="50000"/>
              </a:spcBef>
            </a:pPr>
            <a:r>
              <a:rPr lang="en-US" altLang="zh-CN" sz="750" baseline="0" dirty="0">
                <a:solidFill>
                  <a:prstClr val="black"/>
                </a:solidFill>
                <a:ea typeface="SimSun" pitchFamily="2" charset="-122"/>
              </a:rPr>
              <a:t>Boston Medical Center, Boston, Massachusetts 02118 </a:t>
            </a:r>
          </a:p>
        </p:txBody>
      </p:sp>
      <p:sp>
        <p:nvSpPr>
          <p:cNvPr id="14342" name="Rectangle 31"/>
          <p:cNvSpPr>
            <a:spLocks noChangeArrowheads="1"/>
          </p:cNvSpPr>
          <p:nvPr/>
        </p:nvSpPr>
        <p:spPr bwMode="auto">
          <a:xfrm>
            <a:off x="3548064" y="964915"/>
            <a:ext cx="2333625" cy="2752141"/>
          </a:xfrm>
          <a:prstGeom prst="rect">
            <a:avLst/>
          </a:prstGeom>
          <a:noFill/>
          <a:ln w="9525" cmpd="sng">
            <a:solidFill>
              <a:srgbClr val="026C8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42921"/>
            <a:endParaRPr lang="en-US" sz="709" b="1">
              <a:solidFill>
                <a:prstClr val="black"/>
              </a:solidFill>
              <a:latin typeface="Arial" pitchFamily="34" charset="0"/>
              <a:ea typeface="MS PGothic" pitchFamily="34" charset="-128"/>
            </a:endParaRPr>
          </a:p>
        </p:txBody>
      </p:sp>
      <p:sp>
        <p:nvSpPr>
          <p:cNvPr id="8" name="TextBox 7"/>
          <p:cNvSpPr txBox="1"/>
          <p:nvPr/>
        </p:nvSpPr>
        <p:spPr>
          <a:xfrm>
            <a:off x="3648326" y="1198253"/>
            <a:ext cx="2150019" cy="1922338"/>
          </a:xfrm>
          <a:prstGeom prst="rect">
            <a:avLst/>
          </a:prstGeom>
          <a:noFill/>
        </p:spPr>
        <p:txBody>
          <a:bodyPr wrap="square" lIns="16651" tIns="8327" rIns="16651" bIns="8327" rtlCol="0">
            <a:spAutoFit/>
          </a:bodyPr>
          <a:lstStyle/>
          <a:p>
            <a:pPr defTabSz="142921"/>
            <a:r>
              <a:rPr lang="en-US" sz="688" dirty="0">
                <a:solidFill>
                  <a:prstClr val="black"/>
                </a:solidFill>
                <a:latin typeface="Arial" pitchFamily="34" charset="0"/>
                <a:ea typeface="MS PGothic" pitchFamily="34" charset="-128"/>
                <a:cs typeface="Arial" panose="020B0604020202020204" pitchFamily="34" charset="0"/>
              </a:rPr>
              <a:t>The ongoing pandemic has created a paradigm shift</a:t>
            </a:r>
            <a:br>
              <a:rPr lang="en-US" sz="688" dirty="0">
                <a:solidFill>
                  <a:prstClr val="black"/>
                </a:solidFill>
                <a:latin typeface="Arial" pitchFamily="34" charset="0"/>
                <a:ea typeface="MS PGothic" pitchFamily="34" charset="-128"/>
                <a:cs typeface="Arial" panose="020B0604020202020204" pitchFamily="34" charset="0"/>
              </a:rPr>
            </a:br>
            <a:r>
              <a:rPr lang="en-US" sz="688" dirty="0">
                <a:solidFill>
                  <a:prstClr val="black"/>
                </a:solidFill>
                <a:latin typeface="Arial" pitchFamily="34" charset="0"/>
                <a:ea typeface="MS PGothic" pitchFamily="34" charset="-128"/>
                <a:cs typeface="Arial" panose="020B0604020202020204" pitchFamily="34" charset="0"/>
              </a:rPr>
              <a:t>in workforce and labor market dynamics across all industries. Individuals are responding differently to circumstances and are compelled to reassess their priorities and goals. Consequently, there has been observable changes in the nursing landscape. </a:t>
            </a:r>
          </a:p>
          <a:p>
            <a:pPr defTabSz="142921"/>
            <a:endParaRPr lang="en-US" sz="688" dirty="0">
              <a:solidFill>
                <a:prstClr val="black"/>
              </a:solidFill>
              <a:latin typeface="Arial" pitchFamily="34" charset="0"/>
              <a:ea typeface="MS PGothic" pitchFamily="34" charset="-128"/>
              <a:cs typeface="Arial" panose="020B0604020202020204" pitchFamily="34" charset="0"/>
            </a:endParaRPr>
          </a:p>
          <a:p>
            <a:pPr defTabSz="142921"/>
            <a:r>
              <a:rPr lang="en-US" sz="688" dirty="0">
                <a:solidFill>
                  <a:prstClr val="black"/>
                </a:solidFill>
                <a:latin typeface="Arial" pitchFamily="34" charset="0"/>
                <a:ea typeface="MS PGothic" pitchFamily="34" charset="-128"/>
                <a:cs typeface="Arial" panose="020B0604020202020204" pitchFamily="34" charset="0"/>
              </a:rPr>
              <a:t>Many nurses are opting for travel nursing, reducing work hours, shifting to telehealth opportunities, </a:t>
            </a:r>
            <a:br>
              <a:rPr lang="en-US" sz="688" dirty="0">
                <a:solidFill>
                  <a:prstClr val="black"/>
                </a:solidFill>
                <a:latin typeface="Arial" pitchFamily="34" charset="0"/>
                <a:ea typeface="MS PGothic" pitchFamily="34" charset="-128"/>
                <a:cs typeface="Arial" panose="020B0604020202020204" pitchFamily="34" charset="0"/>
              </a:rPr>
            </a:br>
            <a:r>
              <a:rPr lang="en-US" sz="688" dirty="0">
                <a:solidFill>
                  <a:prstClr val="black"/>
                </a:solidFill>
                <a:latin typeface="Arial" pitchFamily="34" charset="0"/>
                <a:ea typeface="MS PGothic" pitchFamily="34" charset="-128"/>
                <a:cs typeface="Arial" panose="020B0604020202020204" pitchFamily="34" charset="0"/>
              </a:rPr>
              <a:t>leading to a significant turnover rate in healthcare organizations. </a:t>
            </a:r>
          </a:p>
          <a:p>
            <a:pPr defTabSz="142921"/>
            <a:endParaRPr lang="en-US" sz="688" dirty="0">
              <a:solidFill>
                <a:prstClr val="black"/>
              </a:solidFill>
              <a:latin typeface="Arial" pitchFamily="34" charset="0"/>
              <a:ea typeface="MS PGothic" pitchFamily="34" charset="-128"/>
              <a:cs typeface="Arial" panose="020B0604020202020204" pitchFamily="34" charset="0"/>
            </a:endParaRPr>
          </a:p>
          <a:p>
            <a:pPr defTabSz="142921"/>
            <a:r>
              <a:rPr lang="en-US" sz="688" dirty="0">
                <a:solidFill>
                  <a:prstClr val="black"/>
                </a:solidFill>
                <a:latin typeface="Arial" pitchFamily="34" charset="0"/>
                <a:ea typeface="MS PGothic" pitchFamily="34" charset="-128"/>
                <a:cs typeface="Arial" panose="020B0604020202020204" pitchFamily="34" charset="0"/>
              </a:rPr>
              <a:t>These factors have contributed to a noticeable surge in turnover rates at BMC, reaching 74% for nurses zero to five years of employment. To address this issue, a council was formed to develop strategies for improving retention and involving nurses more in the recruitment process.</a:t>
            </a:r>
          </a:p>
        </p:txBody>
      </p:sp>
      <p:sp>
        <p:nvSpPr>
          <p:cNvPr id="14356" name="Rectangle 36"/>
          <p:cNvSpPr>
            <a:spLocks noChangeArrowheads="1"/>
          </p:cNvSpPr>
          <p:nvPr/>
        </p:nvSpPr>
        <p:spPr bwMode="auto">
          <a:xfrm>
            <a:off x="3547681" y="3781741"/>
            <a:ext cx="2334006" cy="1819242"/>
          </a:xfrm>
          <a:prstGeom prst="rect">
            <a:avLst/>
          </a:prstGeom>
          <a:noFill/>
          <a:ln w="9525">
            <a:solidFill>
              <a:srgbClr val="026C8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42921"/>
            <a:endParaRPr lang="en-US" sz="709" b="1">
              <a:solidFill>
                <a:prstClr val="black"/>
              </a:solidFill>
              <a:latin typeface="Arial" pitchFamily="34" charset="0"/>
              <a:ea typeface="MS PGothic" pitchFamily="34" charset="-128"/>
            </a:endParaRPr>
          </a:p>
        </p:txBody>
      </p:sp>
      <p:sp>
        <p:nvSpPr>
          <p:cNvPr id="14345" name="Rectangle 43"/>
          <p:cNvSpPr>
            <a:spLocks noChangeArrowheads="1"/>
          </p:cNvSpPr>
          <p:nvPr/>
        </p:nvSpPr>
        <p:spPr bwMode="auto">
          <a:xfrm>
            <a:off x="3547681" y="5665669"/>
            <a:ext cx="2334006" cy="1156613"/>
          </a:xfrm>
          <a:prstGeom prst="rect">
            <a:avLst/>
          </a:prstGeom>
          <a:noFill/>
          <a:ln w="9525">
            <a:solidFill>
              <a:srgbClr val="026C8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42921"/>
            <a:endParaRPr lang="en-US" sz="709" b="1">
              <a:solidFill>
                <a:prstClr val="black"/>
              </a:solidFill>
              <a:latin typeface="Arial" pitchFamily="34" charset="0"/>
              <a:ea typeface="MS PGothic" pitchFamily="34" charset="-128"/>
            </a:endParaRPr>
          </a:p>
        </p:txBody>
      </p:sp>
      <p:sp>
        <p:nvSpPr>
          <p:cNvPr id="14351" name="Rectangle 21"/>
          <p:cNvSpPr>
            <a:spLocks noChangeArrowheads="1"/>
          </p:cNvSpPr>
          <p:nvPr/>
        </p:nvSpPr>
        <p:spPr bwMode="auto">
          <a:xfrm>
            <a:off x="5940522" y="964913"/>
            <a:ext cx="2703417" cy="2546318"/>
          </a:xfrm>
          <a:prstGeom prst="rect">
            <a:avLst/>
          </a:prstGeom>
          <a:noFill/>
          <a:ln w="9525">
            <a:solidFill>
              <a:srgbClr val="026C8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42921"/>
            <a:endParaRPr lang="en-US" sz="709" b="1">
              <a:solidFill>
                <a:prstClr val="black"/>
              </a:solidFill>
              <a:latin typeface="Arial" pitchFamily="34" charset="0"/>
              <a:ea typeface="MS PGothic" pitchFamily="34" charset="-128"/>
            </a:endParaRPr>
          </a:p>
        </p:txBody>
      </p:sp>
      <p:sp>
        <p:nvSpPr>
          <p:cNvPr id="52" name="TextBox 51"/>
          <p:cNvSpPr txBox="1"/>
          <p:nvPr/>
        </p:nvSpPr>
        <p:spPr>
          <a:xfrm>
            <a:off x="6023022" y="1168780"/>
            <a:ext cx="2549478" cy="2432543"/>
          </a:xfrm>
          <a:prstGeom prst="rect">
            <a:avLst/>
          </a:prstGeom>
          <a:noFill/>
        </p:spPr>
        <p:txBody>
          <a:bodyPr wrap="square" lIns="16651" tIns="8327" rIns="16651" bIns="8327" rtlCol="0">
            <a:spAutoFit/>
          </a:bodyPr>
          <a:lstStyle/>
          <a:p>
            <a:pPr defTabSz="142921"/>
            <a:r>
              <a:rPr lang="en-US" sz="688" dirty="0">
                <a:solidFill>
                  <a:prstClr val="black"/>
                </a:solidFill>
                <a:latin typeface="Arial" pitchFamily="34" charset="0"/>
                <a:ea typeface="MS PGothic" pitchFamily="34" charset="-128"/>
                <a:cs typeface="Arial" panose="020B0604020202020204" pitchFamily="34" charset="0"/>
              </a:rPr>
              <a:t>The Council conducted a World Café brainstorm and identified five initial key themes:</a:t>
            </a: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Welcome / Onboarding</a:t>
            </a: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Social Media Presence</a:t>
            </a: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Preceptor Program</a:t>
            </a: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Certification / CEU</a:t>
            </a: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Engagement/Activities</a:t>
            </a:r>
          </a:p>
          <a:p>
            <a:pPr marL="151793" lvl="1" indent="-89325" defTabSz="142921">
              <a:buFont typeface="Arial" panose="020B0604020202020204" pitchFamily="34" charset="0"/>
              <a:buChar char="•"/>
            </a:pPr>
            <a:endParaRPr lang="en-US" sz="313" dirty="0">
              <a:solidFill>
                <a:prstClr val="black"/>
              </a:solidFill>
              <a:latin typeface="Arial" pitchFamily="34" charset="0"/>
              <a:ea typeface="MS PGothic" pitchFamily="34" charset="-128"/>
              <a:cs typeface="Arial" panose="020B0604020202020204" pitchFamily="34" charset="0"/>
            </a:endParaRPr>
          </a:p>
          <a:p>
            <a:pPr defTabSz="142921"/>
            <a:r>
              <a:rPr lang="en-US" sz="688" dirty="0">
                <a:solidFill>
                  <a:prstClr val="black"/>
                </a:solidFill>
                <a:latin typeface="Arial" pitchFamily="34" charset="0"/>
                <a:ea typeface="MS PGothic" pitchFamily="34" charset="-128"/>
                <a:cs typeface="Arial" panose="020B0604020202020204" pitchFamily="34" charset="0"/>
              </a:rPr>
              <a:t>Members started with two themes and the following workgroups were established:</a:t>
            </a:r>
          </a:p>
          <a:p>
            <a:pPr defTabSz="142921"/>
            <a:endParaRPr lang="en-US" sz="313" dirty="0">
              <a:solidFill>
                <a:prstClr val="black"/>
              </a:solidFill>
              <a:latin typeface="Arial" pitchFamily="34" charset="0"/>
              <a:ea typeface="MS PGothic" pitchFamily="34" charset="-128"/>
              <a:cs typeface="Arial" panose="020B0604020202020204" pitchFamily="34" charset="0"/>
            </a:endParaRP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Welcome/Onboarding – Leadership Sponsor: Kellie Smith</a:t>
            </a:r>
          </a:p>
          <a:p>
            <a:pPr marL="276725" lvl="3"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Create a welcome packet template to serve as a centralized location for key unit operational information</a:t>
            </a:r>
          </a:p>
          <a:p>
            <a:pPr marL="276725" lvl="3"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Unit information to be updated by each unit</a:t>
            </a:r>
          </a:p>
          <a:p>
            <a:pPr marL="276725" lvl="3" indent="-89325" defTabSz="142921">
              <a:buFont typeface="Arial" panose="020B0604020202020204" pitchFamily="34" charset="0"/>
              <a:buChar char="•"/>
            </a:pPr>
            <a:endParaRPr lang="en-US" sz="313" dirty="0">
              <a:solidFill>
                <a:prstClr val="black"/>
              </a:solidFill>
              <a:latin typeface="Arial" pitchFamily="34" charset="0"/>
              <a:ea typeface="MS PGothic" pitchFamily="34" charset="-128"/>
              <a:cs typeface="Arial" panose="020B0604020202020204" pitchFamily="34" charset="0"/>
            </a:endParaRPr>
          </a:p>
          <a:p>
            <a:pPr marL="151793" lvl="1"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Social Media – Leadership Sponsor: Erlyn Ordinario</a:t>
            </a:r>
          </a:p>
          <a:p>
            <a:pPr marL="276725" lvl="3"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Brainstorm ideas for content</a:t>
            </a:r>
          </a:p>
          <a:p>
            <a:pPr marL="276725" lvl="3"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Conduct market research; discuss Nursing brand</a:t>
            </a:r>
          </a:p>
          <a:p>
            <a:pPr marL="276725" lvl="3"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Develop a content strategy</a:t>
            </a:r>
          </a:p>
          <a:p>
            <a:pPr marL="276725" lvl="3"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Create a staff survey</a:t>
            </a:r>
          </a:p>
          <a:p>
            <a:pPr defTabSz="142921"/>
            <a:endParaRPr lang="en-US" sz="313" dirty="0">
              <a:solidFill>
                <a:prstClr val="black"/>
              </a:solidFill>
              <a:latin typeface="Arial" pitchFamily="34" charset="0"/>
              <a:ea typeface="MS PGothic" pitchFamily="34" charset="-128"/>
              <a:cs typeface="Arial" panose="020B0604020202020204" pitchFamily="34" charset="0"/>
            </a:endParaRPr>
          </a:p>
          <a:p>
            <a:pPr defTabSz="142921"/>
            <a:r>
              <a:rPr lang="en-US" sz="688" dirty="0">
                <a:solidFill>
                  <a:prstClr val="black"/>
                </a:solidFill>
                <a:latin typeface="Arial" pitchFamily="34" charset="0"/>
                <a:ea typeface="MS PGothic" pitchFamily="34" charset="-128"/>
                <a:cs typeface="Arial" panose="020B0604020202020204" pitchFamily="34" charset="0"/>
              </a:rPr>
              <a:t>Additional planning work: Coffee Hours for New Hires, Nurses Week Activities, Recruitment Event Calendar, Exit Interviews, </a:t>
            </a:r>
          </a:p>
          <a:p>
            <a:pPr marL="214258" lvl="2" indent="-89325" defTabSz="142921">
              <a:buFont typeface="Arial" panose="020B0604020202020204" pitchFamily="34" charset="0"/>
              <a:buChar char="•"/>
            </a:pPr>
            <a:endParaRPr lang="en-US" sz="688" dirty="0">
              <a:solidFill>
                <a:prstClr val="black"/>
              </a:solidFill>
              <a:latin typeface="Arial" pitchFamily="34" charset="0"/>
              <a:ea typeface="MS PGothic" pitchFamily="34" charset="-128"/>
              <a:cs typeface="Arial" panose="020B0604020202020204" pitchFamily="34" charset="0"/>
            </a:endParaRPr>
          </a:p>
        </p:txBody>
      </p:sp>
      <p:sp>
        <p:nvSpPr>
          <p:cNvPr id="54" name="TextBox 53"/>
          <p:cNvSpPr txBox="1"/>
          <p:nvPr/>
        </p:nvSpPr>
        <p:spPr>
          <a:xfrm>
            <a:off x="3611182" y="4006245"/>
            <a:ext cx="2210975" cy="1498889"/>
          </a:xfrm>
          <a:prstGeom prst="rect">
            <a:avLst/>
          </a:prstGeom>
          <a:noFill/>
        </p:spPr>
        <p:txBody>
          <a:bodyPr wrap="square" lIns="16651" tIns="8327" rIns="16651" bIns="8327" rtlCol="0">
            <a:spAutoFit/>
          </a:bodyPr>
          <a:lstStyle/>
          <a:p>
            <a:pPr defTabSz="142921"/>
            <a:r>
              <a:rPr lang="en-US" sz="688" dirty="0">
                <a:solidFill>
                  <a:prstClr val="black"/>
                </a:solidFill>
                <a:latin typeface="Arial" pitchFamily="34" charset="0"/>
                <a:ea typeface="MS PGothic" pitchFamily="34" charset="-128"/>
                <a:cs typeface="Arial" panose="020B0604020202020204" pitchFamily="34" charset="0"/>
              </a:rPr>
              <a:t>The Retention and Recruitment Council is a 27-member team comprising of 23 staff nurses, two nursing leadership personnel, and three members from Human Resources. </a:t>
            </a:r>
          </a:p>
          <a:p>
            <a:pPr defTabSz="142921"/>
            <a:endParaRPr lang="en-US" sz="688" dirty="0">
              <a:solidFill>
                <a:prstClr val="black"/>
              </a:solidFill>
              <a:latin typeface="Arial" pitchFamily="34" charset="0"/>
              <a:ea typeface="MS PGothic" pitchFamily="34" charset="-128"/>
              <a:cs typeface="Arial" panose="020B0604020202020204" pitchFamily="34" charset="0"/>
            </a:endParaRPr>
          </a:p>
          <a:p>
            <a:pPr defTabSz="142921"/>
            <a:r>
              <a:rPr lang="en-US" sz="688" dirty="0">
                <a:solidFill>
                  <a:prstClr val="black"/>
                </a:solidFill>
                <a:latin typeface="Arial" pitchFamily="34" charset="0"/>
                <a:ea typeface="MS PGothic" pitchFamily="34" charset="-128"/>
                <a:cs typeface="Arial" panose="020B0604020202020204" pitchFamily="34" charset="0"/>
              </a:rPr>
              <a:t>The council includes nurses from diverse areas such as the GI Clinic, 3W IMCU, 5W IMCU, Endovascular, 4W, 6W, 7E, MICU A, MICU B, PACU Nursing, SICU, Maternity, Family Medicine, OBGYN, Adult ED. </a:t>
            </a:r>
          </a:p>
          <a:p>
            <a:pPr defTabSz="142921"/>
            <a:endParaRPr lang="en-US" sz="688" dirty="0">
              <a:solidFill>
                <a:prstClr val="black"/>
              </a:solidFill>
              <a:latin typeface="Arial" pitchFamily="34" charset="0"/>
              <a:ea typeface="MS PGothic" pitchFamily="34" charset="-128"/>
              <a:cs typeface="Arial" panose="020B0604020202020204" pitchFamily="34" charset="0"/>
            </a:endParaRPr>
          </a:p>
          <a:p>
            <a:pPr defTabSz="142921"/>
            <a:r>
              <a:rPr lang="en-US" sz="688" dirty="0">
                <a:solidFill>
                  <a:prstClr val="black"/>
                </a:solidFill>
                <a:latin typeface="Arial" pitchFamily="34" charset="0"/>
                <a:ea typeface="MS PGothic" pitchFamily="34" charset="-128"/>
                <a:cs typeface="Arial" panose="020B0604020202020204" pitchFamily="34" charset="0"/>
              </a:rPr>
              <a:t>The members of the council are fully engaged and participate actively in every meeting, held on a monthly basis. They have a genuine interest in expanding representation by having new members join the council.</a:t>
            </a:r>
          </a:p>
        </p:txBody>
      </p:sp>
      <p:sp>
        <p:nvSpPr>
          <p:cNvPr id="56" name="TextBox 55"/>
          <p:cNvSpPr txBox="1"/>
          <p:nvPr/>
        </p:nvSpPr>
        <p:spPr>
          <a:xfrm>
            <a:off x="3611181" y="5876143"/>
            <a:ext cx="2048388" cy="1075440"/>
          </a:xfrm>
          <a:prstGeom prst="rect">
            <a:avLst/>
          </a:prstGeom>
          <a:noFill/>
        </p:spPr>
        <p:txBody>
          <a:bodyPr wrap="square" lIns="16651" tIns="8327" rIns="16651" bIns="8327" rtlCol="0">
            <a:spAutoFit/>
          </a:bodyPr>
          <a:lstStyle/>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Provide a forum for inter-professional colleagues to discuss retention, engagement and recruitment best practice strategies to ensure an adequate and engaged inter-professional workforce.</a:t>
            </a:r>
          </a:p>
          <a:p>
            <a:pPr marL="89325" indent="-89325" defTabSz="142921">
              <a:buFont typeface="Arial" panose="020B0604020202020204" pitchFamily="34" charset="0"/>
              <a:buChar char="•"/>
            </a:pPr>
            <a:endParaRPr lang="en-US" sz="688" dirty="0">
              <a:solidFill>
                <a:prstClr val="black"/>
              </a:solidFill>
              <a:latin typeface="Arial" pitchFamily="34" charset="0"/>
              <a:ea typeface="MS PGothic" pitchFamily="34" charset="-128"/>
              <a:cs typeface="Arial" panose="020B0604020202020204" pitchFamily="34" charset="0"/>
            </a:endParaRP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Promote and disseminate best practices strategies for the retention, engagement and recruitment of the inter-professional workforce.</a:t>
            </a:r>
          </a:p>
          <a:p>
            <a:pPr marL="89325" indent="-89325" algn="just" defTabSz="142921">
              <a:buFont typeface="Arial" panose="020B0604020202020204" pitchFamily="34" charset="0"/>
              <a:buChar char="•"/>
            </a:pPr>
            <a:endParaRPr lang="en-US" sz="688" dirty="0">
              <a:solidFill>
                <a:prstClr val="black"/>
              </a:solidFill>
              <a:latin typeface="Arial" pitchFamily="34" charset="0"/>
              <a:ea typeface="MS PGothic" pitchFamily="34" charset="-128"/>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751" y="134547"/>
            <a:ext cx="939195" cy="50527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230" y="134547"/>
            <a:ext cx="647654" cy="518040"/>
          </a:xfrm>
          <a:prstGeom prst="rect">
            <a:avLst/>
          </a:prstGeom>
        </p:spPr>
      </p:pic>
      <p:sp>
        <p:nvSpPr>
          <p:cNvPr id="41" name="Rectangle 21"/>
          <p:cNvSpPr>
            <a:spLocks noChangeArrowheads="1"/>
          </p:cNvSpPr>
          <p:nvPr/>
        </p:nvSpPr>
        <p:spPr bwMode="auto">
          <a:xfrm>
            <a:off x="5939840" y="3569749"/>
            <a:ext cx="2704098" cy="3252533"/>
          </a:xfrm>
          <a:prstGeom prst="rect">
            <a:avLst/>
          </a:prstGeom>
          <a:noFill/>
          <a:ln w="9525">
            <a:solidFill>
              <a:srgbClr val="026C8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42921"/>
            <a:endParaRPr lang="en-US" sz="709" b="1">
              <a:solidFill>
                <a:prstClr val="black"/>
              </a:solidFill>
              <a:latin typeface="Arial" pitchFamily="34" charset="0"/>
              <a:ea typeface="MS PGothic" pitchFamily="34" charset="-128"/>
            </a:endParaRPr>
          </a:p>
        </p:txBody>
      </p:sp>
      <p:sp>
        <p:nvSpPr>
          <p:cNvPr id="42" name="TextBox 41"/>
          <p:cNvSpPr txBox="1"/>
          <p:nvPr/>
        </p:nvSpPr>
        <p:spPr>
          <a:xfrm>
            <a:off x="7296992" y="3876352"/>
            <a:ext cx="1300041" cy="1075440"/>
          </a:xfrm>
          <a:prstGeom prst="rect">
            <a:avLst/>
          </a:prstGeom>
          <a:noFill/>
        </p:spPr>
        <p:txBody>
          <a:bodyPr wrap="square" lIns="16651" tIns="8327" rIns="16651" bIns="8327" rtlCol="0">
            <a:spAutoFit/>
          </a:bodyPr>
          <a:lstStyle/>
          <a:p>
            <a:pPr defTabSz="142921"/>
            <a:r>
              <a:rPr lang="en-US" sz="688" b="1" dirty="0">
                <a:solidFill>
                  <a:prstClr val="black"/>
                </a:solidFill>
                <a:latin typeface="Arial" pitchFamily="34" charset="0"/>
                <a:ea typeface="MS PGothic" pitchFamily="34" charset="-128"/>
                <a:cs typeface="Arial" panose="020B0604020202020204" pitchFamily="34" charset="0"/>
              </a:rPr>
              <a:t>Welcome Packet template</a:t>
            </a:r>
            <a:br>
              <a:rPr lang="en-US" sz="688" b="1" dirty="0">
                <a:solidFill>
                  <a:prstClr val="black"/>
                </a:solidFill>
                <a:latin typeface="Arial" pitchFamily="34" charset="0"/>
                <a:ea typeface="MS PGothic" pitchFamily="34" charset="-128"/>
                <a:cs typeface="Arial" panose="020B0604020202020204" pitchFamily="34" charset="0"/>
              </a:rPr>
            </a:br>
            <a:r>
              <a:rPr lang="en-US" sz="688" b="1" dirty="0">
                <a:solidFill>
                  <a:prstClr val="black"/>
                </a:solidFill>
                <a:latin typeface="Arial" pitchFamily="34" charset="0"/>
                <a:ea typeface="MS PGothic" pitchFamily="34" charset="-128"/>
                <a:cs typeface="Arial" panose="020B0604020202020204" pitchFamily="34" charset="0"/>
              </a:rPr>
              <a:t>completed by Council</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Present to Nursing Leadership</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Follow-up email with “ask”</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Templates updated</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Templates returned</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Orientation packet put into practice</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Usage and updates</a:t>
            </a:r>
          </a:p>
        </p:txBody>
      </p:sp>
      <p:sp>
        <p:nvSpPr>
          <p:cNvPr id="11" name="Rectangle 10"/>
          <p:cNvSpPr/>
          <p:nvPr/>
        </p:nvSpPr>
        <p:spPr>
          <a:xfrm>
            <a:off x="3547681" y="964914"/>
            <a:ext cx="2334006" cy="155506"/>
          </a:xfrm>
          <a:prstGeom prst="rect">
            <a:avLst/>
          </a:prstGeom>
          <a:solidFill>
            <a:srgbClr val="026C88"/>
          </a:solidFill>
          <a:ln>
            <a:solidFill>
              <a:srgbClr val="026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2921">
              <a:defRPr/>
            </a:pPr>
            <a:r>
              <a:rPr lang="en-US" sz="896" b="1" dirty="0">
                <a:solidFill>
                  <a:prstClr val="white"/>
                </a:solidFill>
                <a:latin typeface="Arial" charset="0"/>
                <a:ea typeface="ＭＳ Ｐゴシック" charset="0"/>
                <a:cs typeface="ＭＳ Ｐゴシック" charset="0"/>
              </a:rPr>
              <a:t>Background / Problem</a:t>
            </a:r>
          </a:p>
        </p:txBody>
      </p:sp>
      <p:sp>
        <p:nvSpPr>
          <p:cNvPr id="45" name="Rectangle 44"/>
          <p:cNvSpPr/>
          <p:nvPr/>
        </p:nvSpPr>
        <p:spPr>
          <a:xfrm>
            <a:off x="3547681" y="3781742"/>
            <a:ext cx="2334006" cy="159817"/>
          </a:xfrm>
          <a:prstGeom prst="rect">
            <a:avLst/>
          </a:prstGeom>
          <a:solidFill>
            <a:srgbClr val="026C88"/>
          </a:solidFill>
          <a:ln>
            <a:solidFill>
              <a:srgbClr val="026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2921">
              <a:defRPr/>
            </a:pPr>
            <a:r>
              <a:rPr lang="en-US" sz="896" b="1" dirty="0">
                <a:solidFill>
                  <a:prstClr val="white"/>
                </a:solidFill>
                <a:latin typeface="Arial" charset="0"/>
                <a:ea typeface="ＭＳ Ｐゴシック" charset="0"/>
                <a:cs typeface="ＭＳ Ｐゴシック" charset="0"/>
              </a:rPr>
              <a:t>Who We Are</a:t>
            </a:r>
          </a:p>
        </p:txBody>
      </p:sp>
      <p:sp>
        <p:nvSpPr>
          <p:cNvPr id="47" name="Rectangle 46"/>
          <p:cNvSpPr/>
          <p:nvPr/>
        </p:nvSpPr>
        <p:spPr>
          <a:xfrm>
            <a:off x="3550658" y="5665669"/>
            <a:ext cx="2334006" cy="157523"/>
          </a:xfrm>
          <a:prstGeom prst="rect">
            <a:avLst/>
          </a:prstGeom>
          <a:solidFill>
            <a:srgbClr val="026C88"/>
          </a:solidFill>
          <a:ln>
            <a:solidFill>
              <a:srgbClr val="026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2921">
              <a:defRPr/>
            </a:pPr>
            <a:r>
              <a:rPr lang="en-US" sz="896" b="1" dirty="0">
                <a:solidFill>
                  <a:prstClr val="white"/>
                </a:solidFill>
                <a:latin typeface="Arial" charset="0"/>
                <a:ea typeface="ＭＳ Ｐゴシック" charset="0"/>
                <a:cs typeface="ＭＳ Ｐゴシック" charset="0"/>
              </a:rPr>
              <a:t>Purpose and Goals</a:t>
            </a:r>
          </a:p>
        </p:txBody>
      </p:sp>
      <p:sp>
        <p:nvSpPr>
          <p:cNvPr id="48" name="Rectangle 47"/>
          <p:cNvSpPr/>
          <p:nvPr/>
        </p:nvSpPr>
        <p:spPr>
          <a:xfrm>
            <a:off x="5941220" y="961477"/>
            <a:ext cx="2702719" cy="162490"/>
          </a:xfrm>
          <a:prstGeom prst="rect">
            <a:avLst/>
          </a:prstGeom>
          <a:solidFill>
            <a:srgbClr val="026C88"/>
          </a:solidFill>
          <a:ln>
            <a:solidFill>
              <a:srgbClr val="026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2921">
              <a:defRPr/>
            </a:pPr>
            <a:r>
              <a:rPr lang="en-US" sz="896" b="1" dirty="0">
                <a:solidFill>
                  <a:prstClr val="white"/>
                </a:solidFill>
                <a:latin typeface="Arial" charset="0"/>
                <a:ea typeface="ＭＳ Ｐゴシック" charset="0"/>
                <a:cs typeface="ＭＳ Ｐゴシック" charset="0"/>
              </a:rPr>
              <a:t>Methodology – What We Did</a:t>
            </a:r>
          </a:p>
        </p:txBody>
      </p:sp>
      <p:sp>
        <p:nvSpPr>
          <p:cNvPr id="49" name="Rectangle 48"/>
          <p:cNvSpPr/>
          <p:nvPr/>
        </p:nvSpPr>
        <p:spPr>
          <a:xfrm>
            <a:off x="5941220" y="3572086"/>
            <a:ext cx="2702719" cy="161280"/>
          </a:xfrm>
          <a:prstGeom prst="rect">
            <a:avLst/>
          </a:prstGeom>
          <a:solidFill>
            <a:srgbClr val="026C88"/>
          </a:solidFill>
          <a:ln>
            <a:solidFill>
              <a:srgbClr val="026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2921">
              <a:defRPr/>
            </a:pPr>
            <a:r>
              <a:rPr lang="en-US" sz="896" b="1" dirty="0">
                <a:solidFill>
                  <a:prstClr val="white"/>
                </a:solidFill>
                <a:latin typeface="Arial" charset="0"/>
                <a:ea typeface="ＭＳ Ｐゴシック" charset="0"/>
                <a:cs typeface="ＭＳ Ｐゴシック" charset="0"/>
              </a:rPr>
              <a:t>Outcome, Results &amp; Growth</a:t>
            </a: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8436" t="79419" r="10741" b="7343"/>
          <a:stretch/>
        </p:blipFill>
        <p:spPr>
          <a:xfrm>
            <a:off x="3611181" y="3241145"/>
            <a:ext cx="2163350" cy="261806"/>
          </a:xfrm>
          <a:prstGeom prst="rect">
            <a:avLst/>
          </a:prstGeom>
        </p:spPr>
      </p:pic>
      <p:pic>
        <p:nvPicPr>
          <p:cNvPr id="25" name="Picture 24"/>
          <p:cNvPicPr>
            <a:picLocks noChangeAspect="1"/>
          </p:cNvPicPr>
          <p:nvPr/>
        </p:nvPicPr>
        <p:blipFill>
          <a:blip r:embed="rId7"/>
          <a:stretch>
            <a:fillRect/>
          </a:stretch>
        </p:blipFill>
        <p:spPr>
          <a:xfrm>
            <a:off x="6146300" y="3838558"/>
            <a:ext cx="797277" cy="1042342"/>
          </a:xfrm>
          <a:prstGeom prst="rect">
            <a:avLst/>
          </a:prstGeom>
          <a:ln>
            <a:solidFill>
              <a:schemeClr val="tx1"/>
            </a:solidFill>
          </a:ln>
        </p:spPr>
      </p:pic>
      <p:pic>
        <p:nvPicPr>
          <p:cNvPr id="26" name="Picture 25"/>
          <p:cNvPicPr>
            <a:picLocks noChangeAspect="1"/>
          </p:cNvPicPr>
          <p:nvPr/>
        </p:nvPicPr>
        <p:blipFill rotWithShape="1">
          <a:blip r:embed="rId8"/>
          <a:srcRect t="1751" b="1"/>
          <a:stretch/>
        </p:blipFill>
        <p:spPr>
          <a:xfrm>
            <a:off x="6236097" y="3968451"/>
            <a:ext cx="803813" cy="1033717"/>
          </a:xfrm>
          <a:prstGeom prst="rect">
            <a:avLst/>
          </a:prstGeom>
          <a:ln>
            <a:solidFill>
              <a:schemeClr val="tx1"/>
            </a:solidFill>
          </a:ln>
        </p:spPr>
      </p:pic>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8792" r="7874"/>
          <a:stretch/>
        </p:blipFill>
        <p:spPr>
          <a:xfrm>
            <a:off x="6033708" y="5068149"/>
            <a:ext cx="1190625" cy="803672"/>
          </a:xfrm>
          <a:prstGeom prst="rect">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l="6996" r="3837"/>
          <a:stretch/>
        </p:blipFill>
        <p:spPr>
          <a:xfrm>
            <a:off x="6023024" y="5945215"/>
            <a:ext cx="1273969" cy="803672"/>
          </a:xfrm>
          <a:prstGeom prst="rect">
            <a:avLst/>
          </a:prstGeom>
        </p:spPr>
      </p:pic>
      <p:sp>
        <p:nvSpPr>
          <p:cNvPr id="30" name="TextBox 29"/>
          <p:cNvSpPr txBox="1"/>
          <p:nvPr/>
        </p:nvSpPr>
        <p:spPr>
          <a:xfrm>
            <a:off x="7313813" y="5155117"/>
            <a:ext cx="1300041" cy="1710614"/>
          </a:xfrm>
          <a:prstGeom prst="rect">
            <a:avLst/>
          </a:prstGeom>
          <a:noFill/>
        </p:spPr>
        <p:txBody>
          <a:bodyPr wrap="square" lIns="16651" tIns="8327" rIns="16651" bIns="8327" rtlCol="0">
            <a:spAutoFit/>
          </a:bodyPr>
          <a:lstStyle/>
          <a:p>
            <a:pPr defTabSz="142921"/>
            <a:r>
              <a:rPr lang="en-US" sz="688" b="1" dirty="0">
                <a:solidFill>
                  <a:prstClr val="black"/>
                </a:solidFill>
                <a:latin typeface="Arial" pitchFamily="34" charset="0"/>
                <a:ea typeface="MS PGothic" pitchFamily="34" charset="-128"/>
                <a:cs typeface="Arial" panose="020B0604020202020204" pitchFamily="34" charset="0"/>
              </a:rPr>
              <a:t>Social Media Update</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Strong response from Ambulatory, Critical Care and Medical/Surgical areas</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Instagram favored among </a:t>
            </a:r>
            <a:br>
              <a:rPr lang="en-US" sz="688" dirty="0">
                <a:solidFill>
                  <a:prstClr val="black"/>
                </a:solidFill>
                <a:latin typeface="Arial" pitchFamily="34" charset="0"/>
                <a:ea typeface="MS PGothic" pitchFamily="34" charset="-128"/>
                <a:cs typeface="Arial" panose="020B0604020202020204" pitchFamily="34" charset="0"/>
              </a:rPr>
            </a:br>
            <a:r>
              <a:rPr lang="en-US" sz="688" dirty="0">
                <a:solidFill>
                  <a:prstClr val="black"/>
                </a:solidFill>
                <a:latin typeface="Arial" pitchFamily="34" charset="0"/>
                <a:ea typeface="MS PGothic" pitchFamily="34" charset="-128"/>
                <a:cs typeface="Arial" panose="020B0604020202020204" pitchFamily="34" charset="0"/>
              </a:rPr>
              <a:t>25-44 age group</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Facebook favored among</a:t>
            </a:r>
            <a:br>
              <a:rPr lang="en-US" sz="688" dirty="0">
                <a:solidFill>
                  <a:prstClr val="black"/>
                </a:solidFill>
                <a:latin typeface="Arial" pitchFamily="34" charset="0"/>
                <a:ea typeface="MS PGothic" pitchFamily="34" charset="-128"/>
                <a:cs typeface="Arial" panose="020B0604020202020204" pitchFamily="34" charset="0"/>
              </a:rPr>
            </a:br>
            <a:r>
              <a:rPr lang="en-US" sz="688" dirty="0">
                <a:solidFill>
                  <a:prstClr val="black"/>
                </a:solidFill>
                <a:latin typeface="Arial" pitchFamily="34" charset="0"/>
                <a:ea typeface="MS PGothic" pitchFamily="34" charset="-128"/>
                <a:cs typeface="Arial" panose="020B0604020202020204" pitchFamily="34" charset="0"/>
              </a:rPr>
              <a:t>45-65 age group</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Move to obtain a “public-facing” Instagram account</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Nursing private FB group to remain internal for now</a:t>
            </a:r>
          </a:p>
          <a:p>
            <a:pPr marL="89325" indent="-89325" defTabSz="142921">
              <a:buFont typeface="Arial" panose="020B0604020202020204" pitchFamily="34" charset="0"/>
              <a:buChar char="•"/>
            </a:pPr>
            <a:r>
              <a:rPr lang="en-US" sz="688" dirty="0">
                <a:solidFill>
                  <a:prstClr val="black"/>
                </a:solidFill>
                <a:latin typeface="Arial" pitchFamily="34" charset="0"/>
                <a:ea typeface="MS PGothic" pitchFamily="34" charset="-128"/>
                <a:cs typeface="Arial" panose="020B0604020202020204" pitchFamily="34" charset="0"/>
              </a:rPr>
              <a:t>Soft launch anticipated for Nurses Week in May – to start with Nurses Week content</a:t>
            </a:r>
          </a:p>
          <a:p>
            <a:pPr marL="89325" indent="-89325" defTabSz="142921">
              <a:buFont typeface="Arial" panose="020B0604020202020204" pitchFamily="34" charset="0"/>
              <a:buChar char="•"/>
            </a:pPr>
            <a:endParaRPr lang="en-US" sz="688" dirty="0">
              <a:solidFill>
                <a:prstClr val="black"/>
              </a:solidFill>
              <a:latin typeface="Arial" pitchFamily="34" charset="0"/>
              <a:ea typeface="MS PGothic"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2297795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dirty="0"/>
              <a:t>The retention &amp; recruitment staff nurse council has begun implementing early actions and continues to reassess meaningful actions aimed at retention</a:t>
            </a:r>
            <a:endParaRPr lang="en-US" dirty="0"/>
          </a:p>
        </p:txBody>
      </p:sp>
      <p:sp>
        <p:nvSpPr>
          <p:cNvPr id="4" name="Slide Number Placeholder 3"/>
          <p:cNvSpPr>
            <a:spLocks noGrp="1"/>
          </p:cNvSpPr>
          <p:nvPr>
            <p:ph type="sldNum" sz="quarter" idx="12"/>
          </p:nvPr>
        </p:nvSpPr>
        <p:spPr/>
        <p:txBody>
          <a:bodyPr/>
          <a:lstStyle/>
          <a:p>
            <a:fld id="{F85CE818-7367-6A4C-AA8A-8ACF11B1523A}" type="slidenum">
              <a:rPr lang="en-US" smtClean="0"/>
              <a:t>14</a:t>
            </a:fld>
            <a:endParaRPr lang="en-US"/>
          </a:p>
        </p:txBody>
      </p:sp>
      <p:sp>
        <p:nvSpPr>
          <p:cNvPr id="15" name="Rectangle 14"/>
          <p:cNvSpPr/>
          <p:nvPr/>
        </p:nvSpPr>
        <p:spPr>
          <a:xfrm>
            <a:off x="2108479" y="1607841"/>
            <a:ext cx="2103120" cy="731520"/>
          </a:xfrm>
          <a:prstGeom prst="rect">
            <a:avLst/>
          </a:prstGeom>
          <a:solidFill>
            <a:srgbClr val="ED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In Implementation</a:t>
            </a:r>
          </a:p>
        </p:txBody>
      </p:sp>
      <p:sp>
        <p:nvSpPr>
          <p:cNvPr id="16" name="Rectangle 15"/>
          <p:cNvSpPr/>
          <p:nvPr/>
        </p:nvSpPr>
        <p:spPr>
          <a:xfrm>
            <a:off x="4863395" y="2785174"/>
            <a:ext cx="210312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Planning Phase</a:t>
            </a:r>
          </a:p>
        </p:txBody>
      </p:sp>
      <p:sp>
        <p:nvSpPr>
          <p:cNvPr id="17" name="Rectangle 16"/>
          <p:cNvSpPr/>
          <p:nvPr/>
        </p:nvSpPr>
        <p:spPr>
          <a:xfrm>
            <a:off x="7819280" y="3711294"/>
            <a:ext cx="2103120" cy="7315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Future Focus </a:t>
            </a:r>
          </a:p>
        </p:txBody>
      </p:sp>
      <p:sp>
        <p:nvSpPr>
          <p:cNvPr id="18" name="TextBox 17"/>
          <p:cNvSpPr txBox="1"/>
          <p:nvPr/>
        </p:nvSpPr>
        <p:spPr>
          <a:xfrm>
            <a:off x="2108479" y="2421757"/>
            <a:ext cx="2103120" cy="2339102"/>
          </a:xfrm>
          <a:prstGeom prst="rect">
            <a:avLst/>
          </a:prstGeom>
          <a:noFill/>
        </p:spPr>
        <p:txBody>
          <a:bodyPr wrap="square" rtlCol="0">
            <a:spAutoFit/>
          </a:bodyPr>
          <a:lstStyle/>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Welcome gifts </a:t>
            </a: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New hire coffee hours </a:t>
            </a: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Unit profiles </a:t>
            </a: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Attending University recruitment events </a:t>
            </a: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Attending National conferences for recruitment </a:t>
            </a:r>
          </a:p>
        </p:txBody>
      </p:sp>
      <p:sp>
        <p:nvSpPr>
          <p:cNvPr id="19" name="TextBox 18"/>
          <p:cNvSpPr txBox="1"/>
          <p:nvPr/>
        </p:nvSpPr>
        <p:spPr>
          <a:xfrm>
            <a:off x="4873450" y="3649326"/>
            <a:ext cx="2103120" cy="1615827"/>
          </a:xfrm>
          <a:prstGeom prst="rect">
            <a:avLst/>
          </a:prstGeom>
          <a:noFill/>
        </p:spPr>
        <p:txBody>
          <a:bodyPr wrap="square" rtlCol="0">
            <a:spAutoFit/>
          </a:bodyPr>
          <a:lstStyle/>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Nursing Instagram </a:t>
            </a:r>
            <a:r>
              <a:rPr lang="en-US" sz="1400" dirty="0" smtClean="0">
                <a:latin typeface="Arial" panose="020B0604020202020204" pitchFamily="34" charset="0"/>
                <a:cs typeface="Arial" panose="020B0604020202020204" pitchFamily="34" charset="0"/>
              </a:rPr>
              <a:t>channel </a:t>
            </a:r>
            <a:endParaRPr lang="en-US" sz="1400" dirty="0">
              <a:latin typeface="Arial" panose="020B0604020202020204" pitchFamily="34" charset="0"/>
              <a:cs typeface="Arial" panose="020B0604020202020204" pitchFamily="34" charset="0"/>
            </a:endParaRP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Peer exit </a:t>
            </a:r>
            <a:r>
              <a:rPr lang="en-US" sz="1400" dirty="0" smtClean="0">
                <a:latin typeface="Arial" panose="020B0604020202020204" pitchFamily="34" charset="0"/>
                <a:cs typeface="Arial" panose="020B0604020202020204" pitchFamily="34" charset="0"/>
              </a:rPr>
              <a:t>interviews</a:t>
            </a:r>
          </a:p>
          <a:p>
            <a:pPr marL="228600" indent="-228600">
              <a:spcBef>
                <a:spcPts val="600"/>
              </a:spcBef>
              <a:buFont typeface="Wingdings" panose="05000000000000000000" pitchFamily="2" charset="2"/>
              <a:buChar char="§"/>
            </a:pPr>
            <a:r>
              <a:rPr lang="en-US" sz="1400" dirty="0" smtClean="0">
                <a:latin typeface="Arial" panose="020B0604020202020204" pitchFamily="34" charset="0"/>
                <a:cs typeface="Arial" panose="020B0604020202020204" pitchFamily="34" charset="0"/>
              </a:rPr>
              <a:t>Social gatherings </a:t>
            </a:r>
          </a:p>
          <a:p>
            <a:pPr marL="228600" indent="-228600">
              <a:spcBef>
                <a:spcPts val="600"/>
              </a:spcBef>
              <a:buFont typeface="Wingdings" panose="05000000000000000000" pitchFamily="2" charset="2"/>
              <a:buChar char="§"/>
            </a:pPr>
            <a:r>
              <a:rPr lang="en-US" sz="1400" dirty="0" smtClean="0">
                <a:latin typeface="Arial" panose="020B0604020202020204" pitchFamily="34" charset="0"/>
                <a:cs typeface="Arial" panose="020B0604020202020204" pitchFamily="34" charset="0"/>
              </a:rPr>
              <a:t>New graduate community  </a:t>
            </a:r>
            <a:endParaRPr lang="en-US" sz="1400" dirty="0">
              <a:latin typeface="Arial" panose="020B0604020202020204" pitchFamily="34" charset="0"/>
              <a:cs typeface="Arial" panose="020B0604020202020204" pitchFamily="34" charset="0"/>
            </a:endParaRPr>
          </a:p>
        </p:txBody>
      </p:sp>
      <p:sp>
        <p:nvSpPr>
          <p:cNvPr id="20" name="TextBox 19"/>
          <p:cNvSpPr txBox="1"/>
          <p:nvPr/>
        </p:nvSpPr>
        <p:spPr>
          <a:xfrm>
            <a:off x="7819291" y="4535253"/>
            <a:ext cx="2103120" cy="1754326"/>
          </a:xfrm>
          <a:prstGeom prst="rect">
            <a:avLst/>
          </a:prstGeom>
          <a:noFill/>
        </p:spPr>
        <p:txBody>
          <a:bodyPr wrap="square" rtlCol="0">
            <a:spAutoFit/>
          </a:bodyPr>
          <a:lstStyle/>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Ambassador/mentor program </a:t>
            </a: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Fostering Healthy Workplace (HOPE)</a:t>
            </a:r>
          </a:p>
          <a:p>
            <a:pPr marL="228600" indent="-228600">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Social/Volunteerism -Organizational Embeddedness </a:t>
            </a:r>
          </a:p>
        </p:txBody>
      </p:sp>
    </p:spTree>
    <p:custDataLst>
      <p:tags r:id="rId1"/>
    </p:custDataLst>
    <p:extLst>
      <p:ext uri="{BB962C8B-B14F-4D97-AF65-F5344CB8AC3E}">
        <p14:creationId xmlns:p14="http://schemas.microsoft.com/office/powerpoint/2010/main" val="256880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“Coffee Hours” for New Hires – Gift </a:t>
            </a:r>
            <a:endParaRPr lang="en-US" i="1" dirty="0">
              <a:solidFill>
                <a:srgbClr val="FF0000"/>
              </a:solidFill>
            </a:endParaRPr>
          </a:p>
        </p:txBody>
      </p:sp>
      <p:pic>
        <p:nvPicPr>
          <p:cNvPr id="5" name="Picture 4"/>
          <p:cNvPicPr>
            <a:picLocks noChangeAspect="1"/>
          </p:cNvPicPr>
          <p:nvPr/>
        </p:nvPicPr>
        <p:blipFill rotWithShape="1">
          <a:blip r:embed="rId4"/>
          <a:srcRect t="1" b="304"/>
          <a:stretch/>
        </p:blipFill>
        <p:spPr>
          <a:xfrm>
            <a:off x="785366" y="1337943"/>
            <a:ext cx="6392167" cy="4582164"/>
          </a:xfrm>
          <a:prstGeom prst="rect">
            <a:avLst/>
          </a:prstGeom>
          <a:ln>
            <a:solidFill>
              <a:schemeClr val="tx1"/>
            </a:solidFill>
          </a:ln>
        </p:spPr>
      </p:pic>
      <p:pic>
        <p:nvPicPr>
          <p:cNvPr id="6" name="Picture 5" descr="IMG_5021.jpg"/>
          <p:cNvPicPr/>
          <p:nvPr/>
        </p:nvPicPr>
        <p:blipFill>
          <a:blip r:embed="rId5" r:link="rId6">
            <a:extLst>
              <a:ext uri="{28A0092B-C50C-407E-A947-70E740481C1C}">
                <a14:useLocalDpi xmlns:a14="http://schemas.microsoft.com/office/drawing/2010/main" val="0"/>
              </a:ext>
            </a:extLst>
          </a:blip>
          <a:srcRect/>
          <a:stretch>
            <a:fillRect/>
          </a:stretch>
        </p:blipFill>
        <p:spPr bwMode="auto">
          <a:xfrm rot="5400000">
            <a:off x="7520400" y="2140881"/>
            <a:ext cx="3611627" cy="2746906"/>
          </a:xfrm>
          <a:prstGeom prst="rect">
            <a:avLst/>
          </a:prstGeom>
          <a:noFill/>
          <a:ln>
            <a:noFill/>
          </a:ln>
        </p:spPr>
      </p:pic>
    </p:spTree>
    <p:custDataLst>
      <p:tags r:id="rId1"/>
    </p:custDataLst>
    <p:extLst>
      <p:ext uri="{BB962C8B-B14F-4D97-AF65-F5344CB8AC3E}">
        <p14:creationId xmlns:p14="http://schemas.microsoft.com/office/powerpoint/2010/main" val="3313020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699622" y="1146379"/>
            <a:ext cx="3098959" cy="4051508"/>
          </a:xfrm>
          <a:prstGeom prst="rect">
            <a:avLst/>
          </a:prstGeom>
          <a:ln>
            <a:solidFill>
              <a:schemeClr val="tx1"/>
            </a:solidFill>
          </a:ln>
        </p:spPr>
      </p:pic>
      <p:sp>
        <p:nvSpPr>
          <p:cNvPr id="2" name="Title 1"/>
          <p:cNvSpPr>
            <a:spLocks noGrp="1"/>
          </p:cNvSpPr>
          <p:nvPr>
            <p:ph type="title"/>
          </p:nvPr>
        </p:nvSpPr>
        <p:spPr/>
        <p:txBody>
          <a:bodyPr/>
          <a:lstStyle/>
          <a:p>
            <a:r>
              <a:rPr lang="en-US" dirty="0" smtClean="0"/>
              <a:t>Orientation Packet  </a:t>
            </a:r>
            <a:endParaRPr lang="en-US" dirty="0"/>
          </a:p>
        </p:txBody>
      </p:sp>
      <p:sp>
        <p:nvSpPr>
          <p:cNvPr id="3" name="Content Placeholder 2"/>
          <p:cNvSpPr>
            <a:spLocks noGrp="1"/>
          </p:cNvSpPr>
          <p:nvPr>
            <p:ph idx="1"/>
          </p:nvPr>
        </p:nvSpPr>
        <p:spPr>
          <a:xfrm>
            <a:off x="5482390" y="1146379"/>
            <a:ext cx="4966535" cy="5213324"/>
          </a:xfrm>
        </p:spPr>
        <p:txBody>
          <a:bodyPr/>
          <a:lstStyle/>
          <a:p>
            <a:pPr>
              <a:spcBef>
                <a:spcPts val="600"/>
              </a:spcBef>
            </a:pPr>
            <a:r>
              <a:rPr lang="en-US" dirty="0" smtClean="0"/>
              <a:t>Welcome packet template to serve as a centralized lactation for key unit operational information that hasn’t always been written down </a:t>
            </a:r>
          </a:p>
          <a:p>
            <a:pPr>
              <a:spcBef>
                <a:spcPts val="600"/>
              </a:spcBef>
            </a:pPr>
            <a:endParaRPr lang="en-US" sz="300" dirty="0"/>
          </a:p>
          <a:p>
            <a:pPr>
              <a:spcBef>
                <a:spcPts val="600"/>
              </a:spcBef>
            </a:pPr>
            <a:r>
              <a:rPr lang="en-US" dirty="0" smtClean="0"/>
              <a:t>Information Included (not complete list):</a:t>
            </a:r>
          </a:p>
          <a:p>
            <a:pPr lvl="1">
              <a:spcBef>
                <a:spcPts val="600"/>
              </a:spcBef>
            </a:pPr>
            <a:r>
              <a:rPr lang="en-US" dirty="0" smtClean="0"/>
              <a:t>Unit overview</a:t>
            </a:r>
          </a:p>
          <a:p>
            <a:pPr lvl="1">
              <a:spcBef>
                <a:spcPts val="600"/>
              </a:spcBef>
            </a:pPr>
            <a:r>
              <a:rPr lang="en-US" dirty="0" smtClean="0"/>
              <a:t>IPhones</a:t>
            </a:r>
          </a:p>
          <a:p>
            <a:pPr lvl="1">
              <a:spcBef>
                <a:spcPts val="600"/>
              </a:spcBef>
            </a:pPr>
            <a:r>
              <a:rPr lang="en-US" dirty="0" smtClean="0"/>
              <a:t>Scheduling </a:t>
            </a:r>
          </a:p>
          <a:p>
            <a:pPr lvl="1">
              <a:spcBef>
                <a:spcPts val="600"/>
              </a:spcBef>
            </a:pPr>
            <a:r>
              <a:rPr lang="en-US" dirty="0" smtClean="0"/>
              <a:t>Sick call guidelines, Vacation request process, Self-Coverage, Holidays</a:t>
            </a:r>
          </a:p>
          <a:p>
            <a:pPr lvl="1">
              <a:spcBef>
                <a:spcPts val="600"/>
              </a:spcBef>
            </a:pPr>
            <a:r>
              <a:rPr lang="en-US" dirty="0" smtClean="0"/>
              <a:t>Floating </a:t>
            </a:r>
          </a:p>
          <a:p>
            <a:pPr lvl="1">
              <a:spcBef>
                <a:spcPts val="600"/>
              </a:spcBef>
            </a:pPr>
            <a:r>
              <a:rPr lang="en-US" dirty="0" smtClean="0"/>
              <a:t>Canceled shifts </a:t>
            </a:r>
          </a:p>
          <a:p>
            <a:pPr lvl="1">
              <a:spcBef>
                <a:spcPts val="600"/>
              </a:spcBef>
            </a:pPr>
            <a:r>
              <a:rPr lang="en-US" dirty="0" smtClean="0"/>
              <a:t>Locker policy </a:t>
            </a:r>
          </a:p>
          <a:p>
            <a:pPr lvl="1">
              <a:spcBef>
                <a:spcPts val="600"/>
              </a:spcBef>
            </a:pPr>
            <a:r>
              <a:rPr lang="en-US" dirty="0" smtClean="0"/>
              <a:t>How to get involved in Nursing committees </a:t>
            </a:r>
          </a:p>
          <a:p>
            <a:pPr lvl="1">
              <a:spcBef>
                <a:spcPts val="600"/>
              </a:spcBef>
            </a:pPr>
            <a:r>
              <a:rPr lang="en-US" dirty="0" smtClean="0"/>
              <a:t>Workday and Kronos information </a:t>
            </a:r>
          </a:p>
          <a:p>
            <a:pPr lvl="1">
              <a:spcBef>
                <a:spcPts val="600"/>
              </a:spcBef>
            </a:pPr>
            <a:r>
              <a:rPr lang="en-US" dirty="0" smtClean="0"/>
              <a:t>Educational Benefits </a:t>
            </a:r>
          </a:p>
          <a:p>
            <a:pPr lvl="1">
              <a:spcBef>
                <a:spcPts val="600"/>
              </a:spcBef>
            </a:pPr>
            <a:endParaRPr lang="en-US" sz="300" dirty="0"/>
          </a:p>
          <a:p>
            <a:pPr>
              <a:spcBef>
                <a:spcPts val="600"/>
              </a:spcBef>
            </a:pPr>
            <a:r>
              <a:rPr lang="en-US" dirty="0" smtClean="0"/>
              <a:t>Unit information will need to be updated by each unit </a:t>
            </a:r>
          </a:p>
          <a:p>
            <a:pPr lvl="1"/>
            <a:endParaRPr lang="en-US" dirty="0"/>
          </a:p>
        </p:txBody>
      </p:sp>
      <p:pic>
        <p:nvPicPr>
          <p:cNvPr id="4" name="Picture 3"/>
          <p:cNvPicPr>
            <a:picLocks noChangeAspect="1"/>
          </p:cNvPicPr>
          <p:nvPr/>
        </p:nvPicPr>
        <p:blipFill rotWithShape="1">
          <a:blip r:embed="rId5"/>
          <a:srcRect t="1751" b="1"/>
          <a:stretch/>
        </p:blipFill>
        <p:spPr>
          <a:xfrm>
            <a:off x="2223756" y="2049441"/>
            <a:ext cx="3124361" cy="4017984"/>
          </a:xfrm>
          <a:prstGeom prst="rect">
            <a:avLst/>
          </a:prstGeom>
          <a:ln>
            <a:solidFill>
              <a:schemeClr val="tx1"/>
            </a:solidFill>
          </a:ln>
        </p:spPr>
      </p:pic>
    </p:spTree>
    <p:custDataLst>
      <p:tags r:id="rId1"/>
    </p:custDataLst>
    <p:extLst>
      <p:ext uri="{BB962C8B-B14F-4D97-AF65-F5344CB8AC3E}">
        <p14:creationId xmlns:p14="http://schemas.microsoft.com/office/powerpoint/2010/main" val="1579689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Gifts </a:t>
            </a:r>
            <a:endParaRPr lang="en-US" dirty="0"/>
          </a:p>
        </p:txBody>
      </p:sp>
      <p:sp>
        <p:nvSpPr>
          <p:cNvPr id="4" name="Slide Number Placeholder 3"/>
          <p:cNvSpPr>
            <a:spLocks noGrp="1"/>
          </p:cNvSpPr>
          <p:nvPr>
            <p:ph type="sldNum" sz="quarter" idx="12"/>
          </p:nvPr>
        </p:nvSpPr>
        <p:spPr/>
        <p:txBody>
          <a:bodyPr/>
          <a:lstStyle/>
          <a:p>
            <a:fld id="{F85CE818-7367-6A4C-AA8A-8ACF11B1523A}" type="slidenum">
              <a:rPr lang="en-US" smtClean="0"/>
              <a:t>17</a:t>
            </a:fld>
            <a:endParaRPr lang="en-US"/>
          </a:p>
        </p:txBody>
      </p:sp>
      <p:pic>
        <p:nvPicPr>
          <p:cNvPr id="5" name="Picture 4"/>
          <p:cNvPicPr>
            <a:picLocks noChangeAspect="1"/>
          </p:cNvPicPr>
          <p:nvPr/>
        </p:nvPicPr>
        <p:blipFill rotWithShape="1">
          <a:blip r:embed="rId3"/>
          <a:srcRect t="891" b="594"/>
          <a:stretch/>
        </p:blipFill>
        <p:spPr>
          <a:xfrm>
            <a:off x="2626897" y="1573304"/>
            <a:ext cx="1819529" cy="3190876"/>
          </a:xfrm>
          <a:prstGeom prst="rect">
            <a:avLst/>
          </a:prstGeom>
          <a:ln>
            <a:solidFill>
              <a:schemeClr val="tx1"/>
            </a:solidFill>
          </a:ln>
        </p:spPr>
      </p:pic>
      <p:pic>
        <p:nvPicPr>
          <p:cNvPr id="6" name="Picture 5" descr="IMG_0431.jpg"/>
          <p:cNvPicPr/>
          <p:nvPr/>
        </p:nvPicPr>
        <p:blipFill>
          <a:blip r:embed="rId4" r:link="rId5">
            <a:extLst>
              <a:ext uri="{28A0092B-C50C-407E-A947-70E740481C1C}">
                <a14:useLocalDpi xmlns:a14="http://schemas.microsoft.com/office/drawing/2010/main" val="0"/>
              </a:ext>
            </a:extLst>
          </a:blip>
          <a:srcRect/>
          <a:stretch>
            <a:fillRect/>
          </a:stretch>
        </p:blipFill>
        <p:spPr bwMode="auto">
          <a:xfrm rot="5400000">
            <a:off x="6331861" y="1433665"/>
            <a:ext cx="3945976" cy="3470154"/>
          </a:xfrm>
          <a:prstGeom prst="rect">
            <a:avLst/>
          </a:prstGeom>
          <a:noFill/>
          <a:ln>
            <a:noFill/>
          </a:ln>
        </p:spPr>
      </p:pic>
    </p:spTree>
    <p:custDataLst>
      <p:tags r:id="rId1"/>
    </p:custDataLst>
    <p:extLst>
      <p:ext uri="{BB962C8B-B14F-4D97-AF65-F5344CB8AC3E}">
        <p14:creationId xmlns:p14="http://schemas.microsoft.com/office/powerpoint/2010/main" val="3573222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Kickoff Event to Launch Social Events </a:t>
            </a:r>
            <a:endParaRPr lang="en-US" dirty="0"/>
          </a:p>
        </p:txBody>
      </p:sp>
      <p:sp>
        <p:nvSpPr>
          <p:cNvPr id="4" name="Slide Number Placeholder 3"/>
          <p:cNvSpPr>
            <a:spLocks noGrp="1"/>
          </p:cNvSpPr>
          <p:nvPr>
            <p:ph type="sldNum" sz="quarter" idx="12"/>
          </p:nvPr>
        </p:nvSpPr>
        <p:spPr/>
        <p:txBody>
          <a:bodyPr/>
          <a:lstStyle/>
          <a:p>
            <a:fld id="{F85CE818-7367-6A4C-AA8A-8ACF11B1523A}" type="slidenum">
              <a:rPr lang="en-US" smtClean="0"/>
              <a:t>18</a:t>
            </a:fld>
            <a:endParaRPr lang="en-US"/>
          </a:p>
        </p:txBody>
      </p:sp>
      <p:pic>
        <p:nvPicPr>
          <p:cNvPr id="5" name="Picture 4" descr="C:\Users\SAEVANS\AppData\Local\Microsoft\Windows\INetCache\Content.Outlook\STDGWD0J\Summer Kickoff 2.png"/>
          <p:cNvPicPr/>
          <p:nvPr/>
        </p:nvPicPr>
        <p:blipFill>
          <a:blip r:embed="rId2">
            <a:extLst>
              <a:ext uri="{28A0092B-C50C-407E-A947-70E740481C1C}">
                <a14:useLocalDpi xmlns:a14="http://schemas.microsoft.com/office/drawing/2010/main" val="0"/>
              </a:ext>
            </a:extLst>
          </a:blip>
          <a:srcRect/>
          <a:stretch>
            <a:fillRect/>
          </a:stretch>
        </p:blipFill>
        <p:spPr bwMode="auto">
          <a:xfrm>
            <a:off x="7074085" y="4016375"/>
            <a:ext cx="3387725" cy="2222500"/>
          </a:xfrm>
          <a:prstGeom prst="rect">
            <a:avLst/>
          </a:prstGeom>
          <a:noFill/>
          <a:ln>
            <a:noFill/>
          </a:ln>
        </p:spPr>
      </p:pic>
      <p:pic>
        <p:nvPicPr>
          <p:cNvPr id="6" name="Picture 5" descr="C:\Users\SAEVANS\AppData\Local\Microsoft\Windows\INetCache\Content.Outlook\STDGWD0J\Summer Kickoff 1.png"/>
          <p:cNvPicPr/>
          <p:nvPr/>
        </p:nvPicPr>
        <p:blipFill>
          <a:blip r:embed="rId3">
            <a:extLst>
              <a:ext uri="{28A0092B-C50C-407E-A947-70E740481C1C}">
                <a14:useLocalDpi xmlns:a14="http://schemas.microsoft.com/office/drawing/2010/main" val="0"/>
              </a:ext>
            </a:extLst>
          </a:blip>
          <a:srcRect/>
          <a:stretch>
            <a:fillRect/>
          </a:stretch>
        </p:blipFill>
        <p:spPr bwMode="auto">
          <a:xfrm>
            <a:off x="7074084" y="1403808"/>
            <a:ext cx="3387725" cy="2222500"/>
          </a:xfrm>
          <a:prstGeom prst="rect">
            <a:avLst/>
          </a:prstGeom>
          <a:noFill/>
          <a:ln>
            <a:noFill/>
          </a:ln>
        </p:spPr>
      </p:pic>
      <p:pic>
        <p:nvPicPr>
          <p:cNvPr id="3" name="Picture 2"/>
          <p:cNvPicPr>
            <a:picLocks noChangeAspect="1"/>
          </p:cNvPicPr>
          <p:nvPr/>
        </p:nvPicPr>
        <p:blipFill>
          <a:blip r:embed="rId4"/>
          <a:stretch>
            <a:fillRect/>
          </a:stretch>
        </p:blipFill>
        <p:spPr>
          <a:xfrm>
            <a:off x="2314406" y="1326892"/>
            <a:ext cx="3359323" cy="5029458"/>
          </a:xfrm>
          <a:prstGeom prst="rect">
            <a:avLst/>
          </a:prstGeom>
        </p:spPr>
      </p:pic>
    </p:spTree>
    <p:extLst>
      <p:ext uri="{BB962C8B-B14F-4D97-AF65-F5344CB8AC3E}">
        <p14:creationId xmlns:p14="http://schemas.microsoft.com/office/powerpoint/2010/main" val="304853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Nursing Instagram Channel</a:t>
            </a:r>
            <a:endParaRPr lang="en-US" dirty="0"/>
          </a:p>
        </p:txBody>
      </p:sp>
      <p:sp>
        <p:nvSpPr>
          <p:cNvPr id="3" name="Slide Number Placeholder 2"/>
          <p:cNvSpPr>
            <a:spLocks noGrp="1"/>
          </p:cNvSpPr>
          <p:nvPr>
            <p:ph type="sldNum" sz="quarter" idx="12"/>
          </p:nvPr>
        </p:nvSpPr>
        <p:spPr/>
        <p:txBody>
          <a:bodyPr/>
          <a:lstStyle/>
          <a:p>
            <a:fld id="{F85CE818-7367-6A4C-AA8A-8ACF11B1523A}" type="slidenum">
              <a:rPr lang="en-US" smtClean="0"/>
              <a:t>19</a:t>
            </a:fld>
            <a:endParaRPr lang="en-US"/>
          </a:p>
        </p:txBody>
      </p:sp>
      <p:sp>
        <p:nvSpPr>
          <p:cNvPr id="5" name="Content Placeholder 3"/>
          <p:cNvSpPr txBox="1">
            <a:spLocks/>
          </p:cNvSpPr>
          <p:nvPr/>
        </p:nvSpPr>
        <p:spPr>
          <a:xfrm>
            <a:off x="475489" y="853440"/>
            <a:ext cx="5266943" cy="5747163"/>
          </a:xfrm>
          <a:prstGeom prst="rect">
            <a:avLst/>
          </a:prstGeom>
          <a:solidFill>
            <a:schemeClr val="bg1">
              <a:alpha val="10000"/>
            </a:schemeClr>
          </a:solidFill>
        </p:spPr>
        <p:txBody>
          <a:bodyPr vert="horz" lIns="274320" tIns="274320" rIns="274320" bIns="2743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accent4"/>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tx1"/>
                </a:solidFill>
              </a:rPr>
              <a:t>Members of the Nursing Retention and Recruitment Council identified the key themes to address turnover rates at BMC and develop strategies for improving retention and involving nurses more in the recruitment process. One of those themes was developing a social media presence. </a:t>
            </a:r>
          </a:p>
          <a:p>
            <a:pPr marL="285750" indent="-285750">
              <a:buFont typeface="Arial" panose="020B0604020202020204" pitchFamily="34" charset="0"/>
              <a:buChar char="•"/>
            </a:pPr>
            <a:r>
              <a:rPr lang="en-US" dirty="0" smtClean="0">
                <a:solidFill>
                  <a:schemeClr val="tx1"/>
                </a:solidFill>
              </a:rPr>
              <a:t>The Nursing social media workgroup:</a:t>
            </a:r>
          </a:p>
          <a:p>
            <a:pPr marL="515938" lvl="1" indent="-285750"/>
            <a:r>
              <a:rPr lang="en-US" dirty="0" smtClean="0"/>
              <a:t>Brainstormed ideas for content</a:t>
            </a:r>
          </a:p>
          <a:p>
            <a:pPr marL="515938" lvl="1" indent="-285750"/>
            <a:r>
              <a:rPr lang="en-US" dirty="0" smtClean="0"/>
              <a:t>Conducted market research and discussed the Nursing brand</a:t>
            </a:r>
          </a:p>
          <a:p>
            <a:pPr marL="515938" lvl="1" indent="-285750"/>
            <a:r>
              <a:rPr lang="en-US" dirty="0" smtClean="0"/>
              <a:t>Developed a content strategy</a:t>
            </a:r>
          </a:p>
          <a:p>
            <a:pPr marL="515938" lvl="1" indent="-285750"/>
            <a:r>
              <a:rPr lang="en-US" dirty="0" smtClean="0"/>
              <a:t>Created a staff survey</a:t>
            </a:r>
          </a:p>
          <a:p>
            <a:pPr marL="285750" indent="-285750"/>
            <a:r>
              <a:rPr lang="en-US" dirty="0" smtClean="0">
                <a:solidFill>
                  <a:schemeClr val="tx1"/>
                </a:solidFill>
              </a:rPr>
              <a:t>Survey Results</a:t>
            </a:r>
          </a:p>
          <a:p>
            <a:pPr marL="515938" lvl="1" indent="-285750"/>
            <a:r>
              <a:rPr lang="en-US" dirty="0" smtClean="0"/>
              <a:t>A strong response from Ambulatory, Critical Care, and Medical/Surgical areas</a:t>
            </a:r>
          </a:p>
          <a:p>
            <a:pPr marL="515938" lvl="1" indent="-285750"/>
            <a:r>
              <a:rPr lang="en-US" dirty="0" smtClean="0">
                <a:solidFill>
                  <a:schemeClr val="tx1"/>
                </a:solidFill>
              </a:rPr>
              <a:t>Instagram favored among 25-44-year-olds</a:t>
            </a:r>
          </a:p>
          <a:p>
            <a:pPr marL="515938" lvl="1" indent="-285750"/>
            <a:r>
              <a:rPr lang="en-US" dirty="0" smtClean="0"/>
              <a:t>Facebook favored among 45-65-year-olds</a:t>
            </a:r>
          </a:p>
          <a:p>
            <a:pPr marL="515938" lvl="1" indent="-285750"/>
            <a:r>
              <a:rPr lang="en-US" dirty="0" smtClean="0"/>
              <a:t>Move to obtain an external Instagram account</a:t>
            </a:r>
          </a:p>
          <a:p>
            <a:pPr marL="515938" lvl="1" indent="-285750"/>
            <a:r>
              <a:rPr lang="en-US" dirty="0" smtClean="0"/>
              <a:t>Nursing private FB group to remain internal for now</a:t>
            </a:r>
          </a:p>
          <a:p>
            <a:r>
              <a:rPr lang="en-US" dirty="0" smtClean="0"/>
              <a:t>Nursing launched on Thursday, May 4</a:t>
            </a:r>
            <a:r>
              <a:rPr lang="en-US" baseline="30000" dirty="0" smtClean="0"/>
              <a:t>th</a:t>
            </a:r>
            <a:r>
              <a:rPr lang="en-US" dirty="0"/>
              <a:t>!</a:t>
            </a:r>
            <a:endParaRPr lang="en-US" dirty="0" smtClean="0"/>
          </a:p>
          <a:p>
            <a:pPr marL="515938" lvl="1" indent="-285750"/>
            <a:endParaRPr lang="en-US" dirty="0" smtClean="0">
              <a:solidFill>
                <a:schemeClr val="tx1"/>
              </a:solidFill>
            </a:endParaRPr>
          </a:p>
          <a:p>
            <a:pPr marL="973138" lvl="3" indent="-285750"/>
            <a:endParaRPr lang="en-US" dirty="0" smtClean="0"/>
          </a:p>
          <a:p>
            <a:pPr marL="515938" lvl="1" indent="-285750"/>
            <a:endParaRPr lang="en-US" dirty="0" smtClean="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678" t="4814" r="21424" b="11559"/>
          <a:stretch/>
        </p:blipFill>
        <p:spPr>
          <a:xfrm>
            <a:off x="7221813" y="446567"/>
            <a:ext cx="3640248" cy="6147665"/>
          </a:xfrm>
          <a:prstGeom prst="rect">
            <a:avLst/>
          </a:prstGeom>
        </p:spPr>
      </p:pic>
    </p:spTree>
    <p:custDataLst>
      <p:tags r:id="rId1"/>
    </p:custDataLst>
    <p:extLst>
      <p:ext uri="{BB962C8B-B14F-4D97-AF65-F5344CB8AC3E}">
        <p14:creationId xmlns:p14="http://schemas.microsoft.com/office/powerpoint/2010/main" val="177335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HRM - The Voice of All Things 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087" y="3258536"/>
            <a:ext cx="1125523" cy="590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5895CB-EAC1-9A4B-AA27-3F58D5F17516}"/>
              </a:ext>
            </a:extLst>
          </p:cNvPr>
          <p:cNvSpPr/>
          <p:nvPr/>
        </p:nvSpPr>
        <p:spPr>
          <a:xfrm>
            <a:off x="1673159" y="316061"/>
            <a:ext cx="8168432" cy="384721"/>
          </a:xfrm>
          <a:prstGeom prst="rect">
            <a:avLst/>
          </a:prstGeom>
        </p:spPr>
        <p:txBody>
          <a:bodyPr wrap="square">
            <a:spAutoFit/>
          </a:bodyPr>
          <a:lstStyle/>
          <a:p>
            <a:pPr defTabSz="685800"/>
            <a:r>
              <a:rPr lang="en-US" sz="1900" b="1" dirty="0">
                <a:solidFill>
                  <a:schemeClr val="tx2"/>
                </a:solidFill>
                <a:ea typeface="Montserrat" pitchFamily="34" charset="-122"/>
              </a:rPr>
              <a:t>Recruitment and Retention are a national story</a:t>
            </a:r>
          </a:p>
        </p:txBody>
      </p:sp>
      <p:pic>
        <p:nvPicPr>
          <p:cNvPr id="5" name="Picture 4"/>
          <p:cNvPicPr/>
          <p:nvPr/>
        </p:nvPicPr>
        <p:blipFill rotWithShape="1">
          <a:blip r:embed="rId4"/>
          <a:srcRect l="28077" t="56194" r="32308" b="15488"/>
          <a:stretch/>
        </p:blipFill>
        <p:spPr bwMode="auto">
          <a:xfrm>
            <a:off x="2431933" y="1790853"/>
            <a:ext cx="2692358" cy="1294178"/>
          </a:xfrm>
          <a:prstGeom prst="rect">
            <a:avLst/>
          </a:prstGeom>
          <a:ln>
            <a:noFill/>
          </a:ln>
          <a:extLst>
            <a:ext uri="{53640926-AAD7-44D8-BBD7-CCE9431645EC}">
              <a14:shadowObscured xmlns:a14="http://schemas.microsoft.com/office/drawing/2010/main"/>
            </a:ext>
          </a:extLst>
        </p:spPr>
      </p:pic>
      <p:pic>
        <p:nvPicPr>
          <p:cNvPr id="1026" name="Picture 2" descr="Amazon.com: Forbes Magazine : Apps &amp;amp; Gam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935" b="37197"/>
          <a:stretch/>
        </p:blipFill>
        <p:spPr bwMode="auto">
          <a:xfrm>
            <a:off x="3937354" y="1617348"/>
            <a:ext cx="1393054" cy="3742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99357" y="3875270"/>
            <a:ext cx="4509459" cy="715581"/>
          </a:xfrm>
          <a:prstGeom prst="rect">
            <a:avLst/>
          </a:prstGeom>
        </p:spPr>
        <p:txBody>
          <a:bodyPr wrap="square">
            <a:spAutoFit/>
          </a:bodyPr>
          <a:lstStyle/>
          <a:p>
            <a:pPr algn="ctr" defTabSz="685800"/>
            <a:r>
              <a:rPr lang="en-US" sz="1350" b="1" dirty="0">
                <a:solidFill>
                  <a:srgbClr val="FFC000">
                    <a:lumMod val="60000"/>
                    <a:lumOff val="40000"/>
                  </a:srgbClr>
                </a:solidFill>
                <a:latin typeface="proxima-nova"/>
              </a:rPr>
              <a:t>Turnover ‘Tsunami’ Expected Once Pandemic Ends</a:t>
            </a:r>
          </a:p>
          <a:p>
            <a:pPr algn="ctr" defTabSz="685800"/>
            <a:r>
              <a:rPr lang="en-US" sz="1350" dirty="0">
                <a:solidFill>
                  <a:prstClr val="white"/>
                </a:solidFill>
                <a:latin typeface="proxima-nova"/>
              </a:rPr>
              <a:t>Studies show as many as half of workers intend to look for a new job this year</a:t>
            </a:r>
          </a:p>
        </p:txBody>
      </p:sp>
      <p:sp>
        <p:nvSpPr>
          <p:cNvPr id="7" name="Rectangle 6"/>
          <p:cNvSpPr/>
          <p:nvPr/>
        </p:nvSpPr>
        <p:spPr>
          <a:xfrm>
            <a:off x="7372825" y="3970196"/>
            <a:ext cx="3025715" cy="507831"/>
          </a:xfrm>
          <a:prstGeom prst="rect">
            <a:avLst/>
          </a:prstGeom>
        </p:spPr>
        <p:txBody>
          <a:bodyPr wrap="square">
            <a:spAutoFit/>
          </a:bodyPr>
          <a:lstStyle/>
          <a:p>
            <a:pPr defTabSz="685800"/>
            <a:r>
              <a:rPr lang="en-US" sz="1350" b="1" dirty="0">
                <a:solidFill>
                  <a:schemeClr val="accent2"/>
                </a:solidFill>
                <a:latin typeface="AvenirNext LT Pro"/>
              </a:rPr>
              <a:t>The “Turnover Tsunami”: Why Top Performers are Leaving Their Jobs</a:t>
            </a:r>
          </a:p>
        </p:txBody>
      </p:sp>
      <p:pic>
        <p:nvPicPr>
          <p:cNvPr id="10" name="Picture 9"/>
          <p:cNvPicPr/>
          <p:nvPr/>
        </p:nvPicPr>
        <p:blipFill rotWithShape="1">
          <a:blip r:embed="rId6"/>
          <a:srcRect l="17564" t="45585" r="35385" b="35726"/>
          <a:stretch/>
        </p:blipFill>
        <p:spPr bwMode="auto">
          <a:xfrm>
            <a:off x="6612270" y="2999695"/>
            <a:ext cx="3612905" cy="852183"/>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7"/>
          <a:stretch>
            <a:fillRect/>
          </a:stretch>
        </p:blipFill>
        <p:spPr>
          <a:xfrm>
            <a:off x="6948131" y="2510463"/>
            <a:ext cx="1209585" cy="395131"/>
          </a:xfrm>
          <a:prstGeom prst="rect">
            <a:avLst/>
          </a:prstGeom>
        </p:spPr>
      </p:pic>
      <p:pic>
        <p:nvPicPr>
          <p:cNvPr id="9" name="Picture 8"/>
          <p:cNvPicPr>
            <a:picLocks noChangeAspect="1"/>
          </p:cNvPicPr>
          <p:nvPr/>
        </p:nvPicPr>
        <p:blipFill rotWithShape="1">
          <a:blip r:embed="rId8"/>
          <a:srcRect l="10684" t="43758" r="11840" b="47876"/>
          <a:stretch/>
        </p:blipFill>
        <p:spPr>
          <a:xfrm>
            <a:off x="2510650" y="4616391"/>
            <a:ext cx="7084443" cy="420538"/>
          </a:xfrm>
          <a:prstGeom prst="rect">
            <a:avLst/>
          </a:prstGeom>
        </p:spPr>
      </p:pic>
      <p:sp>
        <p:nvSpPr>
          <p:cNvPr id="11" name="TextBox 10"/>
          <p:cNvSpPr txBox="1"/>
          <p:nvPr/>
        </p:nvSpPr>
        <p:spPr>
          <a:xfrm>
            <a:off x="6342644" y="2692665"/>
            <a:ext cx="3762568" cy="507831"/>
          </a:xfrm>
          <a:prstGeom prst="rect">
            <a:avLst/>
          </a:prstGeom>
          <a:noFill/>
        </p:spPr>
        <p:txBody>
          <a:bodyPr wrap="none" rtlCol="0">
            <a:spAutoFit/>
          </a:bodyPr>
          <a:lstStyle/>
          <a:p>
            <a:pPr defTabSz="685800"/>
            <a:r>
              <a:rPr lang="en-US" sz="2700" b="1" dirty="0">
                <a:solidFill>
                  <a:prstClr val="white"/>
                </a:solidFill>
                <a:latin typeface="Book Antiqua" panose="02040602050305030304" pitchFamily="18" charset="0"/>
              </a:rPr>
              <a:t>The Great Resignation</a:t>
            </a:r>
          </a:p>
        </p:txBody>
      </p:sp>
      <p:sp>
        <p:nvSpPr>
          <p:cNvPr id="12" name="TextBox 11"/>
          <p:cNvSpPr txBox="1"/>
          <p:nvPr/>
        </p:nvSpPr>
        <p:spPr>
          <a:xfrm>
            <a:off x="9841591" y="2524193"/>
            <a:ext cx="437940" cy="992579"/>
          </a:xfrm>
          <a:prstGeom prst="rect">
            <a:avLst/>
          </a:prstGeom>
          <a:noFill/>
        </p:spPr>
        <p:txBody>
          <a:bodyPr wrap="none" rtlCol="0">
            <a:spAutoFit/>
          </a:bodyPr>
          <a:lstStyle/>
          <a:p>
            <a:pPr defTabSz="685800"/>
            <a:r>
              <a:rPr lang="en-US" sz="4500" dirty="0">
                <a:solidFill>
                  <a:prstClr val="white"/>
                </a:solidFill>
                <a:latin typeface="AR BERKLEY" panose="02000000000000000000" pitchFamily="2" charset="0"/>
              </a:rPr>
              <a:t>”</a:t>
            </a:r>
          </a:p>
          <a:p>
            <a:pPr defTabSz="685800"/>
            <a:endParaRPr lang="en-US" sz="1350" dirty="0">
              <a:solidFill>
                <a:prstClr val="black"/>
              </a:solidFill>
              <a:latin typeface="Calibri" panose="020F0502020204030204"/>
            </a:endParaRPr>
          </a:p>
        </p:txBody>
      </p:sp>
      <p:sp>
        <p:nvSpPr>
          <p:cNvPr id="13" name="TextBox 12"/>
          <p:cNvSpPr txBox="1"/>
          <p:nvPr/>
        </p:nvSpPr>
        <p:spPr>
          <a:xfrm>
            <a:off x="6074575" y="2524191"/>
            <a:ext cx="437940" cy="784830"/>
          </a:xfrm>
          <a:prstGeom prst="rect">
            <a:avLst/>
          </a:prstGeom>
          <a:noFill/>
        </p:spPr>
        <p:txBody>
          <a:bodyPr wrap="none" rtlCol="0">
            <a:spAutoFit/>
          </a:bodyPr>
          <a:lstStyle/>
          <a:p>
            <a:pPr defTabSz="685800"/>
            <a:r>
              <a:rPr lang="en-US" sz="4500" dirty="0">
                <a:solidFill>
                  <a:prstClr val="white"/>
                </a:solidFill>
                <a:latin typeface="AR BERKLEY" panose="02000000000000000000" pitchFamily="2" charset="0"/>
              </a:rPr>
              <a:t>“</a:t>
            </a:r>
          </a:p>
        </p:txBody>
      </p:sp>
    </p:spTree>
    <p:extLst>
      <p:ext uri="{BB962C8B-B14F-4D97-AF65-F5344CB8AC3E}">
        <p14:creationId xmlns:p14="http://schemas.microsoft.com/office/powerpoint/2010/main" val="3926588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85CE818-7367-6A4C-AA8A-8ACF11B1523A}" type="slidenum">
              <a:rPr lang="en-US" smtClean="0"/>
              <a:t>20</a:t>
            </a:fld>
            <a:endParaRPr lang="en-US"/>
          </a:p>
        </p:txBody>
      </p:sp>
      <p:sp>
        <p:nvSpPr>
          <p:cNvPr id="6" name="Title 5"/>
          <p:cNvSpPr>
            <a:spLocks noGrp="1"/>
          </p:cNvSpPr>
          <p:nvPr>
            <p:ph type="title"/>
          </p:nvPr>
        </p:nvSpPr>
        <p:spPr>
          <a:xfrm>
            <a:off x="639759" y="163150"/>
            <a:ext cx="10844029" cy="983029"/>
          </a:xfrm>
        </p:spPr>
        <p:txBody>
          <a:bodyPr/>
          <a:lstStyle/>
          <a:p>
            <a:r>
              <a:rPr lang="en-US" dirty="0" smtClean="0"/>
              <a:t>New Graduate Community</a:t>
            </a:r>
            <a:endParaRPr lang="en-US" dirty="0"/>
          </a:p>
        </p:txBody>
      </p:sp>
      <p:pic>
        <p:nvPicPr>
          <p:cNvPr id="8" name="Picture 7"/>
          <p:cNvPicPr>
            <a:picLocks noChangeAspect="1"/>
          </p:cNvPicPr>
          <p:nvPr/>
        </p:nvPicPr>
        <p:blipFill>
          <a:blip r:embed="rId3"/>
          <a:stretch>
            <a:fillRect/>
          </a:stretch>
        </p:blipFill>
        <p:spPr>
          <a:xfrm>
            <a:off x="7022057" y="1006272"/>
            <a:ext cx="4056251" cy="5280661"/>
          </a:xfrm>
          <a:prstGeom prst="rect">
            <a:avLst/>
          </a:prstGeom>
        </p:spPr>
      </p:pic>
      <p:sp>
        <p:nvSpPr>
          <p:cNvPr id="9" name="Content Placeholder 2"/>
          <p:cNvSpPr>
            <a:spLocks noGrp="1"/>
          </p:cNvSpPr>
          <p:nvPr>
            <p:ph idx="1"/>
          </p:nvPr>
        </p:nvSpPr>
        <p:spPr>
          <a:xfrm>
            <a:off x="639759" y="1006272"/>
            <a:ext cx="5757983" cy="4021157"/>
          </a:xfrm>
        </p:spPr>
        <p:txBody>
          <a:bodyPr/>
          <a:lstStyle/>
          <a:p>
            <a:pPr marL="285750" indent="-285750">
              <a:buFont typeface="Arial" panose="020B0604020202020204" pitchFamily="34" charset="0"/>
              <a:buChar char="•"/>
            </a:pPr>
            <a:r>
              <a:rPr lang="en-US" sz="1200" b="1" dirty="0" smtClean="0"/>
              <a:t>Purpose: </a:t>
            </a:r>
          </a:p>
          <a:p>
            <a:pPr marL="747713" lvl="2" indent="-285750"/>
            <a:r>
              <a:rPr lang="en-US" sz="1200" dirty="0" smtClean="0"/>
              <a:t>To foster camaraderie and development after orientation and build a strong commitment to BMC</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b="1" dirty="0" smtClean="0"/>
              <a:t>Overview: </a:t>
            </a:r>
          </a:p>
          <a:p>
            <a:pPr marL="747713" lvl="2" indent="-285750"/>
            <a:r>
              <a:rPr lang="en-US" sz="1200" dirty="0" smtClean="0"/>
              <a:t>Allows New Grad RNs to come together and build a network of support as they transition from student to RN. Members will provide suggestions on events they would like to attend (both social and educational/developmental). First event will be an informal meet &amp; greet.</a:t>
            </a:r>
          </a:p>
          <a:p>
            <a:pPr marL="747713" lvl="2" indent="-285750"/>
            <a:endParaRPr lang="en-US" sz="1200" dirty="0" smtClean="0"/>
          </a:p>
          <a:p>
            <a:pPr marL="285750" indent="-285750">
              <a:buFont typeface="Arial" panose="020B0604020202020204" pitchFamily="34" charset="0"/>
              <a:buChar char="•"/>
            </a:pPr>
            <a:r>
              <a:rPr lang="en-US" sz="1200" b="1" dirty="0" smtClean="0"/>
              <a:t>Membership: </a:t>
            </a:r>
          </a:p>
          <a:p>
            <a:pPr marL="747713" lvl="2" indent="-285750"/>
            <a:r>
              <a:rPr lang="en-US" sz="1200" dirty="0" smtClean="0"/>
              <a:t>Any </a:t>
            </a:r>
            <a:r>
              <a:rPr lang="en-US" sz="1200" dirty="0"/>
              <a:t>New Grad RN that started at BMC from 2021-present (2 year membership term)</a:t>
            </a:r>
          </a:p>
          <a:p>
            <a:pPr marL="747713" lvl="2" indent="-285750"/>
            <a:r>
              <a:rPr lang="en-US" sz="1200" dirty="0"/>
              <a:t>Fill out quick interest form via Survey Monkey to stay connected/become a member of the </a:t>
            </a:r>
            <a:r>
              <a:rPr lang="en-US" sz="1200" dirty="0" smtClean="0"/>
              <a:t>Community</a:t>
            </a:r>
          </a:p>
          <a:p>
            <a:pPr marL="747713" lvl="2" indent="-285750"/>
            <a:endParaRPr lang="en-US" sz="1200" b="1" dirty="0" smtClean="0"/>
          </a:p>
          <a:p>
            <a:pPr marL="285750" indent="-285750">
              <a:buFont typeface="Arial" panose="020B0604020202020204" pitchFamily="34" charset="0"/>
              <a:buChar char="•"/>
            </a:pPr>
            <a:r>
              <a:rPr lang="en-US" sz="1200" b="1" dirty="0" smtClean="0"/>
              <a:t>Recruitment: </a:t>
            </a:r>
          </a:p>
          <a:p>
            <a:pPr marL="747713" lvl="2" indent="-285750"/>
            <a:r>
              <a:rPr lang="en-US" sz="1200" dirty="0" smtClean="0"/>
              <a:t>Flyers with QR code/link to Survey Monkey interest form: night time educators hand out, posted around BMC</a:t>
            </a:r>
          </a:p>
          <a:p>
            <a:pPr marL="747713" lvl="2" indent="-285750"/>
            <a:r>
              <a:rPr lang="en-US" sz="1200" dirty="0" smtClean="0"/>
              <a:t>Email from Nancy, Leaders, Nursing Top 5</a:t>
            </a:r>
          </a:p>
          <a:p>
            <a:pPr marL="747713" lvl="2" indent="-285750"/>
            <a:r>
              <a:rPr lang="en-US" sz="1200" dirty="0" smtClean="0"/>
              <a:t>Add a slide to orientation, TA promotes during recruitment process </a:t>
            </a:r>
          </a:p>
          <a:p>
            <a:pPr marL="747713" lvl="2" indent="-285750"/>
            <a:endParaRPr lang="en-US" sz="1200" b="1" dirty="0" smtClean="0"/>
          </a:p>
          <a:p>
            <a:pPr marL="747713" lvl="2" indent="-285750"/>
            <a:endParaRPr lang="en-US" sz="1200" b="1" dirty="0" smtClean="0"/>
          </a:p>
          <a:p>
            <a:pPr marL="1204913" lvl="4" indent="-285750"/>
            <a:endParaRPr lang="en-US" sz="1200" dirty="0"/>
          </a:p>
        </p:txBody>
      </p:sp>
    </p:spTree>
    <p:extLst>
      <p:ext uri="{BB962C8B-B14F-4D97-AF65-F5344CB8AC3E}">
        <p14:creationId xmlns:p14="http://schemas.microsoft.com/office/powerpoint/2010/main" val="1971485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85CE818-7367-6A4C-AA8A-8ACF11B1523A}" type="slidenum">
              <a:rPr lang="en-US" smtClean="0"/>
              <a:t>21</a:t>
            </a:fld>
            <a:endParaRPr lang="en-US"/>
          </a:p>
        </p:txBody>
      </p:sp>
      <p:sp>
        <p:nvSpPr>
          <p:cNvPr id="6" name="Title 5"/>
          <p:cNvSpPr>
            <a:spLocks noGrp="1"/>
          </p:cNvSpPr>
          <p:nvPr>
            <p:ph type="title"/>
          </p:nvPr>
        </p:nvSpPr>
        <p:spPr/>
        <p:txBody>
          <a:bodyPr/>
          <a:lstStyle/>
          <a:p>
            <a:r>
              <a:rPr lang="en-US" dirty="0" smtClean="0"/>
              <a:t>Peer Exit Interviewer Flyers</a:t>
            </a:r>
            <a:endParaRPr lang="en-US" dirty="0"/>
          </a:p>
        </p:txBody>
      </p:sp>
      <p:pic>
        <p:nvPicPr>
          <p:cNvPr id="8" name="Picture 7"/>
          <p:cNvPicPr>
            <a:picLocks noChangeAspect="1"/>
          </p:cNvPicPr>
          <p:nvPr/>
        </p:nvPicPr>
        <p:blipFill>
          <a:blip r:embed="rId3"/>
          <a:stretch>
            <a:fillRect/>
          </a:stretch>
        </p:blipFill>
        <p:spPr>
          <a:xfrm>
            <a:off x="7972281" y="1584333"/>
            <a:ext cx="3511508" cy="4553564"/>
          </a:xfrm>
          <a:prstGeom prst="rect">
            <a:avLst/>
          </a:prstGeom>
        </p:spPr>
      </p:pic>
      <p:pic>
        <p:nvPicPr>
          <p:cNvPr id="9" name="Picture 8"/>
          <p:cNvPicPr>
            <a:picLocks noChangeAspect="1"/>
          </p:cNvPicPr>
          <p:nvPr/>
        </p:nvPicPr>
        <p:blipFill>
          <a:blip r:embed="rId4"/>
          <a:stretch>
            <a:fillRect/>
          </a:stretch>
        </p:blipFill>
        <p:spPr>
          <a:xfrm>
            <a:off x="673028" y="1584333"/>
            <a:ext cx="3509813" cy="4553564"/>
          </a:xfrm>
          <a:prstGeom prst="rect">
            <a:avLst/>
          </a:prstGeom>
        </p:spPr>
      </p:pic>
      <p:pic>
        <p:nvPicPr>
          <p:cNvPr id="10" name="Content Placeholder 9"/>
          <p:cNvPicPr>
            <a:picLocks noGrp="1" noChangeAspect="1"/>
          </p:cNvPicPr>
          <p:nvPr>
            <p:ph idx="1"/>
          </p:nvPr>
        </p:nvPicPr>
        <p:blipFill>
          <a:blip r:embed="rId5"/>
          <a:stretch>
            <a:fillRect/>
          </a:stretch>
        </p:blipFill>
        <p:spPr>
          <a:xfrm>
            <a:off x="4325705" y="1584333"/>
            <a:ext cx="3491065" cy="4553564"/>
          </a:xfrm>
          <a:prstGeom prst="rect">
            <a:avLst/>
          </a:prstGeom>
        </p:spPr>
      </p:pic>
    </p:spTree>
    <p:extLst>
      <p:ext uri="{BB962C8B-B14F-4D97-AF65-F5344CB8AC3E}">
        <p14:creationId xmlns:p14="http://schemas.microsoft.com/office/powerpoint/2010/main" val="616607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1D04F-C348-4E81-DC9B-2129D549C5E9}"/>
              </a:ext>
            </a:extLst>
          </p:cNvPr>
          <p:cNvSpPr>
            <a:spLocks noGrp="1"/>
          </p:cNvSpPr>
          <p:nvPr>
            <p:ph type="ctrTitle"/>
          </p:nvPr>
        </p:nvSpPr>
        <p:spPr>
          <a:xfrm>
            <a:off x="1523999" y="1320144"/>
            <a:ext cx="10095781" cy="1845733"/>
          </a:xfrm>
        </p:spPr>
        <p:txBody>
          <a:bodyPr>
            <a:normAutofit/>
          </a:bodyPr>
          <a:lstStyle/>
          <a:p>
            <a:r>
              <a:rPr lang="en-US" dirty="0" smtClean="0">
                <a:solidFill>
                  <a:schemeClr val="tx1"/>
                </a:solidFill>
              </a:rPr>
              <a:t>Questions….</a:t>
            </a:r>
            <a:endParaRPr lang="en-US" dirty="0">
              <a:solidFill>
                <a:schemeClr val="tx1"/>
              </a:solidFill>
            </a:endParaRPr>
          </a:p>
        </p:txBody>
      </p:sp>
      <p:sp>
        <p:nvSpPr>
          <p:cNvPr id="4" name="Subtitle 3">
            <a:extLst>
              <a:ext uri="{FF2B5EF4-FFF2-40B4-BE49-F238E27FC236}">
                <a16:creationId xmlns:a16="http://schemas.microsoft.com/office/drawing/2014/main" id="{594AC8FB-6076-B864-2921-AD7EA8A2AC45}"/>
              </a:ext>
            </a:extLst>
          </p:cNvPr>
          <p:cNvSpPr>
            <a:spLocks noGrp="1"/>
          </p:cNvSpPr>
          <p:nvPr>
            <p:ph type="subTitle" idx="1"/>
          </p:nvPr>
        </p:nvSpPr>
        <p:spPr>
          <a:xfrm>
            <a:off x="4629509" y="3429026"/>
            <a:ext cx="9144000" cy="1109605"/>
          </a:xfrm>
        </p:spPr>
        <p:txBody>
          <a:bodyPr vert="horz" lIns="91440" tIns="45720" rIns="91440" bIns="45720" rtlCol="0" anchor="t">
            <a:noAutofit/>
          </a:bodyPr>
          <a:lstStyle/>
          <a:p>
            <a:r>
              <a:rPr lang="en-US" dirty="0" smtClean="0">
                <a:latin typeface="Arial"/>
                <a:cs typeface="Arial"/>
              </a:rPr>
              <a:t>For Nancy or David</a:t>
            </a:r>
            <a:endParaRPr lang="en-US" dirty="0">
              <a:latin typeface="Arial"/>
              <a:cs typeface="Arial"/>
            </a:endParaRPr>
          </a:p>
        </p:txBody>
      </p:sp>
    </p:spTree>
    <p:custDataLst>
      <p:tags r:id="rId1"/>
    </p:custDataLst>
    <p:extLst>
      <p:ext uri="{BB962C8B-B14F-4D97-AF65-F5344CB8AC3E}">
        <p14:creationId xmlns:p14="http://schemas.microsoft.com/office/powerpoint/2010/main" val="378020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895CB-EAC1-9A4B-AA27-3F58D5F17516}"/>
              </a:ext>
            </a:extLst>
          </p:cNvPr>
          <p:cNvSpPr/>
          <p:nvPr/>
        </p:nvSpPr>
        <p:spPr>
          <a:xfrm>
            <a:off x="1910031" y="595103"/>
            <a:ext cx="9215168" cy="461665"/>
          </a:xfrm>
          <a:prstGeom prst="rect">
            <a:avLst/>
          </a:prstGeom>
        </p:spPr>
        <p:txBody>
          <a:bodyPr wrap="square">
            <a:spAutoFit/>
          </a:bodyPr>
          <a:lstStyle/>
          <a:p>
            <a:pPr defTabSz="685800"/>
            <a:r>
              <a:rPr lang="en-US" sz="2400" b="1" dirty="0">
                <a:solidFill>
                  <a:schemeClr val="tx2"/>
                </a:solidFill>
                <a:ea typeface="Montserrat" pitchFamily="34" charset="-122"/>
              </a:rPr>
              <a:t>Nursing on the Frontlines “this shortage is different…”</a:t>
            </a:r>
            <a:endParaRPr lang="en-US" sz="2400" dirty="0">
              <a:solidFill>
                <a:schemeClr val="tx2"/>
              </a:solidFill>
              <a:ea typeface="Montserrat" pitchFamily="34" charset="-122"/>
            </a:endParaRPr>
          </a:p>
        </p:txBody>
      </p:sp>
      <p:pic>
        <p:nvPicPr>
          <p:cNvPr id="5" name="Picture 4"/>
          <p:cNvPicPr>
            <a:picLocks noChangeAspect="1"/>
          </p:cNvPicPr>
          <p:nvPr/>
        </p:nvPicPr>
        <p:blipFill>
          <a:blip r:embed="rId3"/>
          <a:stretch>
            <a:fillRect/>
          </a:stretch>
        </p:blipFill>
        <p:spPr>
          <a:xfrm>
            <a:off x="3139768" y="1612133"/>
            <a:ext cx="5704137" cy="3798005"/>
          </a:xfrm>
          <a:prstGeom prst="rect">
            <a:avLst/>
          </a:prstGeom>
        </p:spPr>
      </p:pic>
      <p:sp>
        <p:nvSpPr>
          <p:cNvPr id="2" name="TextBox 1"/>
          <p:cNvSpPr txBox="1"/>
          <p:nvPr/>
        </p:nvSpPr>
        <p:spPr>
          <a:xfrm>
            <a:off x="9248602" y="5346124"/>
            <a:ext cx="1346662" cy="507831"/>
          </a:xfrm>
          <a:prstGeom prst="rect">
            <a:avLst/>
          </a:prstGeom>
          <a:noFill/>
        </p:spPr>
        <p:txBody>
          <a:bodyPr wrap="square" rtlCol="0">
            <a:spAutoFit/>
          </a:bodyPr>
          <a:lstStyle/>
          <a:p>
            <a:pPr defTabSz="685800"/>
            <a:r>
              <a:rPr lang="en-US" sz="1350" dirty="0">
                <a:solidFill>
                  <a:prstClr val="white"/>
                </a:solidFill>
                <a:latin typeface="Calibri" panose="020F0502020204030204"/>
              </a:rPr>
              <a:t>From ONL - 2021</a:t>
            </a:r>
          </a:p>
        </p:txBody>
      </p:sp>
    </p:spTree>
    <p:extLst>
      <p:ext uri="{BB962C8B-B14F-4D97-AF65-F5344CB8AC3E}">
        <p14:creationId xmlns:p14="http://schemas.microsoft.com/office/powerpoint/2010/main" val="82852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7830" y="1001041"/>
            <a:ext cx="8754413" cy="5175176"/>
          </a:xfrm>
        </p:spPr>
        <p:txBody>
          <a:bodyPr/>
          <a:lstStyle/>
          <a:p>
            <a:r>
              <a:rPr lang="en-US" dirty="0" smtClean="0"/>
              <a:t>More than 15 million US workers – and counting - have quit their jobs since April 2021.</a:t>
            </a:r>
          </a:p>
          <a:p>
            <a:endParaRPr lang="en-US" dirty="0"/>
          </a:p>
          <a:p>
            <a:r>
              <a:rPr lang="en-US" dirty="0" smtClean="0"/>
              <a:t>Within healthcare, Nursing has been particularly impacted with CNOs reporting higher turnover and higher vacancy rates than any time in recent history.</a:t>
            </a:r>
          </a:p>
          <a:p>
            <a:endParaRPr lang="en-US" dirty="0" smtClean="0"/>
          </a:p>
          <a:p>
            <a:r>
              <a:rPr lang="en-US" dirty="0" smtClean="0"/>
              <a:t>Nurses have faced a grueling 3 years due to the prolonged Covid-19 pandemic and ensuing workforce shortages.  Nurses are decreasing their hours, retiring earlier than planned, taking leaves of absence, leaving their roles for less stressful positions, or resigning to take flexible and lucrative travel nurse assignments. </a:t>
            </a:r>
          </a:p>
          <a:p>
            <a:endParaRPr lang="en-US" dirty="0"/>
          </a:p>
          <a:p>
            <a:r>
              <a:rPr lang="en-US" dirty="0" smtClean="0"/>
              <a:t>Travel nurses have historically provided a safety net, but are currently being used across the country as replacement staff for open positions.  This has caused a market shift which increased travel rates significantly (pulling more early career nurses into travel nursing).  There were 2200 travel nurses in MA in June 2020; </a:t>
            </a:r>
            <a:r>
              <a:rPr lang="en-US" dirty="0"/>
              <a:t>i</a:t>
            </a:r>
            <a:r>
              <a:rPr lang="en-US" dirty="0" smtClean="0"/>
              <a:t>n February, 2022, there were 11,774.  Travel nurse numbers and salaries have decreased, but the flexibility is still a big draw.</a:t>
            </a:r>
          </a:p>
          <a:p>
            <a:endParaRPr lang="en-US" dirty="0"/>
          </a:p>
          <a:p>
            <a:r>
              <a:rPr lang="en-US" dirty="0" smtClean="0"/>
              <a:t>Millennials and Gen Z nurses compromise about 1/3 of today’s nursing workforce and are evaluating work-life harmony, new professional experiences, better compensation, personal and family roles and wellbeing. </a:t>
            </a:r>
            <a:endParaRPr lang="en-US" dirty="0"/>
          </a:p>
          <a:p>
            <a:endParaRPr lang="en-US" dirty="0"/>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We are facing unprecedented RN shortages across the country</a:t>
            </a:r>
            <a:endParaRPr lang="en-US" dirty="0"/>
          </a:p>
        </p:txBody>
      </p:sp>
    </p:spTree>
    <p:extLst>
      <p:ext uri="{BB962C8B-B14F-4D97-AF65-F5344CB8AC3E}">
        <p14:creationId xmlns:p14="http://schemas.microsoft.com/office/powerpoint/2010/main" val="101914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101" name="think-cell Slide" r:id="rId16" imgW="270" imgH="270" progId="TCLayout.ActiveDocument.1">
                  <p:embed/>
                </p:oleObj>
              </mc:Choice>
              <mc:Fallback>
                <p:oleObj name="think-cell Slide" r:id="rId16" imgW="270" imgH="270" progId="TCLayout.ActiveDocument.1">
                  <p:embed/>
                  <p:pic>
                    <p:nvPicPr>
                      <p:cNvPr id="5" name="Object 4" hidden="1"/>
                      <p:cNvPicPr/>
                      <p:nvPr/>
                    </p:nvPicPr>
                    <p:blipFill>
                      <a:blip r:embed="rId17"/>
                      <a:stretch>
                        <a:fillRect/>
                      </a:stretch>
                    </p:blipFill>
                    <p:spPr>
                      <a:xfrm>
                        <a:off x="1525588" y="1588"/>
                        <a:ext cx="1588" cy="1588"/>
                      </a:xfrm>
                      <a:prstGeom prst="rect">
                        <a:avLst/>
                      </a:prstGeom>
                    </p:spPr>
                  </p:pic>
                </p:oleObj>
              </mc:Fallback>
            </mc:AlternateContent>
          </a:graphicData>
        </a:graphic>
      </p:graphicFrame>
      <p:sp>
        <p:nvSpPr>
          <p:cNvPr id="3" name="Title 2"/>
          <p:cNvSpPr>
            <a:spLocks noGrp="1"/>
          </p:cNvSpPr>
          <p:nvPr>
            <p:ph type="title"/>
          </p:nvPr>
        </p:nvSpPr>
        <p:spPr>
          <a:xfrm>
            <a:off x="284672" y="215899"/>
            <a:ext cx="11907328" cy="634999"/>
          </a:xfrm>
        </p:spPr>
        <p:txBody>
          <a:bodyPr vert="horz"/>
          <a:lstStyle/>
          <a:p>
            <a:r>
              <a:rPr lang="en-US" dirty="0" smtClean="0"/>
              <a:t>The “Great Resignation” at BMC led to increasing RN attrition, with especially high spikes among 1-2 year nurses impacted by COVID, and 2-5 year nurses leaving to travel</a:t>
            </a:r>
            <a:endParaRPr lang="en-US" baseline="30000" dirty="0"/>
          </a:p>
        </p:txBody>
      </p:sp>
      <p:sp>
        <p:nvSpPr>
          <p:cNvPr id="232" name="TextBox 231"/>
          <p:cNvSpPr txBox="1"/>
          <p:nvPr/>
        </p:nvSpPr>
        <p:spPr>
          <a:xfrm>
            <a:off x="1524001" y="6492166"/>
            <a:ext cx="6853881" cy="338554"/>
          </a:xfrm>
          <a:prstGeom prst="rect">
            <a:avLst/>
          </a:prstGeom>
          <a:noFill/>
        </p:spPr>
        <p:txBody>
          <a:bodyPr wrap="square" rtlCol="0">
            <a:spAutoFit/>
          </a:bodyPr>
          <a:lstStyle/>
          <a:p>
            <a:pPr lvl="0">
              <a:defRPr/>
            </a:pPr>
            <a:r>
              <a:rPr lang="en-US" sz="800" dirty="0">
                <a:solidFill>
                  <a:srgbClr val="FFFFFF"/>
                </a:solidFill>
                <a:latin typeface="Arial" panose="020B0604020202020204" pitchFamily="34" charset="0"/>
                <a:cs typeface="Arial" panose="020B0604020202020204" pitchFamily="34" charset="0"/>
              </a:rPr>
              <a:t>Notes: </a:t>
            </a:r>
            <a:r>
              <a:rPr lang="en-US" sz="800" baseline="30000" dirty="0">
                <a:solidFill>
                  <a:srgbClr val="FFFFFF"/>
                </a:solidFill>
                <a:latin typeface="Arial" panose="020B0604020202020204" pitchFamily="34" charset="0"/>
                <a:cs typeface="Arial" panose="020B0604020202020204" pitchFamily="34" charset="0"/>
              </a:rPr>
              <a:t>1</a:t>
            </a:r>
            <a:r>
              <a:rPr lang="en-US" sz="800" dirty="0">
                <a:solidFill>
                  <a:srgbClr val="FFFFFF"/>
                </a:solidFill>
                <a:latin typeface="Arial" panose="020B0604020202020204" pitchFamily="34" charset="0"/>
                <a:cs typeface="Arial" panose="020B0604020202020204" pitchFamily="34" charset="0"/>
              </a:rPr>
              <a:t> Examples include a group of six ICU nurses leaving together on traveler contracts to work at a hospital in New Mexico; anecdotal reports are of take-home pay of $125/hour for travelers</a:t>
            </a:r>
          </a:p>
        </p:txBody>
      </p:sp>
      <p:graphicFrame>
        <p:nvGraphicFramePr>
          <p:cNvPr id="147" name="Chart 146"/>
          <p:cNvGraphicFramePr/>
          <p:nvPr>
            <p:custDataLst>
              <p:tags r:id="rId3"/>
            </p:custDataLst>
            <p:extLst/>
          </p:nvPr>
        </p:nvGraphicFramePr>
        <p:xfrm>
          <a:off x="1828800" y="1458914"/>
          <a:ext cx="8040688" cy="2009775"/>
        </p:xfrm>
        <a:graphic>
          <a:graphicData uri="http://schemas.openxmlformats.org/drawingml/2006/chart">
            <c:chart xmlns:c="http://schemas.openxmlformats.org/drawingml/2006/chart" xmlns:r="http://schemas.openxmlformats.org/officeDocument/2006/relationships" r:id="rId18"/>
          </a:graphicData>
        </a:graphic>
      </p:graphicFrame>
      <p:sp>
        <p:nvSpPr>
          <p:cNvPr id="80" name="Text Placeholder 2"/>
          <p:cNvSpPr>
            <a:spLocks noGrp="1"/>
          </p:cNvSpPr>
          <p:nvPr>
            <p:custDataLst>
              <p:tags r:id="rId4"/>
            </p:custDataLst>
          </p:nvPr>
        </p:nvSpPr>
        <p:spPr bwMode="auto">
          <a:xfrm>
            <a:off x="2179639" y="3444875"/>
            <a:ext cx="1038225"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fld id="{4661B3F2-96A9-4B6A-8A47-ECC17F54415A}" type="datetime'C''r''''it''ic''''a''l'''''' ''''C''''''''''ar''''e'''' '''">
              <a:rPr lang="en-US" altLang="en-US" sz="1400">
                <a:latin typeface="+mn-lt"/>
                <a:cs typeface="+mn-cs"/>
              </a:rPr>
              <a:pPr marL="0" indent="0" algn="ctr">
                <a:spcBef>
                  <a:spcPct val="0"/>
                </a:spcBef>
                <a:buNone/>
              </a:pPr>
              <a:t>Critical Care </a:t>
            </a:fld>
            <a:endParaRPr lang="en-US" sz="1400" dirty="0">
              <a:latin typeface="+mn-lt"/>
              <a:cs typeface="+mn-cs"/>
            </a:endParaRPr>
          </a:p>
        </p:txBody>
      </p:sp>
      <p:sp>
        <p:nvSpPr>
          <p:cNvPr id="111" name="Text Placeholder 2"/>
          <p:cNvSpPr>
            <a:spLocks noGrp="1"/>
          </p:cNvSpPr>
          <p:nvPr>
            <p:custDataLst>
              <p:tags r:id="rId5"/>
            </p:custDataLst>
          </p:nvPr>
        </p:nvSpPr>
        <p:spPr bwMode="auto">
          <a:xfrm>
            <a:off x="3859214" y="3444875"/>
            <a:ext cx="830263"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fld id="{2E4597D7-C3D8-488B-A2E2-14B15A6C2CA7}" type="datetime'''''''Med''''/''''''S''''''u''''rg '''''''''''''''''''''''''">
              <a:rPr lang="en-US" altLang="en-US" sz="1400">
                <a:latin typeface="+mn-lt"/>
                <a:cs typeface="+mn-cs"/>
              </a:rPr>
              <a:pPr marL="0" indent="0" algn="ctr">
                <a:spcBef>
                  <a:spcPct val="0"/>
                </a:spcBef>
                <a:buNone/>
              </a:pPr>
              <a:t>Med/Surg </a:t>
            </a:fld>
            <a:endParaRPr lang="en-US" sz="1400" dirty="0">
              <a:latin typeface="+mn-lt"/>
              <a:cs typeface="+mn-cs"/>
            </a:endParaRPr>
          </a:p>
        </p:txBody>
      </p:sp>
      <p:sp>
        <p:nvSpPr>
          <p:cNvPr id="81" name="Text Placeholder 2"/>
          <p:cNvSpPr>
            <a:spLocks noGrp="1"/>
          </p:cNvSpPr>
          <p:nvPr>
            <p:custDataLst>
              <p:tags r:id="rId6"/>
            </p:custDataLst>
          </p:nvPr>
        </p:nvSpPr>
        <p:spPr bwMode="auto">
          <a:xfrm>
            <a:off x="5354639" y="3444876"/>
            <a:ext cx="987425" cy="384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fld id="{16D73817-CB4D-4EC5-A2A6-FB0EF6CA9FCB}" type="datetime'''''''E''me''r''ge''''ncy'''''''' ''''Depar''''tme''''n''t '''">
              <a:rPr lang="en-US" altLang="en-US" sz="1400">
                <a:latin typeface="+mn-lt"/>
                <a:cs typeface="+mn-cs"/>
              </a:rPr>
              <a:pPr marL="0" indent="0" algn="ctr">
                <a:spcBef>
                  <a:spcPct val="0"/>
                </a:spcBef>
                <a:buNone/>
              </a:pPr>
              <a:t>Emergency Department </a:t>
            </a:fld>
            <a:endParaRPr lang="en-US" sz="1400" dirty="0">
              <a:latin typeface="+mn-lt"/>
              <a:cs typeface="+mn-cs"/>
            </a:endParaRPr>
          </a:p>
        </p:txBody>
      </p:sp>
      <p:sp>
        <p:nvSpPr>
          <p:cNvPr id="87" name="Text Placeholder 2"/>
          <p:cNvSpPr>
            <a:spLocks noGrp="1"/>
          </p:cNvSpPr>
          <p:nvPr>
            <p:custDataLst>
              <p:tags r:id="rId7"/>
            </p:custDataLst>
          </p:nvPr>
        </p:nvSpPr>
        <p:spPr bwMode="auto">
          <a:xfrm>
            <a:off x="8523288" y="3444875"/>
            <a:ext cx="9540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fld id="{8E93CF69-3429-446A-AADD-2C40C44FA264}" type="datetime'O''''R+''''''''''''''''''''P''''A''''''C''Us'''''''''''">
              <a:rPr lang="en-US" altLang="en-US" sz="1400">
                <a:latin typeface="+mn-lt"/>
                <a:cs typeface="+mn-cs"/>
              </a:rPr>
              <a:pPr marL="0" indent="0" algn="ctr">
                <a:spcBef>
                  <a:spcPct val="0"/>
                </a:spcBef>
                <a:buNone/>
              </a:pPr>
              <a:t>OR+PACUs</a:t>
            </a:fld>
            <a:endParaRPr lang="en-US" sz="1400" dirty="0">
              <a:latin typeface="+mn-lt"/>
              <a:cs typeface="+mn-cs"/>
            </a:endParaRPr>
          </a:p>
        </p:txBody>
      </p:sp>
      <p:sp>
        <p:nvSpPr>
          <p:cNvPr id="82" name="Text Placeholder 2"/>
          <p:cNvSpPr>
            <a:spLocks noGrp="1"/>
          </p:cNvSpPr>
          <p:nvPr>
            <p:custDataLst>
              <p:tags r:id="rId8"/>
            </p:custDataLst>
          </p:nvPr>
        </p:nvSpPr>
        <p:spPr bwMode="auto">
          <a:xfrm>
            <a:off x="6910388" y="3444876"/>
            <a:ext cx="1028700" cy="384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fld id="{5A4DC9AA-328E-4A75-BC0F-EF761C984DFF}" type="datetime'M''at''''e''r''''nal'''''' ''Ch''''il''d'''''''' ''Health '">
              <a:rPr lang="en-US" altLang="en-US" sz="1400">
                <a:latin typeface="+mn-lt"/>
                <a:cs typeface="+mn-cs"/>
              </a:rPr>
              <a:pPr marL="0" indent="0" algn="ctr">
                <a:spcBef>
                  <a:spcPct val="0"/>
                </a:spcBef>
                <a:buNone/>
              </a:pPr>
              <a:t>Maternal Child Health </a:t>
            </a:fld>
            <a:endParaRPr lang="en-US" sz="1400" dirty="0">
              <a:latin typeface="+mn-lt"/>
              <a:cs typeface="+mn-cs"/>
            </a:endParaRPr>
          </a:p>
        </p:txBody>
      </p:sp>
      <p:sp>
        <p:nvSpPr>
          <p:cNvPr id="33" name="Rectangle 32"/>
          <p:cNvSpPr/>
          <p:nvPr>
            <p:custDataLst>
              <p:tags r:id="rId9"/>
            </p:custDataLst>
          </p:nvPr>
        </p:nvSpPr>
        <p:spPr bwMode="auto">
          <a:xfrm>
            <a:off x="8845551" y="1247776"/>
            <a:ext cx="250825" cy="187325"/>
          </a:xfrm>
          <a:prstGeom prst="rect">
            <a:avLst/>
          </a:prstGeom>
          <a:solidFill>
            <a:srgbClr val="C0C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custDataLst>
              <p:tags r:id="rId10"/>
            </p:custDataLst>
          </p:nvPr>
        </p:nvSpPr>
        <p:spPr bwMode="auto">
          <a:xfrm>
            <a:off x="8845551" y="1501776"/>
            <a:ext cx="250825" cy="18732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custDataLst>
              <p:tags r:id="rId11"/>
            </p:custDataLst>
          </p:nvPr>
        </p:nvSpPr>
        <p:spPr bwMode="auto">
          <a:xfrm>
            <a:off x="8845551" y="1755776"/>
            <a:ext cx="250825" cy="18732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laceholder 2"/>
          <p:cNvSpPr>
            <a:spLocks noGrp="1"/>
          </p:cNvSpPr>
          <p:nvPr>
            <p:custDataLst>
              <p:tags r:id="rId12"/>
            </p:custDataLst>
          </p:nvPr>
        </p:nvSpPr>
        <p:spPr bwMode="auto">
          <a:xfrm>
            <a:off x="9147176" y="1258888"/>
            <a:ext cx="423863"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fld id="{CCF91833-B6EE-46C7-872C-434AE02C8A22}" type="datetime'''''''''''''''''''''''''''''F''''''''''Y2''''0'''''''">
              <a:rPr lang="en-US" altLang="en-US" sz="1400">
                <a:latin typeface="+mn-lt"/>
                <a:cs typeface="+mn-cs"/>
              </a:rPr>
              <a:pPr marL="0" indent="0">
                <a:spcBef>
                  <a:spcPct val="0"/>
                </a:spcBef>
                <a:buNone/>
              </a:pPr>
              <a:t>FY20</a:t>
            </a:fld>
            <a:endParaRPr lang="en-US" sz="1400" dirty="0">
              <a:latin typeface="+mn-lt"/>
              <a:cs typeface="+mn-cs"/>
            </a:endParaRPr>
          </a:p>
        </p:txBody>
      </p:sp>
      <p:sp>
        <p:nvSpPr>
          <p:cNvPr id="79" name="Text Placeholder 2"/>
          <p:cNvSpPr>
            <a:spLocks noGrp="1"/>
          </p:cNvSpPr>
          <p:nvPr>
            <p:custDataLst>
              <p:tags r:id="rId13"/>
            </p:custDataLst>
          </p:nvPr>
        </p:nvSpPr>
        <p:spPr bwMode="auto">
          <a:xfrm>
            <a:off x="9147176" y="1512888"/>
            <a:ext cx="1122363"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fld id="{8FDDE9AE-B68A-4EF1-9194-C50867BB764D}" type="datetime'M''a''y''2''''''0''''''''-M''''''''a''''''y''2''''''''1'''''">
              <a:rPr lang="en-US" altLang="en-US" sz="1400">
                <a:latin typeface="+mn-lt"/>
                <a:cs typeface="+mn-cs"/>
              </a:rPr>
              <a:pPr marL="0" indent="0">
                <a:spcBef>
                  <a:spcPct val="0"/>
                </a:spcBef>
                <a:buNone/>
              </a:pPr>
              <a:t>May20-May21</a:t>
            </a:fld>
            <a:endParaRPr lang="en-US" sz="1400" dirty="0">
              <a:latin typeface="+mn-lt"/>
              <a:cs typeface="+mn-cs"/>
            </a:endParaRPr>
          </a:p>
        </p:txBody>
      </p:sp>
      <p:sp>
        <p:nvSpPr>
          <p:cNvPr id="88" name="Text Placeholder 2"/>
          <p:cNvSpPr>
            <a:spLocks noGrp="1"/>
          </p:cNvSpPr>
          <p:nvPr>
            <p:custDataLst>
              <p:tags r:id="rId14"/>
            </p:custDataLst>
          </p:nvPr>
        </p:nvSpPr>
        <p:spPr bwMode="auto">
          <a:xfrm>
            <a:off x="9147176" y="1766888"/>
            <a:ext cx="955675"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fld id="{13CC6E77-B0B8-4FE1-88E8-C5B685E54B41}" type="datetime'''M''''''a''''''''''''y''''''-Sep''t''''''''2''''''''1'''''">
              <a:rPr lang="en-US" altLang="en-US" sz="1400">
                <a:latin typeface="+mn-lt"/>
                <a:cs typeface="+mn-cs"/>
              </a:rPr>
              <a:pPr marL="0" indent="0">
                <a:spcBef>
                  <a:spcPct val="0"/>
                </a:spcBef>
                <a:buNone/>
              </a:pPr>
              <a:t>May-Sept21</a:t>
            </a:fld>
            <a:endParaRPr lang="en-US" sz="1400" dirty="0">
              <a:latin typeface="+mn-lt"/>
              <a:cs typeface="+mn-cs"/>
            </a:endParaRPr>
          </a:p>
        </p:txBody>
      </p:sp>
      <p:sp>
        <p:nvSpPr>
          <p:cNvPr id="115" name="TextBox 114"/>
          <p:cNvSpPr txBox="1"/>
          <p:nvPr/>
        </p:nvSpPr>
        <p:spPr>
          <a:xfrm>
            <a:off x="1697830" y="986475"/>
            <a:ext cx="4318811" cy="523220"/>
          </a:xfrm>
          <a:prstGeom prst="rect">
            <a:avLst/>
          </a:prstGeom>
          <a:noFill/>
        </p:spPr>
        <p:txBody>
          <a:bodyPr wrap="none" rtlCol="0">
            <a:spAutoFit/>
          </a:bodyPr>
          <a:lstStyle/>
          <a:p>
            <a:pPr fontAlgn="base">
              <a:spcBef>
                <a:spcPct val="0"/>
              </a:spcBef>
              <a:spcAft>
                <a:spcPct val="0"/>
              </a:spcAft>
              <a:defRPr/>
            </a:pPr>
            <a:r>
              <a:rPr lang="en-US" sz="1400" b="1" dirty="0">
                <a:solidFill>
                  <a:schemeClr val="tx2"/>
                </a:solidFill>
                <a:latin typeface="Arial" panose="020B0604020202020204" pitchFamily="34" charset="0"/>
                <a:cs typeface="Arial" panose="020B0604020202020204" pitchFamily="34" charset="0"/>
              </a:rPr>
              <a:t>Average Monthly Turnover</a:t>
            </a:r>
          </a:p>
          <a:p>
            <a:pPr fontAlgn="base">
              <a:spcBef>
                <a:spcPct val="0"/>
              </a:spcBef>
              <a:spcAft>
                <a:spcPct val="0"/>
              </a:spcAft>
              <a:defRPr/>
            </a:pPr>
            <a:r>
              <a:rPr lang="en-US" sz="1400" dirty="0">
                <a:solidFill>
                  <a:schemeClr val="bg1">
                    <a:lumMod val="50000"/>
                  </a:schemeClr>
                </a:solidFill>
                <a:latin typeface="Arial" panose="020B0604020202020204" pitchFamily="34" charset="0"/>
                <a:cs typeface="Arial" panose="020B0604020202020204" pitchFamily="34" charset="0"/>
              </a:rPr>
              <a:t># of terms (transfers out, change to per diem, terms)</a:t>
            </a:r>
          </a:p>
        </p:txBody>
      </p:sp>
      <p:pic>
        <p:nvPicPr>
          <p:cNvPr id="122" name="Picture 121"/>
          <p:cNvPicPr>
            <a:picLocks noChangeAspect="1"/>
          </p:cNvPicPr>
          <p:nvPr/>
        </p:nvPicPr>
        <p:blipFill>
          <a:blip r:embed="rId19"/>
          <a:stretch>
            <a:fillRect/>
          </a:stretch>
        </p:blipFill>
        <p:spPr>
          <a:xfrm>
            <a:off x="1697830" y="4547224"/>
            <a:ext cx="8752621" cy="1736901"/>
          </a:xfrm>
          <a:prstGeom prst="rect">
            <a:avLst/>
          </a:prstGeom>
        </p:spPr>
      </p:pic>
      <p:sp>
        <p:nvSpPr>
          <p:cNvPr id="143" name="TextBox 142"/>
          <p:cNvSpPr txBox="1"/>
          <p:nvPr/>
        </p:nvSpPr>
        <p:spPr>
          <a:xfrm>
            <a:off x="1697829" y="3983835"/>
            <a:ext cx="3759684" cy="523220"/>
          </a:xfrm>
          <a:prstGeom prst="rect">
            <a:avLst/>
          </a:prstGeom>
          <a:noFill/>
        </p:spPr>
        <p:txBody>
          <a:bodyPr wrap="none" rtlCol="0">
            <a:spAutoFit/>
          </a:bodyPr>
          <a:lstStyle/>
          <a:p>
            <a:pPr fontAlgn="base">
              <a:spcBef>
                <a:spcPct val="0"/>
              </a:spcBef>
              <a:spcAft>
                <a:spcPct val="0"/>
              </a:spcAft>
              <a:defRPr/>
            </a:pPr>
            <a:r>
              <a:rPr lang="en-US" sz="1400" b="1" dirty="0">
                <a:solidFill>
                  <a:schemeClr val="tx2"/>
                </a:solidFill>
                <a:latin typeface="Arial" panose="020B0604020202020204" pitchFamily="34" charset="0"/>
                <a:cs typeface="Arial" panose="020B0604020202020204" pitchFamily="34" charset="0"/>
              </a:rPr>
              <a:t>Average Monthly Turnover Rate by Tenure</a:t>
            </a:r>
          </a:p>
          <a:p>
            <a:pPr fontAlgn="base">
              <a:spcBef>
                <a:spcPct val="0"/>
              </a:spcBef>
              <a:spcAft>
                <a:spcPct val="0"/>
              </a:spcAft>
              <a:defRPr/>
            </a:pPr>
            <a:r>
              <a:rPr lang="en-US" sz="1400" dirty="0">
                <a:solidFill>
                  <a:schemeClr val="bg1">
                    <a:lumMod val="50000"/>
                  </a:schemeClr>
                </a:solidFill>
                <a:latin typeface="Arial" panose="020B0604020202020204" pitchFamily="34" charset="0"/>
                <a:cs typeface="Arial" panose="020B0604020202020204" pitchFamily="34" charset="0"/>
              </a:rPr>
              <a:t># of staff terms (excludes transfers out)</a:t>
            </a:r>
          </a:p>
        </p:txBody>
      </p:sp>
    </p:spTree>
    <p:extLst>
      <p:ext uri="{BB962C8B-B14F-4D97-AF65-F5344CB8AC3E}">
        <p14:creationId xmlns:p14="http://schemas.microsoft.com/office/powerpoint/2010/main" val="2180827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dirty="0"/>
              <a:t>Workforce stability </a:t>
            </a:r>
            <a:r>
              <a:rPr lang="en-US" altLang="en-US" sz="2400" dirty="0" smtClean="0"/>
              <a:t>requires </a:t>
            </a:r>
            <a:r>
              <a:rPr lang="en-US" altLang="en-US" sz="2400" dirty="0"/>
              <a:t>significant changes in how we approach nursing in terms of flexibility, professional opportunities, and wellbeing.</a:t>
            </a:r>
            <a:endParaRPr lang="en-US" dirty="0"/>
          </a:p>
        </p:txBody>
      </p:sp>
      <p:sp>
        <p:nvSpPr>
          <p:cNvPr id="4" name="Slide Number Placeholder 3"/>
          <p:cNvSpPr>
            <a:spLocks noGrp="1"/>
          </p:cNvSpPr>
          <p:nvPr>
            <p:ph type="sldNum" sz="quarter" idx="12"/>
          </p:nvPr>
        </p:nvSpPr>
        <p:spPr/>
        <p:txBody>
          <a:bodyPr/>
          <a:lstStyle/>
          <a:p>
            <a:fld id="{F85CE818-7367-6A4C-AA8A-8ACF11B1523A}" type="slidenum">
              <a:rPr lang="en-US" smtClean="0"/>
              <a:t>6</a:t>
            </a:fld>
            <a:endParaRPr lang="en-US"/>
          </a:p>
        </p:txBody>
      </p:sp>
      <p:sp>
        <p:nvSpPr>
          <p:cNvPr id="5" name="Oval 4"/>
          <p:cNvSpPr/>
          <p:nvPr/>
        </p:nvSpPr>
        <p:spPr>
          <a:xfrm>
            <a:off x="4838358" y="2991977"/>
            <a:ext cx="2470638" cy="18463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Core: Historic staffing plans</a:t>
            </a:r>
          </a:p>
        </p:txBody>
      </p:sp>
      <p:sp>
        <p:nvSpPr>
          <p:cNvPr id="6" name="Oval 5"/>
          <p:cNvSpPr/>
          <p:nvPr/>
        </p:nvSpPr>
        <p:spPr>
          <a:xfrm>
            <a:off x="6256117" y="1324393"/>
            <a:ext cx="1635371" cy="154744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LOAs, vacations and coverage</a:t>
            </a:r>
          </a:p>
        </p:txBody>
      </p:sp>
      <p:sp>
        <p:nvSpPr>
          <p:cNvPr id="7" name="Oval 6"/>
          <p:cNvSpPr/>
          <p:nvPr/>
        </p:nvSpPr>
        <p:spPr>
          <a:xfrm>
            <a:off x="7961823" y="2200674"/>
            <a:ext cx="1635371" cy="154744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Onboarding</a:t>
            </a:r>
          </a:p>
        </p:txBody>
      </p:sp>
      <p:sp>
        <p:nvSpPr>
          <p:cNvPr id="8" name="Oval 7"/>
          <p:cNvSpPr/>
          <p:nvPr/>
        </p:nvSpPr>
        <p:spPr>
          <a:xfrm>
            <a:off x="7961823" y="3845560"/>
            <a:ext cx="1635371" cy="15474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Professional Growth &amp; Development</a:t>
            </a:r>
          </a:p>
        </p:txBody>
      </p:sp>
      <p:sp>
        <p:nvSpPr>
          <p:cNvPr id="9" name="Oval 8"/>
          <p:cNvSpPr/>
          <p:nvPr/>
        </p:nvSpPr>
        <p:spPr>
          <a:xfrm>
            <a:off x="6256117" y="4963279"/>
            <a:ext cx="1635371" cy="154744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t>Wellness</a:t>
            </a:r>
          </a:p>
        </p:txBody>
      </p:sp>
      <p:sp>
        <p:nvSpPr>
          <p:cNvPr id="10" name="Oval 9"/>
          <p:cNvSpPr/>
          <p:nvPr/>
        </p:nvSpPr>
        <p:spPr>
          <a:xfrm>
            <a:off x="4434644" y="4990767"/>
            <a:ext cx="1635371" cy="154744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Leadership</a:t>
            </a:r>
          </a:p>
          <a:p>
            <a:pPr algn="ctr"/>
            <a:r>
              <a:rPr lang="en-US" sz="1200" b="1" dirty="0" smtClean="0"/>
              <a:t>Development</a:t>
            </a:r>
          </a:p>
          <a:p>
            <a:pPr algn="ctr"/>
            <a:r>
              <a:rPr lang="en-US" sz="1200" b="1" dirty="0"/>
              <a:t>a</a:t>
            </a:r>
            <a:r>
              <a:rPr lang="en-US" sz="1200" b="1" dirty="0" smtClean="0"/>
              <a:t>nd support</a:t>
            </a:r>
            <a:endParaRPr lang="en-US" sz="1200" b="1" dirty="0"/>
          </a:p>
        </p:txBody>
      </p:sp>
      <p:sp>
        <p:nvSpPr>
          <p:cNvPr id="11" name="Oval 10"/>
          <p:cNvSpPr/>
          <p:nvPr/>
        </p:nvSpPr>
        <p:spPr>
          <a:xfrm>
            <a:off x="2693767" y="3992099"/>
            <a:ext cx="1635371" cy="154744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t>Recruitment</a:t>
            </a:r>
          </a:p>
        </p:txBody>
      </p:sp>
      <p:sp>
        <p:nvSpPr>
          <p:cNvPr id="12" name="Oval 11"/>
          <p:cNvSpPr/>
          <p:nvPr/>
        </p:nvSpPr>
        <p:spPr>
          <a:xfrm>
            <a:off x="2523782" y="2076117"/>
            <a:ext cx="1635371" cy="15474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Patient Care support </a:t>
            </a:r>
          </a:p>
        </p:txBody>
      </p:sp>
      <p:sp>
        <p:nvSpPr>
          <p:cNvPr id="13" name="Oval 12"/>
          <p:cNvSpPr/>
          <p:nvPr/>
        </p:nvSpPr>
        <p:spPr>
          <a:xfrm>
            <a:off x="4313017" y="1330978"/>
            <a:ext cx="1635371" cy="1547446"/>
          </a:xfrm>
          <a:prstGeom prst="ellips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Amend hiring </a:t>
            </a:r>
            <a:r>
              <a:rPr lang="en-US" sz="1200" b="1" dirty="0"/>
              <a:t>philosophy to cover short term needs </a:t>
            </a:r>
          </a:p>
        </p:txBody>
      </p:sp>
    </p:spTree>
    <p:custDataLst>
      <p:tags r:id="rId1"/>
    </p:custDataLst>
    <p:extLst>
      <p:ext uri="{BB962C8B-B14F-4D97-AF65-F5344CB8AC3E}">
        <p14:creationId xmlns:p14="http://schemas.microsoft.com/office/powerpoint/2010/main" val="1843149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2023</a:t>
            </a:r>
            <a:r>
              <a:rPr lang="en-US" dirty="0"/>
              <a:t> </a:t>
            </a:r>
            <a:r>
              <a:rPr lang="en-US" dirty="0" smtClean="0"/>
              <a:t>turnover has returned to pre-</a:t>
            </a:r>
            <a:r>
              <a:rPr lang="en-US" dirty="0" err="1" smtClean="0"/>
              <a:t>Covid</a:t>
            </a:r>
            <a:r>
              <a:rPr lang="en-US" dirty="0" smtClean="0"/>
              <a:t> levels </a:t>
            </a:r>
            <a:endParaRPr lang="en-US" dirty="0"/>
          </a:p>
        </p:txBody>
      </p:sp>
      <p:sp>
        <p:nvSpPr>
          <p:cNvPr id="3" name="Content Placeholder 2"/>
          <p:cNvSpPr>
            <a:spLocks noGrp="1"/>
          </p:cNvSpPr>
          <p:nvPr>
            <p:ph idx="1"/>
          </p:nvPr>
        </p:nvSpPr>
        <p:spPr>
          <a:xfrm>
            <a:off x="915804" y="3609630"/>
            <a:ext cx="11471728" cy="2043113"/>
          </a:xfrm>
        </p:spPr>
        <p:txBody>
          <a:bodyPr/>
          <a:lstStyle/>
          <a:p>
            <a:pPr>
              <a:spcBef>
                <a:spcPts val="600"/>
              </a:spcBef>
            </a:pPr>
            <a:endParaRPr lang="en-US" b="1" dirty="0" smtClean="0"/>
          </a:p>
          <a:p>
            <a:pPr>
              <a:spcBef>
                <a:spcPts val="600"/>
              </a:spcBef>
            </a:pPr>
            <a:r>
              <a:rPr lang="en-US" b="1" dirty="0" smtClean="0"/>
              <a:t>FY </a:t>
            </a:r>
            <a:r>
              <a:rPr lang="en-US" b="1" dirty="0"/>
              <a:t>2023 Key Takeaways: </a:t>
            </a:r>
          </a:p>
          <a:p>
            <a:pPr marL="742950" lvl="1" indent="-285750">
              <a:spcBef>
                <a:spcPts val="600"/>
              </a:spcBef>
            </a:pPr>
            <a:r>
              <a:rPr lang="en-US" dirty="0"/>
              <a:t>Regular RN turnover is annualized at </a:t>
            </a:r>
            <a:r>
              <a:rPr lang="en-US" dirty="0" smtClean="0"/>
              <a:t>11.3% - back to pre-</a:t>
            </a:r>
            <a:r>
              <a:rPr lang="en-US" dirty="0" err="1" smtClean="0"/>
              <a:t>covid</a:t>
            </a:r>
            <a:r>
              <a:rPr lang="en-US" dirty="0" smtClean="0"/>
              <a:t> rates</a:t>
            </a:r>
          </a:p>
          <a:p>
            <a:pPr marL="742950" lvl="1" indent="-285750">
              <a:spcBef>
                <a:spcPts val="600"/>
              </a:spcBef>
            </a:pPr>
            <a:r>
              <a:rPr lang="en-US" dirty="0" smtClean="0"/>
              <a:t>Turnover </a:t>
            </a:r>
            <a:r>
              <a:rPr lang="en-US" dirty="0"/>
              <a:t>remains </a:t>
            </a:r>
            <a:r>
              <a:rPr lang="en-US" dirty="0" smtClean="0"/>
              <a:t>highest </a:t>
            </a:r>
            <a:r>
              <a:rPr lang="en-US" dirty="0"/>
              <a:t>in the 0 to 5 year tenure categories: </a:t>
            </a:r>
            <a:r>
              <a:rPr lang="en-US" dirty="0" smtClean="0"/>
              <a:t>72% of </a:t>
            </a:r>
            <a:r>
              <a:rPr lang="en-US" dirty="0"/>
              <a:t>our turnover is in this </a:t>
            </a:r>
            <a:r>
              <a:rPr lang="en-US" dirty="0" smtClean="0"/>
              <a:t>category</a:t>
            </a:r>
          </a:p>
          <a:p>
            <a:pPr marL="742950" lvl="1" indent="-285750">
              <a:spcBef>
                <a:spcPts val="600"/>
              </a:spcBef>
            </a:pPr>
            <a:r>
              <a:rPr lang="en-US" dirty="0" smtClean="0"/>
              <a:t>Our </a:t>
            </a:r>
            <a:r>
              <a:rPr lang="en-US" dirty="0"/>
              <a:t>projected trend </a:t>
            </a:r>
            <a:r>
              <a:rPr lang="en-US" dirty="0" smtClean="0"/>
              <a:t>was </a:t>
            </a:r>
            <a:r>
              <a:rPr lang="en-US" dirty="0"/>
              <a:t>that 26% of 0-1 year tenure terms in 2023 </a:t>
            </a:r>
            <a:r>
              <a:rPr lang="en-US" dirty="0" smtClean="0"/>
              <a:t>were probationary – and now we have improved that significantly </a:t>
            </a:r>
          </a:p>
          <a:p>
            <a:pPr marL="742950" lvl="1" indent="-285750">
              <a:spcBef>
                <a:spcPts val="600"/>
              </a:spcBef>
            </a:pPr>
            <a:r>
              <a:rPr lang="en-US" dirty="0" smtClean="0"/>
              <a:t>The </a:t>
            </a:r>
            <a:r>
              <a:rPr lang="en-US" dirty="0"/>
              <a:t>majority of 5+ year terms are related </a:t>
            </a:r>
            <a:r>
              <a:rPr lang="en-US" dirty="0" smtClean="0"/>
              <a:t>to </a:t>
            </a:r>
            <a:r>
              <a:rPr lang="en-US" dirty="0"/>
              <a:t>retirement, or not returning from </a:t>
            </a:r>
            <a:r>
              <a:rPr lang="en-US" dirty="0" smtClean="0"/>
              <a:t>LOA</a:t>
            </a:r>
          </a:p>
        </p:txBody>
      </p:sp>
      <p:sp>
        <p:nvSpPr>
          <p:cNvPr id="4" name="Slide Number Placeholder 3"/>
          <p:cNvSpPr>
            <a:spLocks noGrp="1"/>
          </p:cNvSpPr>
          <p:nvPr>
            <p:ph type="sldNum" sz="quarter" idx="12"/>
          </p:nvPr>
        </p:nvSpPr>
        <p:spPr/>
        <p:txBody>
          <a:bodyPr/>
          <a:lstStyle/>
          <a:p>
            <a:fld id="{F85CE818-7367-6A4C-AA8A-8ACF11B1523A}" type="slidenum">
              <a:rPr lang="en-US" smtClean="0"/>
              <a:t>7</a:t>
            </a:fld>
            <a:endParaRPr lang="en-US"/>
          </a:p>
        </p:txBody>
      </p:sp>
      <p:graphicFrame>
        <p:nvGraphicFramePr>
          <p:cNvPr id="7" name="Table 6"/>
          <p:cNvGraphicFramePr>
            <a:graphicFrameLocks noGrp="1"/>
          </p:cNvGraphicFramePr>
          <p:nvPr>
            <p:extLst/>
          </p:nvPr>
        </p:nvGraphicFramePr>
        <p:xfrm>
          <a:off x="976336" y="1195754"/>
          <a:ext cx="10101975" cy="2413876"/>
        </p:xfrm>
        <a:graphic>
          <a:graphicData uri="http://schemas.openxmlformats.org/drawingml/2006/table">
            <a:tbl>
              <a:tblPr/>
              <a:tblGrid>
                <a:gridCol w="1401309">
                  <a:extLst>
                    <a:ext uri="{9D8B030D-6E8A-4147-A177-3AD203B41FA5}">
                      <a16:colId xmlns:a16="http://schemas.microsoft.com/office/drawing/2014/main" val="533000292"/>
                    </a:ext>
                  </a:extLst>
                </a:gridCol>
                <a:gridCol w="669282">
                  <a:extLst>
                    <a:ext uri="{9D8B030D-6E8A-4147-A177-3AD203B41FA5}">
                      <a16:colId xmlns:a16="http://schemas.microsoft.com/office/drawing/2014/main" val="1536489271"/>
                    </a:ext>
                  </a:extLst>
                </a:gridCol>
                <a:gridCol w="669282">
                  <a:extLst>
                    <a:ext uri="{9D8B030D-6E8A-4147-A177-3AD203B41FA5}">
                      <a16:colId xmlns:a16="http://schemas.microsoft.com/office/drawing/2014/main" val="2947675392"/>
                    </a:ext>
                  </a:extLst>
                </a:gridCol>
                <a:gridCol w="669282">
                  <a:extLst>
                    <a:ext uri="{9D8B030D-6E8A-4147-A177-3AD203B41FA5}">
                      <a16:colId xmlns:a16="http://schemas.microsoft.com/office/drawing/2014/main" val="3798562258"/>
                    </a:ext>
                  </a:extLst>
                </a:gridCol>
                <a:gridCol w="669282">
                  <a:extLst>
                    <a:ext uri="{9D8B030D-6E8A-4147-A177-3AD203B41FA5}">
                      <a16:colId xmlns:a16="http://schemas.microsoft.com/office/drawing/2014/main" val="4180790825"/>
                    </a:ext>
                  </a:extLst>
                </a:gridCol>
                <a:gridCol w="669282">
                  <a:extLst>
                    <a:ext uri="{9D8B030D-6E8A-4147-A177-3AD203B41FA5}">
                      <a16:colId xmlns:a16="http://schemas.microsoft.com/office/drawing/2014/main" val="3438974591"/>
                    </a:ext>
                  </a:extLst>
                </a:gridCol>
                <a:gridCol w="669282">
                  <a:extLst>
                    <a:ext uri="{9D8B030D-6E8A-4147-A177-3AD203B41FA5}">
                      <a16:colId xmlns:a16="http://schemas.microsoft.com/office/drawing/2014/main" val="3800813201"/>
                    </a:ext>
                  </a:extLst>
                </a:gridCol>
                <a:gridCol w="669282">
                  <a:extLst>
                    <a:ext uri="{9D8B030D-6E8A-4147-A177-3AD203B41FA5}">
                      <a16:colId xmlns:a16="http://schemas.microsoft.com/office/drawing/2014/main" val="38666045"/>
                    </a:ext>
                  </a:extLst>
                </a:gridCol>
                <a:gridCol w="669282">
                  <a:extLst>
                    <a:ext uri="{9D8B030D-6E8A-4147-A177-3AD203B41FA5}">
                      <a16:colId xmlns:a16="http://schemas.microsoft.com/office/drawing/2014/main" val="121592142"/>
                    </a:ext>
                  </a:extLst>
                </a:gridCol>
                <a:gridCol w="669282">
                  <a:extLst>
                    <a:ext uri="{9D8B030D-6E8A-4147-A177-3AD203B41FA5}">
                      <a16:colId xmlns:a16="http://schemas.microsoft.com/office/drawing/2014/main" val="2168085538"/>
                    </a:ext>
                  </a:extLst>
                </a:gridCol>
                <a:gridCol w="669282">
                  <a:extLst>
                    <a:ext uri="{9D8B030D-6E8A-4147-A177-3AD203B41FA5}">
                      <a16:colId xmlns:a16="http://schemas.microsoft.com/office/drawing/2014/main" val="1605298422"/>
                    </a:ext>
                  </a:extLst>
                </a:gridCol>
                <a:gridCol w="669282">
                  <a:extLst>
                    <a:ext uri="{9D8B030D-6E8A-4147-A177-3AD203B41FA5}">
                      <a16:colId xmlns:a16="http://schemas.microsoft.com/office/drawing/2014/main" val="1392853564"/>
                    </a:ext>
                  </a:extLst>
                </a:gridCol>
                <a:gridCol w="669282">
                  <a:extLst>
                    <a:ext uri="{9D8B030D-6E8A-4147-A177-3AD203B41FA5}">
                      <a16:colId xmlns:a16="http://schemas.microsoft.com/office/drawing/2014/main" val="1112918489"/>
                    </a:ext>
                  </a:extLst>
                </a:gridCol>
                <a:gridCol w="669282">
                  <a:extLst>
                    <a:ext uri="{9D8B030D-6E8A-4147-A177-3AD203B41FA5}">
                      <a16:colId xmlns:a16="http://schemas.microsoft.com/office/drawing/2014/main" val="2222017635"/>
                    </a:ext>
                  </a:extLst>
                </a:gridCol>
              </a:tblGrid>
              <a:tr h="216491">
                <a:tc gridSpan="14">
                  <a:txBody>
                    <a:bodyPr/>
                    <a:lstStyle/>
                    <a:p>
                      <a:pPr algn="ctr" fontAlgn="b"/>
                      <a:r>
                        <a:rPr lang="en-US" sz="1100" b="1" i="0" u="none" strike="noStrike">
                          <a:solidFill>
                            <a:srgbClr val="000000"/>
                          </a:solidFill>
                          <a:effectLst/>
                          <a:latin typeface="Calibri" panose="020F0502020204030204" pitchFamily="34" charset="0"/>
                        </a:rPr>
                        <a:t>% Turnover - Excluding Per Diems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473721"/>
                  </a:ext>
                </a:extLst>
              </a:tr>
              <a:tr h="216491">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July'22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Aug'22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Sep'22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Oct'22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Nov'22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Dec'22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Jan'23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Feb'23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Mar'23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Apr'23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May'23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June'23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July'23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261883724"/>
                  </a:ext>
                </a:extLst>
              </a:tr>
              <a:tr h="216491">
                <a:tc>
                  <a:txBody>
                    <a:bodyPr/>
                    <a:lstStyle/>
                    <a:p>
                      <a:pPr algn="l" fontAlgn="b"/>
                      <a:r>
                        <a:rPr lang="en-US" sz="1100" b="0" i="0" u="none" strike="noStrike">
                          <a:solidFill>
                            <a:srgbClr val="000000"/>
                          </a:solidFill>
                          <a:effectLst/>
                          <a:latin typeface="Calibri" panose="020F0502020204030204" pitchFamily="34" charset="0"/>
                        </a:rPr>
                        <a:t>00 - 01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2711"/>
                    </a:solidFill>
                  </a:tcPr>
                </a:tc>
                <a:tc>
                  <a:txBody>
                    <a:bodyPr/>
                    <a:lstStyle/>
                    <a:p>
                      <a:pPr algn="r" fontAlgn="b"/>
                      <a:r>
                        <a:rPr lang="en-US" sz="11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2711"/>
                    </a:solidFill>
                  </a:tcPr>
                </a:tc>
                <a:tc>
                  <a:txBody>
                    <a:bodyPr/>
                    <a:lstStyle/>
                    <a:p>
                      <a:pPr algn="r" fontAlgn="b"/>
                      <a:r>
                        <a:rPr lang="en-US"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2711"/>
                    </a:solidFill>
                  </a:tcPr>
                </a:tc>
                <a:tc>
                  <a:txBody>
                    <a:bodyPr/>
                    <a:lstStyle/>
                    <a:p>
                      <a:pPr algn="r" fontAlgn="b"/>
                      <a:r>
                        <a:rPr lang="en-US"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extLst>
                  <a:ext uri="{0D108BD9-81ED-4DB2-BD59-A6C34878D82A}">
                    <a16:rowId xmlns:a16="http://schemas.microsoft.com/office/drawing/2014/main" val="24378378"/>
                  </a:ext>
                </a:extLst>
              </a:tr>
              <a:tr h="216491">
                <a:tc>
                  <a:txBody>
                    <a:bodyPr/>
                    <a:lstStyle/>
                    <a:p>
                      <a:pPr algn="l" fontAlgn="b"/>
                      <a:r>
                        <a:rPr lang="en-US" sz="1100" b="0" i="0" u="none" strike="noStrike">
                          <a:solidFill>
                            <a:srgbClr val="000000"/>
                          </a:solidFill>
                          <a:effectLst/>
                          <a:latin typeface="Calibri" panose="020F0502020204030204" pitchFamily="34" charset="0"/>
                        </a:rPr>
                        <a:t>01 - 02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2711"/>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2711"/>
                    </a:solidFill>
                  </a:tcPr>
                </a:tc>
                <a:tc>
                  <a:txBody>
                    <a:bodyPr/>
                    <a:lstStyle/>
                    <a:p>
                      <a:pPr algn="r" fontAlgn="b"/>
                      <a:r>
                        <a:rPr lang="en-US" sz="11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7D70"/>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extLst>
                  <a:ext uri="{0D108BD9-81ED-4DB2-BD59-A6C34878D82A}">
                    <a16:rowId xmlns:a16="http://schemas.microsoft.com/office/drawing/2014/main" val="2167652099"/>
                  </a:ext>
                </a:extLst>
              </a:tr>
              <a:tr h="216491">
                <a:tc>
                  <a:txBody>
                    <a:bodyPr/>
                    <a:lstStyle/>
                    <a:p>
                      <a:pPr algn="l" fontAlgn="b"/>
                      <a:r>
                        <a:rPr lang="en-US" sz="1100" b="0" i="0" u="none" strike="noStrike">
                          <a:solidFill>
                            <a:srgbClr val="000000"/>
                          </a:solidFill>
                          <a:effectLst/>
                          <a:latin typeface="Calibri" panose="020F0502020204030204" pitchFamily="34" charset="0"/>
                        </a:rPr>
                        <a:t>02 - 05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extLst>
                  <a:ext uri="{0D108BD9-81ED-4DB2-BD59-A6C34878D82A}">
                    <a16:rowId xmlns:a16="http://schemas.microsoft.com/office/drawing/2014/main" val="2155292858"/>
                  </a:ext>
                </a:extLst>
              </a:tr>
              <a:tr h="216491">
                <a:tc>
                  <a:txBody>
                    <a:bodyPr/>
                    <a:lstStyle/>
                    <a:p>
                      <a:pPr algn="l" fontAlgn="b"/>
                      <a:r>
                        <a:rPr lang="en-US" sz="1100" b="0" i="0" u="none" strike="noStrike">
                          <a:solidFill>
                            <a:srgbClr val="000000"/>
                          </a:solidFill>
                          <a:effectLst/>
                          <a:latin typeface="Calibri" panose="020F0502020204030204" pitchFamily="34" charset="0"/>
                        </a:rPr>
                        <a:t>05 - 10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extLst>
                  <a:ext uri="{0D108BD9-81ED-4DB2-BD59-A6C34878D82A}">
                    <a16:rowId xmlns:a16="http://schemas.microsoft.com/office/drawing/2014/main" val="2982910111"/>
                  </a:ext>
                </a:extLst>
              </a:tr>
              <a:tr h="227316">
                <a:tc>
                  <a:txBody>
                    <a:bodyPr/>
                    <a:lstStyle/>
                    <a:p>
                      <a:pPr algn="l" fontAlgn="b"/>
                      <a:r>
                        <a:rPr lang="en-US" sz="1100" b="0" i="0" u="none" strike="noStrike">
                          <a:solidFill>
                            <a:srgbClr val="000000"/>
                          </a:solidFill>
                          <a:effectLst/>
                          <a:latin typeface="Calibri" panose="020F0502020204030204" pitchFamily="34" charset="0"/>
                        </a:rPr>
                        <a:t>10 - 15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38731"/>
                  </a:ext>
                </a:extLst>
              </a:tr>
              <a:tr h="216491">
                <a:tc>
                  <a:txBody>
                    <a:bodyPr/>
                    <a:lstStyle/>
                    <a:p>
                      <a:pPr algn="l" fontAlgn="b"/>
                      <a:r>
                        <a:rPr lang="en-US" sz="1100" b="0" i="0" u="none" strike="noStrike">
                          <a:solidFill>
                            <a:srgbClr val="000000"/>
                          </a:solidFill>
                          <a:effectLst/>
                          <a:latin typeface="Calibri" panose="020F0502020204030204" pitchFamily="34" charset="0"/>
                        </a:rPr>
                        <a:t>15 - 20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354619"/>
                  </a:ext>
                </a:extLst>
              </a:tr>
              <a:tr h="216491">
                <a:tc>
                  <a:txBody>
                    <a:bodyPr/>
                    <a:lstStyle/>
                    <a:p>
                      <a:pPr algn="l" fontAlgn="b"/>
                      <a:r>
                        <a:rPr lang="en-US" sz="1100" b="0" i="0" u="none" strike="noStrike">
                          <a:solidFill>
                            <a:srgbClr val="000000"/>
                          </a:solidFill>
                          <a:effectLst/>
                          <a:latin typeface="Calibri" panose="020F0502020204030204" pitchFamily="34" charset="0"/>
                        </a:rPr>
                        <a:t>20 - 24 Years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9803673"/>
                  </a:ext>
                </a:extLst>
              </a:tr>
              <a:tr h="227316">
                <a:tc>
                  <a:txBody>
                    <a:bodyPr/>
                    <a:lstStyle/>
                    <a:p>
                      <a:pPr algn="l" fontAlgn="b"/>
                      <a:r>
                        <a:rPr lang="en-US" sz="1100" b="0" i="0" u="none" strike="noStrike">
                          <a:solidFill>
                            <a:srgbClr val="000000"/>
                          </a:solidFill>
                          <a:effectLst/>
                          <a:latin typeface="Calibri" panose="020F0502020204030204" pitchFamily="34" charset="0"/>
                        </a:rPr>
                        <a:t>Lifetime Service</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FBA"/>
                    </a:solidFill>
                  </a:tcPr>
                </a:tc>
                <a:tc>
                  <a:txBody>
                    <a:bodyPr/>
                    <a:lstStyle/>
                    <a:p>
                      <a:pPr algn="r" fontAlgn="b"/>
                      <a:r>
                        <a:rPr lang="en-US" sz="1100" b="0" i="0" u="none" strike="noStrike">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1"/>
                    </a:solidFill>
                  </a:tcPr>
                </a:tc>
                <a:tc>
                  <a:txBody>
                    <a:bodyPr/>
                    <a:lstStyle/>
                    <a:p>
                      <a:pPr algn="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FBA"/>
                    </a:solidFill>
                  </a:tcPr>
                </a:tc>
                <a:extLst>
                  <a:ext uri="{0D108BD9-81ED-4DB2-BD59-A6C34878D82A}">
                    <a16:rowId xmlns:a16="http://schemas.microsoft.com/office/drawing/2014/main" val="2618991110"/>
                  </a:ext>
                </a:extLst>
              </a:tr>
              <a:tr h="227316">
                <a:tc>
                  <a:txBody>
                    <a:bodyPr/>
                    <a:lstStyle/>
                    <a:p>
                      <a:pPr algn="l" fontAlgn="b"/>
                      <a:r>
                        <a:rPr lang="en-US" sz="1100" b="0" i="0" u="none" strike="noStrike">
                          <a:solidFill>
                            <a:srgbClr val="000000"/>
                          </a:solidFill>
                          <a:effectLst/>
                          <a:latin typeface="Calibri" panose="020F0502020204030204" pitchFamily="34" charset="0"/>
                        </a:rPr>
                        <a:t>Total Terminations</a:t>
                      </a:r>
                    </a:p>
                  </a:txBody>
                  <a:tcPr marL="857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US"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208345722"/>
                  </a:ext>
                </a:extLst>
              </a:tr>
            </a:tbl>
          </a:graphicData>
        </a:graphic>
      </p:graphicFrame>
    </p:spTree>
    <p:extLst>
      <p:ext uri="{BB962C8B-B14F-4D97-AF65-F5344CB8AC3E}">
        <p14:creationId xmlns:p14="http://schemas.microsoft.com/office/powerpoint/2010/main" val="4040428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p:cNvSpPr>
            <a:spLocks noGrp="1"/>
          </p:cNvSpPr>
          <p:nvPr>
            <p:ph type="title"/>
          </p:nvPr>
        </p:nvSpPr>
        <p:spPr/>
        <p:txBody>
          <a:bodyPr/>
          <a:lstStyle/>
          <a:p>
            <a:r>
              <a:rPr lang="en-US" altLang="en-US" sz="2000" dirty="0"/>
              <a:t>To address nursing retention, we believe in our Magnet culture -  but this is an unprecedented time…</a:t>
            </a:r>
          </a:p>
        </p:txBody>
      </p:sp>
      <p:pic>
        <p:nvPicPr>
          <p:cNvPr id="27650"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77773" y="1778000"/>
            <a:ext cx="4673442" cy="4351338"/>
          </a:xfrm>
        </p:spPr>
      </p:pic>
      <p:sp>
        <p:nvSpPr>
          <p:cNvPr id="3" name="TextBox 2"/>
          <p:cNvSpPr txBox="1"/>
          <p:nvPr/>
        </p:nvSpPr>
        <p:spPr>
          <a:xfrm>
            <a:off x="2491959" y="2709616"/>
            <a:ext cx="2516395" cy="2800767"/>
          </a:xfrm>
          <a:prstGeom prst="rect">
            <a:avLst/>
          </a:prstGeom>
          <a:noFill/>
        </p:spPr>
        <p:txBody>
          <a:bodyPr wrap="square" rtlCol="0">
            <a:spAutoFit/>
          </a:bodyPr>
          <a:lstStyle/>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Every question improved</a:t>
            </a:r>
          </a:p>
          <a:p>
            <a:pPr marL="228600" indent="-22860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Every domain improved</a:t>
            </a:r>
          </a:p>
          <a:p>
            <a:pPr marL="228600" indent="-22860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Overall our score went from BELOW the mean to ABOVE the mean</a:t>
            </a:r>
          </a:p>
          <a:p>
            <a:pPr marL="228600" indent="-22860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2378017" y="1316335"/>
            <a:ext cx="3930186" cy="923330"/>
          </a:xfrm>
          <a:prstGeom prst="rect">
            <a:avLst/>
          </a:prstGeom>
        </p:spPr>
        <p:txBody>
          <a:bodyPr wrap="square">
            <a:spAutoFit/>
          </a:bodyPr>
          <a:lstStyle/>
          <a:p>
            <a:r>
              <a:rPr lang="en-US" altLang="en-US" dirty="0"/>
              <a:t>August 2020 NDNQI RN </a:t>
            </a:r>
          </a:p>
          <a:p>
            <a:r>
              <a:rPr lang="en-US" altLang="en-US" dirty="0"/>
              <a:t>Practice Environment </a:t>
            </a:r>
          </a:p>
          <a:p>
            <a:r>
              <a:rPr lang="en-US" altLang="en-US" dirty="0"/>
              <a:t>Survey Results</a:t>
            </a:r>
            <a:endParaRPr lang="en-US" dirty="0"/>
          </a:p>
        </p:txBody>
      </p:sp>
    </p:spTree>
    <p:custDataLst>
      <p:tags r:id="rId1"/>
    </p:custDataLst>
    <p:extLst>
      <p:ext uri="{BB962C8B-B14F-4D97-AF65-F5344CB8AC3E}">
        <p14:creationId xmlns:p14="http://schemas.microsoft.com/office/powerpoint/2010/main" val="69802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believe strongly in Nursing Councils and nursing voice</a:t>
            </a:r>
            <a:endParaRPr lang="en-US" dirty="0"/>
          </a:p>
        </p:txBody>
      </p:sp>
      <p:sp>
        <p:nvSpPr>
          <p:cNvPr id="3" name="Slide Number Placeholder 2"/>
          <p:cNvSpPr>
            <a:spLocks noGrp="1"/>
          </p:cNvSpPr>
          <p:nvPr>
            <p:ph type="sldNum" sz="quarter" idx="12"/>
          </p:nvPr>
        </p:nvSpPr>
        <p:spPr/>
        <p:txBody>
          <a:bodyPr/>
          <a:lstStyle/>
          <a:p>
            <a:fld id="{F85CE818-7367-6A4C-AA8A-8ACF11B1523A}" type="slidenum">
              <a:rPr lang="en-US" smtClean="0"/>
              <a:t>9</a:t>
            </a:fld>
            <a:endParaRPr lang="en-US"/>
          </a:p>
        </p:txBody>
      </p:sp>
      <p:sp>
        <p:nvSpPr>
          <p:cNvPr id="5" name="Content Placeholder 3"/>
          <p:cNvSpPr>
            <a:spLocks noGrp="1"/>
          </p:cNvSpPr>
          <p:nvPr>
            <p:ph idx="17"/>
          </p:nvPr>
        </p:nvSpPr>
        <p:spPr>
          <a:xfrm>
            <a:off x="487680" y="1036320"/>
            <a:ext cx="10996107" cy="4988243"/>
          </a:xfrm>
        </p:spPr>
        <p:txBody>
          <a:bodyPr/>
          <a:lstStyle/>
          <a:p>
            <a:r>
              <a:rPr lang="en-US" dirty="0">
                <a:solidFill>
                  <a:schemeClr val="tx1"/>
                </a:solidFill>
              </a:rPr>
              <a:t>BMC nursing leadership endorses shared governance. Shared governance is a collaboration among all nurses, whether scheduling staff, educating new staff, or implementing evidence-based practice. It involves teamwork, problem-solving, and accountability, with the goals of improved staff satisfaction, productivity, and patient outcomes. </a:t>
            </a:r>
            <a:endParaRPr lang="en-US" dirty="0" smtClean="0">
              <a:solidFill>
                <a:schemeClr val="tx1"/>
              </a:solidFill>
            </a:endParaRPr>
          </a:p>
          <a:p>
            <a:r>
              <a:rPr lang="en-US" dirty="0" smtClean="0">
                <a:solidFill>
                  <a:schemeClr val="tx1"/>
                </a:solidFill>
              </a:rPr>
              <a:t>It </a:t>
            </a:r>
            <a:r>
              <a:rPr lang="en-US" dirty="0">
                <a:solidFill>
                  <a:schemeClr val="tx1"/>
                </a:solidFill>
              </a:rPr>
              <a:t>is working together to make decisions that affect nursing practice and patient care. We are committed to inter-professional collaboration focused on the primacy of patients. Institutions that utilize shared governance at the organizational, departmental, and unit levels experience decreased turnover rates and increased nursing satisfaction. </a:t>
            </a: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Nurse Practice Council</a:t>
            </a:r>
          </a:p>
          <a:p>
            <a:pPr marL="285750" indent="-285750">
              <a:buFont typeface="Arial" panose="020B0604020202020204" pitchFamily="34" charset="0"/>
              <a:buChar char="•"/>
            </a:pPr>
            <a:r>
              <a:rPr lang="en-US" dirty="0" smtClean="0">
                <a:solidFill>
                  <a:schemeClr val="tx1"/>
                </a:solidFill>
              </a:rPr>
              <a:t>Nursing Informatics Council</a:t>
            </a:r>
          </a:p>
          <a:p>
            <a:pPr marL="285750" indent="-285750">
              <a:buFont typeface="Arial" panose="020B0604020202020204" pitchFamily="34" charset="0"/>
              <a:buChar char="•"/>
            </a:pPr>
            <a:r>
              <a:rPr lang="en-US" dirty="0" smtClean="0">
                <a:solidFill>
                  <a:schemeClr val="tx1"/>
                </a:solidFill>
              </a:rPr>
              <a:t>Integrative Nursing Council</a:t>
            </a:r>
          </a:p>
          <a:p>
            <a:pPr marL="285750" indent="-285750">
              <a:buFont typeface="Arial" panose="020B0604020202020204" pitchFamily="34" charset="0"/>
              <a:buChar char="•"/>
            </a:pPr>
            <a:r>
              <a:rPr lang="en-US" dirty="0" smtClean="0">
                <a:solidFill>
                  <a:schemeClr val="tx1"/>
                </a:solidFill>
              </a:rPr>
              <a:t>Nursing Substance Use Disorder Council</a:t>
            </a:r>
          </a:p>
          <a:p>
            <a:pPr marL="285750" indent="-285750">
              <a:buFont typeface="Arial" panose="020B0604020202020204" pitchFamily="34" charset="0"/>
              <a:buChar char="•"/>
            </a:pPr>
            <a:r>
              <a:rPr lang="en-US" dirty="0" smtClean="0">
                <a:solidFill>
                  <a:schemeClr val="tx1"/>
                </a:solidFill>
              </a:rPr>
              <a:t>NICHE (Nursing </a:t>
            </a:r>
            <a:r>
              <a:rPr lang="en-US" dirty="0">
                <a:solidFill>
                  <a:schemeClr val="tx1"/>
                </a:solidFill>
              </a:rPr>
              <a:t>Improving Care for </a:t>
            </a:r>
            <a:r>
              <a:rPr lang="en-US" dirty="0" smtClean="0">
                <a:solidFill>
                  <a:schemeClr val="tx1"/>
                </a:solidFill>
              </a:rPr>
              <a:t/>
            </a:r>
            <a:br>
              <a:rPr lang="en-US" dirty="0" smtClean="0">
                <a:solidFill>
                  <a:schemeClr val="tx1"/>
                </a:solidFill>
              </a:rPr>
            </a:br>
            <a:r>
              <a:rPr lang="en-US" dirty="0" err="1" smtClean="0">
                <a:solidFill>
                  <a:schemeClr val="tx1"/>
                </a:solidFill>
              </a:rPr>
              <a:t>Healthsystem</a:t>
            </a:r>
            <a:r>
              <a:rPr lang="en-US" dirty="0" smtClean="0">
                <a:solidFill>
                  <a:schemeClr val="tx1"/>
                </a:solidFill>
              </a:rPr>
              <a:t> Elders) &amp; Mobility Council</a:t>
            </a:r>
          </a:p>
          <a:p>
            <a:pPr marL="285750" indent="-285750">
              <a:buFont typeface="Arial" panose="020B0604020202020204" pitchFamily="34" charset="0"/>
              <a:buChar char="•"/>
            </a:pPr>
            <a:r>
              <a:rPr lang="en-US" dirty="0" smtClean="0">
                <a:solidFill>
                  <a:schemeClr val="tx1"/>
                </a:solidFill>
              </a:rPr>
              <a:t>Night Council</a:t>
            </a:r>
          </a:p>
          <a:p>
            <a:pPr marL="285750" indent="-285750">
              <a:buFont typeface="Arial" panose="020B0604020202020204" pitchFamily="34" charset="0"/>
              <a:buChar char="•"/>
            </a:pPr>
            <a:r>
              <a:rPr lang="en-US" dirty="0" smtClean="0">
                <a:solidFill>
                  <a:schemeClr val="tx1"/>
                </a:solidFill>
              </a:rPr>
              <a:t>Diversity, Equity, and Inclusion Council</a:t>
            </a:r>
          </a:p>
          <a:p>
            <a:pPr marL="285750" indent="-285750">
              <a:buFont typeface="Arial" panose="020B0604020202020204" pitchFamily="34" charset="0"/>
              <a:buChar char="•"/>
            </a:pPr>
            <a:r>
              <a:rPr lang="en-US" dirty="0" smtClean="0">
                <a:solidFill>
                  <a:schemeClr val="tx1"/>
                </a:solidFill>
              </a:rPr>
              <a:t>Retention and Recruitment Council</a:t>
            </a:r>
          </a:p>
          <a:p>
            <a:pPr marL="285750" indent="-285750">
              <a:buFont typeface="Arial" panose="020B0604020202020204" pitchFamily="34" charset="0"/>
              <a:buChar char="•"/>
            </a:pPr>
            <a:r>
              <a:rPr lang="en-US" dirty="0" smtClean="0">
                <a:solidFill>
                  <a:schemeClr val="tx1"/>
                </a:solidFill>
              </a:rPr>
              <a:t>Unit Based Councils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274" y="2770567"/>
            <a:ext cx="5577779" cy="3718519"/>
          </a:xfrm>
          <a:prstGeom prst="rect">
            <a:avLst/>
          </a:prstGeom>
        </p:spPr>
      </p:pic>
    </p:spTree>
    <p:custDataLst>
      <p:tags r:id="rId1"/>
    </p:custDataLst>
    <p:extLst>
      <p:ext uri="{BB962C8B-B14F-4D97-AF65-F5344CB8AC3E}">
        <p14:creationId xmlns:p14="http://schemas.microsoft.com/office/powerpoint/2010/main" val="36566729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FjFyoITSLAp2UpJtQefi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CfTwiLCLY58Q4Mrr2gzQ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x81o0DVK69J1HoIbOXQAE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_M1GoLbmCsd2RcXXTBv75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j2c2qsnvDO86kZxbE0P_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tuqQLBLgcHkImaU57XS15A"/>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zBBZbxFwF9puonHfsn90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5sCj1KGbtrtQ9WTn6KIr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z.dS8tOcmLcpQJI.MyyK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f29kklW3FSb33lNoOrE0M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sKbpi3IoHpFGMRFwVgIb5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O3HCBL2g9W.RZRE2tDLoA"/>
</p:tagLst>
</file>

<file path=ppt/theme/theme1.xml><?xml version="1.0" encoding="utf-8"?>
<a:theme xmlns:a="http://schemas.openxmlformats.org/drawingml/2006/main" name="Office Theme 2013 - 2022">
  <a:themeElements>
    <a:clrScheme name="BMC-Brand 2023">
      <a:dk1>
        <a:srgbClr val="000000"/>
      </a:dk1>
      <a:lt1>
        <a:srgbClr val="FFFFFF"/>
      </a:lt1>
      <a:dk2>
        <a:srgbClr val="00867B"/>
      </a:dk2>
      <a:lt2>
        <a:srgbClr val="E7E6E6"/>
      </a:lt2>
      <a:accent1>
        <a:srgbClr val="00556F"/>
      </a:accent1>
      <a:accent2>
        <a:srgbClr val="553078"/>
      </a:accent2>
      <a:accent3>
        <a:srgbClr val="EBAB20"/>
      </a:accent3>
      <a:accent4>
        <a:srgbClr val="DF5828"/>
      </a:accent4>
      <a:accent5>
        <a:srgbClr val="201545"/>
      </a:accent5>
      <a:accent6>
        <a:srgbClr val="D1D666"/>
      </a:accent6>
      <a:hlink>
        <a:srgbClr val="553078"/>
      </a:hlink>
      <a:folHlink>
        <a:srgbClr val="20154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2611</TotalTime>
  <Words>2329</Words>
  <Application>Microsoft Office PowerPoint</Application>
  <PresentationFormat>Widescreen</PresentationFormat>
  <Paragraphs>415</Paragraphs>
  <Slides>22</Slides>
  <Notes>13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8" baseType="lpstr">
      <vt:lpstr>ＭＳ Ｐゴシック</vt:lpstr>
      <vt:lpstr>ＭＳ Ｐゴシック</vt:lpstr>
      <vt:lpstr>SimSun</vt:lpstr>
      <vt:lpstr>AR BERKLEY</vt:lpstr>
      <vt:lpstr>Arial</vt:lpstr>
      <vt:lpstr>AvenirNext LT Pro</vt:lpstr>
      <vt:lpstr>Book Antiqua</vt:lpstr>
      <vt:lpstr>Calibri</vt:lpstr>
      <vt:lpstr>Courier New</vt:lpstr>
      <vt:lpstr>Montserrat</vt:lpstr>
      <vt:lpstr>proxima-nova</vt:lpstr>
      <vt:lpstr>System Font Regular</vt:lpstr>
      <vt:lpstr>Verdana</vt:lpstr>
      <vt:lpstr>Wingdings</vt:lpstr>
      <vt:lpstr>Office Theme 2013 - 2022</vt:lpstr>
      <vt:lpstr>think-cell Slide</vt:lpstr>
      <vt:lpstr>Boston Medical Center Nursing</vt:lpstr>
      <vt:lpstr>PowerPoint Presentation</vt:lpstr>
      <vt:lpstr>PowerPoint Presentation</vt:lpstr>
      <vt:lpstr>We are facing unprecedented RN shortages across the country</vt:lpstr>
      <vt:lpstr>The “Great Resignation” at BMC led to increasing RN attrition, with especially high spikes among 1-2 year nurses impacted by COVID, and 2-5 year nurses leaving to travel</vt:lpstr>
      <vt:lpstr>Workforce stability requires significant changes in how we approach nursing in terms of flexibility, professional opportunities, and wellbeing.</vt:lpstr>
      <vt:lpstr>2023 turnover has returned to pre-Covid levels </vt:lpstr>
      <vt:lpstr>To address nursing retention, we believe in our Magnet culture -  but this is an unprecedented time…</vt:lpstr>
      <vt:lpstr>We believe strongly in Nursing Councils and nursing voice</vt:lpstr>
      <vt:lpstr>We continue to take multiple steps to strengthen our employee value proposition and address our market position</vt:lpstr>
      <vt:lpstr>The Recruitment and Retention Council</vt:lpstr>
      <vt:lpstr>The BMC Retention &amp; Recruitment Council </vt:lpstr>
      <vt:lpstr>PowerPoint Presentation</vt:lpstr>
      <vt:lpstr>The retention &amp; recruitment staff nurse council has begun implementing early actions and continues to reassess meaningful actions aimed at retention</vt:lpstr>
      <vt:lpstr>“Coffee Hours” for New Hires – Gift </vt:lpstr>
      <vt:lpstr>Orientation Packet  </vt:lpstr>
      <vt:lpstr>Welcome Gifts </vt:lpstr>
      <vt:lpstr>Summer Kickoff Event to Launch Social Events </vt:lpstr>
      <vt:lpstr>Nursing Instagram Channel</vt:lpstr>
      <vt:lpstr>New Graduate Community</vt:lpstr>
      <vt:lpstr>Peer Exit Interviewer Flyers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Katelyn Burkhart</dc:creator>
  <cp:lastModifiedBy>Gaden, Nancy</cp:lastModifiedBy>
  <cp:revision>412</cp:revision>
  <cp:lastPrinted>2023-05-02T16:22:14Z</cp:lastPrinted>
  <dcterms:created xsi:type="dcterms:W3CDTF">2023-01-03T21:51:38Z</dcterms:created>
  <dcterms:modified xsi:type="dcterms:W3CDTF">2023-09-28T22:01:15Z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B8944AEE-8921-4E47-BC9F-0FA47B2E78C7</vt:lpwstr>
  </property>
  <property fmtid="{D5CDD505-2E9C-101B-9397-08002B2CF9AE}" pid="3" name="ArticulatePath">
    <vt:lpwstr>Retention Strat 4.27.23</vt:lpwstr>
  </property>
</Properties>
</file>