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89" r:id="rId4"/>
  </p:sldMasterIdLst>
  <p:notesMasterIdLst>
    <p:notesMasterId r:id="rId31"/>
  </p:notesMasterIdLst>
  <p:sldIdLst>
    <p:sldId id="316" r:id="rId5"/>
    <p:sldId id="317" r:id="rId6"/>
    <p:sldId id="339" r:id="rId7"/>
    <p:sldId id="342" r:id="rId8"/>
    <p:sldId id="343" r:id="rId9"/>
    <p:sldId id="344" r:id="rId10"/>
    <p:sldId id="345" r:id="rId11"/>
    <p:sldId id="346" r:id="rId12"/>
    <p:sldId id="347" r:id="rId13"/>
    <p:sldId id="348" r:id="rId14"/>
    <p:sldId id="349" r:id="rId15"/>
    <p:sldId id="350" r:id="rId16"/>
    <p:sldId id="351" r:id="rId17"/>
    <p:sldId id="352" r:id="rId18"/>
    <p:sldId id="353" r:id="rId19"/>
    <p:sldId id="354" r:id="rId20"/>
    <p:sldId id="355" r:id="rId21"/>
    <p:sldId id="356" r:id="rId22"/>
    <p:sldId id="357" r:id="rId23"/>
    <p:sldId id="261" r:id="rId24"/>
    <p:sldId id="358" r:id="rId25"/>
    <p:sldId id="359" r:id="rId26"/>
    <p:sldId id="360" r:id="rId27"/>
    <p:sldId id="364" r:id="rId28"/>
    <p:sldId id="362" r:id="rId29"/>
    <p:sldId id="363"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 userDrawn="1">
          <p15:clr>
            <a:srgbClr val="A4A3A4"/>
          </p15:clr>
        </p15:guide>
        <p15:guide id="5" orient="horz" pos="4032" userDrawn="1">
          <p15:clr>
            <a:srgbClr val="A4A3A4"/>
          </p15:clr>
        </p15:guide>
        <p15:guide id="7" userDrawn="1">
          <p15:clr>
            <a:srgbClr val="A4A3A4"/>
          </p15:clr>
        </p15:guide>
        <p15:guide id="8" orient="horz" userDrawn="1">
          <p15:clr>
            <a:srgbClr val="A4A3A4"/>
          </p15:clr>
        </p15:guide>
        <p15:guide id="9" orient="horz" pos="4320" userDrawn="1">
          <p15:clr>
            <a:srgbClr val="A4A3A4"/>
          </p15:clr>
        </p15:guide>
        <p15:guide id="11" orient="horz" pos="3840" userDrawn="1">
          <p15:clr>
            <a:srgbClr val="A4A3A4"/>
          </p15:clr>
        </p15:guide>
        <p15:guide id="12" orient="horz" pos="2352"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D8D52A9-91AE-D68A-9323-BF1B93C11EBA}" name="Tedesco, Rose (Curran)" initials="RT" userId="S::Rose.Tedesco@umassmed.edu::7645adc6-77a9-48cd-8479-2d915298af9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amins, Kim" initials="KK" lastIdx="2" clrIdx="0">
    <p:extLst>
      <p:ext uri="{19B8F6BF-5375-455C-9EA6-DF929625EA0E}">
        <p15:presenceInfo xmlns:p15="http://schemas.microsoft.com/office/powerpoint/2012/main" userId="S::kim.kamins@umassmed.edu::b9ee0de9-68a3-44c9-ae3a-5ee43d61b20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9D4E"/>
    <a:srgbClr val="7A50A3"/>
    <a:srgbClr val="272F6B"/>
    <a:srgbClr val="F68443"/>
    <a:srgbClr val="8B65AF"/>
    <a:srgbClr val="633092"/>
    <a:srgbClr val="669D4D"/>
    <a:srgbClr val="C8DCF4"/>
    <a:srgbClr val="5395DC"/>
    <a:srgbClr val="FFFD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9" autoAdjust="0"/>
    <p:restoredTop sz="94595" autoAdjust="0"/>
  </p:normalViewPr>
  <p:slideViewPr>
    <p:cSldViewPr snapToGrid="0">
      <p:cViewPr varScale="1">
        <p:scale>
          <a:sx n="81" d="100"/>
          <a:sy n="81" d="100"/>
        </p:scale>
        <p:origin x="1483" y="62"/>
      </p:cViewPr>
      <p:guideLst>
        <p:guide orient="horz" pos="288"/>
        <p:guide orient="horz" pos="4032"/>
        <p:guide/>
        <p:guide orient="horz"/>
        <p:guide orient="horz" pos="4320"/>
        <p:guide orient="horz" pos="3840"/>
        <p:guide orient="horz" pos="2352"/>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chemeClr val="tx2"/>
                </a:solidFill>
              </a:rPr>
              <a:t>% of Nurses by Race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 of Nurses by Race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 Caucasian</c:v>
                </c:pt>
                <c:pt idx="1">
                  <c:v>Asian</c:v>
                </c:pt>
                <c:pt idx="2">
                  <c:v>Hispanic/ Latino</c:v>
                </c:pt>
                <c:pt idx="3">
                  <c:v>Black/ African American</c:v>
                </c:pt>
              </c:strCache>
            </c:strRef>
          </c:cat>
          <c:val>
            <c:numRef>
              <c:f>Sheet1!$B$2:$B$5</c:f>
              <c:numCache>
                <c:formatCode>0.0%</c:formatCode>
                <c:ptCount val="4"/>
                <c:pt idx="0" formatCode="0%">
                  <c:v>0.8</c:v>
                </c:pt>
                <c:pt idx="1">
                  <c:v>7.3999999999999996E-2</c:v>
                </c:pt>
                <c:pt idx="2">
                  <c:v>6.9000000000000006E-2</c:v>
                </c:pt>
                <c:pt idx="3">
                  <c:v>6.3E-2</c:v>
                </c:pt>
              </c:numCache>
            </c:numRef>
          </c:val>
          <c:extLst>
            <c:ext xmlns:c16="http://schemas.microsoft.com/office/drawing/2014/chart" uri="{C3380CC4-5D6E-409C-BE32-E72D297353CC}">
              <c16:uniqueId val="{00000000-04DB-4258-B1F8-8C5B84EA46A7}"/>
            </c:ext>
          </c:extLst>
        </c:ser>
        <c:dLbls>
          <c:showLegendKey val="0"/>
          <c:showVal val="0"/>
          <c:showCatName val="0"/>
          <c:showSerName val="0"/>
          <c:showPercent val="0"/>
          <c:showBubbleSize val="0"/>
        </c:dLbls>
        <c:gapWidth val="219"/>
        <c:overlap val="-27"/>
        <c:axId val="175210943"/>
        <c:axId val="1806347232"/>
      </c:barChart>
      <c:catAx>
        <c:axId val="1752109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806347232"/>
        <c:crosses val="autoZero"/>
        <c:auto val="1"/>
        <c:lblAlgn val="ctr"/>
        <c:lblOffset val="100"/>
        <c:noMultiLvlLbl val="0"/>
      </c:catAx>
      <c:valAx>
        <c:axId val="180634723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521094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2"/>
                </a:solidFill>
                <a:latin typeface="+mn-lt"/>
                <a:ea typeface="+mn-ea"/>
                <a:cs typeface="+mn-cs"/>
              </a:defRPr>
            </a:pPr>
            <a:r>
              <a:rPr lang="en-US" dirty="0">
                <a:solidFill>
                  <a:schemeClr val="tx2"/>
                </a:solidFill>
              </a:rPr>
              <a:t>Gender Distribution</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2"/>
              </a:solidFill>
              <a:latin typeface="+mn-lt"/>
              <a:ea typeface="+mn-ea"/>
              <a:cs typeface="+mn-cs"/>
            </a:defRPr>
          </a:pPr>
          <a:endParaRPr lang="en-US"/>
        </a:p>
      </c:txPr>
    </c:title>
    <c:autoTitleDeleted val="0"/>
    <c:plotArea>
      <c:layout/>
      <c:barChart>
        <c:barDir val="col"/>
        <c:grouping val="stacked"/>
        <c:varyColors val="0"/>
        <c:ser>
          <c:idx val="0"/>
          <c:order val="0"/>
          <c:tx>
            <c:strRef>
              <c:f>Sheet1!$B$1</c:f>
              <c:strCache>
                <c:ptCount val="1"/>
                <c:pt idx="0">
                  <c:v>Male</c:v>
                </c:pt>
              </c:strCache>
            </c:strRef>
          </c:tx>
          <c:spPr>
            <a:solidFill>
              <a:schemeClr val="accent1"/>
            </a:solidFill>
            <a:ln>
              <a:noFill/>
            </a:ln>
            <a:effectLst/>
          </c:spPr>
          <c:invertIfNegative val="0"/>
          <c:dLbls>
            <c:dLbl>
              <c:idx val="0"/>
              <c:layout>
                <c:manualLayout>
                  <c:x val="0.14712643678160919"/>
                  <c:y val="4.5977011494252032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141-435E-87AF-3BE53C5AA935}"/>
                </c:ext>
              </c:extLst>
            </c:dLbl>
            <c:dLbl>
              <c:idx val="1"/>
              <c:layout>
                <c:manualLayout>
                  <c:x val="0.1532567049808429"/>
                  <c:y val="4.5977011494252873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141-435E-87AF-3BE53C5AA93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Sheet1!$A$2:$A$3</c:f>
              <c:numCache>
                <c:formatCode>General</c:formatCode>
                <c:ptCount val="2"/>
                <c:pt idx="0">
                  <c:v>2020</c:v>
                </c:pt>
                <c:pt idx="1">
                  <c:v>2022</c:v>
                </c:pt>
              </c:numCache>
            </c:numRef>
          </c:cat>
          <c:val>
            <c:numRef>
              <c:f>Sheet1!$B$2:$B$3</c:f>
              <c:numCache>
                <c:formatCode>0.0%</c:formatCode>
                <c:ptCount val="2"/>
                <c:pt idx="0">
                  <c:v>9.4E-2</c:v>
                </c:pt>
                <c:pt idx="1">
                  <c:v>0.112</c:v>
                </c:pt>
              </c:numCache>
            </c:numRef>
          </c:val>
          <c:extLst>
            <c:ext xmlns:c16="http://schemas.microsoft.com/office/drawing/2014/chart" uri="{C3380CC4-5D6E-409C-BE32-E72D297353CC}">
              <c16:uniqueId val="{00000000-C141-435E-87AF-3BE53C5AA935}"/>
            </c:ext>
          </c:extLst>
        </c:ser>
        <c:ser>
          <c:idx val="1"/>
          <c:order val="1"/>
          <c:tx>
            <c:strRef>
              <c:f>Sheet1!$C$1</c:f>
              <c:strCache>
                <c:ptCount val="1"/>
                <c:pt idx="0">
                  <c:v>Female</c:v>
                </c:pt>
              </c:strCache>
            </c:strRef>
          </c:tx>
          <c:spPr>
            <a:solidFill>
              <a:schemeClr val="accent2"/>
            </a:solidFill>
            <a:ln>
              <a:noFill/>
            </a:ln>
            <a:effectLst/>
          </c:spPr>
          <c:invertIfNegative val="0"/>
          <c:dLbls>
            <c:dLbl>
              <c:idx val="0"/>
              <c:layout>
                <c:manualLayout>
                  <c:x val="0.1563218390804598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141-435E-87AF-3BE53C5AA935}"/>
                </c:ext>
              </c:extLst>
            </c:dLbl>
            <c:dLbl>
              <c:idx val="1"/>
              <c:layout>
                <c:manualLayout>
                  <c:x val="0.14712643678160908"/>
                  <c:y val="-4.5977011494252873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141-435E-87AF-3BE53C5AA93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Sheet1!$A$2:$A$3</c:f>
              <c:numCache>
                <c:formatCode>General</c:formatCode>
                <c:ptCount val="2"/>
                <c:pt idx="0">
                  <c:v>2020</c:v>
                </c:pt>
                <c:pt idx="1">
                  <c:v>2022</c:v>
                </c:pt>
              </c:numCache>
            </c:numRef>
          </c:cat>
          <c:val>
            <c:numRef>
              <c:f>Sheet1!$C$2:$C$3</c:f>
              <c:numCache>
                <c:formatCode>0.0%</c:formatCode>
                <c:ptCount val="2"/>
                <c:pt idx="0">
                  <c:v>0.90500000000000003</c:v>
                </c:pt>
                <c:pt idx="1">
                  <c:v>0.88500000000000001</c:v>
                </c:pt>
              </c:numCache>
            </c:numRef>
          </c:val>
          <c:extLst>
            <c:ext xmlns:c16="http://schemas.microsoft.com/office/drawing/2014/chart" uri="{C3380CC4-5D6E-409C-BE32-E72D297353CC}">
              <c16:uniqueId val="{00000001-C141-435E-87AF-3BE53C5AA935}"/>
            </c:ext>
          </c:extLst>
        </c:ser>
        <c:dLbls>
          <c:showLegendKey val="0"/>
          <c:showVal val="0"/>
          <c:showCatName val="0"/>
          <c:showSerName val="0"/>
          <c:showPercent val="0"/>
          <c:showBubbleSize val="0"/>
        </c:dLbls>
        <c:gapWidth val="150"/>
        <c:overlap val="100"/>
        <c:axId val="1591393008"/>
        <c:axId val="566567711"/>
      </c:barChart>
      <c:catAx>
        <c:axId val="1591393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66567711"/>
        <c:crosses val="autoZero"/>
        <c:auto val="1"/>
        <c:lblAlgn val="ctr"/>
        <c:lblOffset val="100"/>
        <c:noMultiLvlLbl val="0"/>
      </c:catAx>
      <c:valAx>
        <c:axId val="566567711"/>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913930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F8A775-8375-3E4A-851E-8D8B29BA1AE0}" type="datetimeFigureOut">
              <a:rPr lang="en-US" smtClean="0"/>
              <a:t>10/2/2023</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0126F4-1B20-8E42-9C20-5166BAF6915B}" type="slidenum">
              <a:rPr lang="en-US" smtClean="0"/>
              <a:t>‹#›</a:t>
            </a:fld>
            <a:endParaRPr lang="en-US" dirty="0"/>
          </a:p>
        </p:txBody>
      </p:sp>
    </p:spTree>
    <p:extLst>
      <p:ext uri="{BB962C8B-B14F-4D97-AF65-F5344CB8AC3E}">
        <p14:creationId xmlns:p14="http://schemas.microsoft.com/office/powerpoint/2010/main" val="10542270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Gender Distributions: </a:t>
            </a:r>
          </a:p>
          <a:p>
            <a:pPr marL="628650" lvl="1" indent="-171450">
              <a:buFont typeface="Arial" panose="020B0604020202020204" pitchFamily="34" charset="0"/>
              <a:buChar char="•"/>
            </a:pPr>
            <a:r>
              <a:rPr lang="en-US" dirty="0"/>
              <a:t>An increase of almost 2% (from 9.4% in 2020 to 11.2% in 2022) from 2020 was noted in males in the profession to 11.2 % (from 9.4 % in 2020).</a:t>
            </a:r>
          </a:p>
          <a:p>
            <a:pPr marL="628650" lvl="1" indent="-171450">
              <a:buFont typeface="Arial" panose="020B0604020202020204" pitchFamily="34" charset="0"/>
              <a:buChar char="•"/>
            </a:pPr>
            <a:r>
              <a:rPr lang="en-US" dirty="0"/>
              <a:t> Females decreased 2% from 88.5 % (from 90.5 % in 2020 to 88.5% in 2022. </a:t>
            </a:r>
          </a:p>
          <a:p>
            <a:pPr marL="628650" lvl="1" indent="-171450">
              <a:buFont typeface="Arial" panose="020B0604020202020204" pitchFamily="34" charset="0"/>
              <a:buChar char="•"/>
            </a:pPr>
            <a:r>
              <a:rPr lang="en-US" dirty="0"/>
              <a:t> Nonbinary distribution remained about the same at 0.3%</a:t>
            </a:r>
          </a:p>
          <a:p>
            <a:pPr marL="171450" indent="-171450">
              <a:buFont typeface="Arial" panose="020B0604020202020204" pitchFamily="34" charset="0"/>
              <a:buChar char="•"/>
            </a:pPr>
            <a:r>
              <a:rPr lang="en-US" dirty="0"/>
              <a:t>Race (most remained flat in distributions)</a:t>
            </a:r>
          </a:p>
          <a:p>
            <a:pPr marL="628650" lvl="1" indent="-171450">
              <a:buFont typeface="Arial" panose="020B0604020202020204" pitchFamily="34" charset="0"/>
              <a:buChar char="•"/>
            </a:pPr>
            <a:r>
              <a:rPr lang="en-US" dirty="0"/>
              <a:t>White/Caucasian 80%</a:t>
            </a:r>
          </a:p>
          <a:p>
            <a:pPr marL="628650" lvl="1" indent="-171450">
              <a:buFont typeface="Arial" panose="020B0604020202020204" pitchFamily="34" charset="0"/>
              <a:buChar char="•"/>
            </a:pPr>
            <a:r>
              <a:rPr lang="en-US" dirty="0"/>
              <a:t>Asian 7.4%</a:t>
            </a:r>
          </a:p>
          <a:p>
            <a:pPr marL="628650" lvl="1" indent="-171450">
              <a:buFont typeface="Arial" panose="020B0604020202020204" pitchFamily="34" charset="0"/>
              <a:buChar char="•"/>
            </a:pPr>
            <a:r>
              <a:rPr lang="en-US" dirty="0"/>
              <a:t>Black/ African American 6.3%</a:t>
            </a:r>
          </a:p>
          <a:p>
            <a:pPr marL="628650" lvl="1" indent="-171450">
              <a:buFont typeface="Arial" panose="020B0604020202020204" pitchFamily="34" charset="0"/>
              <a:buChar char="•"/>
            </a:pPr>
            <a:r>
              <a:rPr lang="en-US" dirty="0"/>
              <a:t>Hispanic/Latino increased from 3.6% to 6.9%</a:t>
            </a:r>
          </a:p>
          <a:p>
            <a:pPr marL="171450" indent="-171450">
              <a:buFont typeface="Arial" panose="020B0604020202020204" pitchFamily="34" charset="0"/>
              <a:buChar char="•"/>
            </a:pPr>
            <a:r>
              <a:rPr lang="en-US" dirty="0"/>
              <a:t>Age (some changes)</a:t>
            </a:r>
          </a:p>
          <a:p>
            <a:pPr marL="628650" lvl="1" indent="-171450">
              <a:buFont typeface="Arial" panose="020B0604020202020204" pitchFamily="34" charset="0"/>
              <a:buChar char="•"/>
            </a:pPr>
            <a:r>
              <a:rPr lang="en-US" dirty="0"/>
              <a:t>The largest percentage of RNs were aged 65 and older in 2020.</a:t>
            </a:r>
          </a:p>
          <a:p>
            <a:pPr marL="628650" lvl="1" indent="-171450">
              <a:buFont typeface="Arial" panose="020B0604020202020204" pitchFamily="34" charset="0"/>
              <a:buChar char="•"/>
            </a:pPr>
            <a:r>
              <a:rPr lang="en-US" dirty="0"/>
              <a:t>In 2022 that age group was tied with 30-34 at 13.2%.</a:t>
            </a:r>
          </a:p>
          <a:p>
            <a:pPr marL="628650" lvl="1" indent="-171450">
              <a:buFont typeface="Arial" panose="020B0604020202020204" pitchFamily="34" charset="0"/>
              <a:buChar char="•"/>
            </a:pPr>
            <a:r>
              <a:rPr lang="en-US" dirty="0"/>
              <a:t>Age is shifting (peak in 2020 at 19% &gt; 65)</a:t>
            </a:r>
          </a:p>
          <a:p>
            <a:endParaRPr lang="en-US" dirty="0"/>
          </a:p>
        </p:txBody>
      </p:sp>
      <p:sp>
        <p:nvSpPr>
          <p:cNvPr id="4" name="Slide Number Placeholder 3"/>
          <p:cNvSpPr>
            <a:spLocks noGrp="1"/>
          </p:cNvSpPr>
          <p:nvPr>
            <p:ph type="sldNum" sz="quarter" idx="5"/>
          </p:nvPr>
        </p:nvSpPr>
        <p:spPr/>
        <p:txBody>
          <a:bodyPr/>
          <a:lstStyle/>
          <a:p>
            <a:fld id="{260126F4-1B20-8E42-9C20-5166BAF6915B}" type="slidenum">
              <a:rPr lang="en-US" smtClean="0"/>
              <a:t>6</a:t>
            </a:fld>
            <a:endParaRPr lang="en-US" dirty="0"/>
          </a:p>
        </p:txBody>
      </p:sp>
    </p:spTree>
    <p:extLst>
      <p:ext uri="{BB962C8B-B14F-4D97-AF65-F5344CB8AC3E}">
        <p14:creationId xmlns:p14="http://schemas.microsoft.com/office/powerpoint/2010/main" val="2683578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 RNs with multistate licenses = 7% </a:t>
            </a:r>
          </a:p>
          <a:p>
            <a:pPr marL="628650" lvl="1" indent="-171450">
              <a:buFont typeface="Arial" panose="020B0604020202020204" pitchFamily="34" charset="0"/>
              <a:buChar char="•"/>
            </a:pPr>
            <a:r>
              <a:rPr lang="en-US" dirty="0"/>
              <a:t>Number one reason = telehealth - 8.9%</a:t>
            </a:r>
          </a:p>
          <a:p>
            <a:pPr marL="628650" lvl="1" indent="-171450">
              <a:buFont typeface="Arial" panose="020B0604020202020204" pitchFamily="34" charset="0"/>
              <a:buChar char="•"/>
            </a:pPr>
            <a:r>
              <a:rPr lang="en-US" dirty="0"/>
              <a:t>Disaster support - 2.7%</a:t>
            </a:r>
          </a:p>
          <a:p>
            <a:pPr marL="628650" lvl="1" indent="-171450">
              <a:buFont typeface="Arial" panose="020B0604020202020204" pitchFamily="34" charset="0"/>
              <a:buChar char="•"/>
            </a:pPr>
            <a:r>
              <a:rPr lang="en-US" dirty="0"/>
              <a:t>Distance education - 2.6%</a:t>
            </a:r>
          </a:p>
          <a:p>
            <a:pPr marL="171450" indent="-171450">
              <a:buFont typeface="Arial" panose="020B0604020202020204" pitchFamily="34" charset="0"/>
              <a:buChar char="•"/>
            </a:pPr>
            <a:r>
              <a:rPr lang="en-US" dirty="0"/>
              <a:t>Total Number of Active Licenses: </a:t>
            </a:r>
          </a:p>
          <a:p>
            <a:pPr marL="628650" lvl="1" indent="-171450">
              <a:buFont typeface="Arial" panose="020B0604020202020204" pitchFamily="34" charset="0"/>
              <a:buChar char="•"/>
            </a:pPr>
            <a:r>
              <a:rPr lang="en-US" dirty="0"/>
              <a:t>RNs with active licenses in Massachusetts total 153,862 of the total US RN active licenses of 4,306,972.</a:t>
            </a:r>
          </a:p>
          <a:p>
            <a:pPr marL="628650" lvl="1" indent="-171450">
              <a:buFont typeface="Arial" panose="020B0604020202020204" pitchFamily="34" charset="0"/>
              <a:buChar char="•"/>
            </a:pPr>
            <a:r>
              <a:rPr lang="en-US" dirty="0"/>
              <a:t>That is 3.57% of the total licensed nurses in the US.</a:t>
            </a:r>
          </a:p>
          <a:p>
            <a:pPr marL="628650" lvl="1" indent="-171450">
              <a:buFont typeface="Arial" panose="020B0604020202020204" pitchFamily="34" charset="0"/>
              <a:buChar char="•"/>
            </a:pPr>
            <a:r>
              <a:rPr lang="en-US" dirty="0"/>
              <a:t>LPNs/LVNs with active licenses in Massachusetts are 19,861.</a:t>
            </a:r>
          </a:p>
          <a:p>
            <a:pPr marL="628650" lvl="1" indent="-171450">
              <a:buFont typeface="Arial" panose="020B0604020202020204" pitchFamily="34" charset="0"/>
              <a:buChar char="•"/>
            </a:pPr>
            <a:r>
              <a:rPr lang="en-US" dirty="0"/>
              <a:t>That is 2.4%  of the total US number, which is  821,131.</a:t>
            </a:r>
          </a:p>
          <a:p>
            <a:endParaRPr lang="en-US" dirty="0"/>
          </a:p>
        </p:txBody>
      </p:sp>
      <p:sp>
        <p:nvSpPr>
          <p:cNvPr id="4" name="Slide Number Placeholder 3"/>
          <p:cNvSpPr>
            <a:spLocks noGrp="1"/>
          </p:cNvSpPr>
          <p:nvPr>
            <p:ph type="sldNum" sz="quarter" idx="5"/>
          </p:nvPr>
        </p:nvSpPr>
        <p:spPr/>
        <p:txBody>
          <a:bodyPr/>
          <a:lstStyle/>
          <a:p>
            <a:fld id="{260126F4-1B20-8E42-9C20-5166BAF6915B}" type="slidenum">
              <a:rPr lang="en-US" smtClean="0"/>
              <a:t>7</a:t>
            </a:fld>
            <a:endParaRPr lang="en-US" dirty="0"/>
          </a:p>
        </p:txBody>
      </p:sp>
    </p:spTree>
    <p:extLst>
      <p:ext uri="{BB962C8B-B14F-4D97-AF65-F5344CB8AC3E}">
        <p14:creationId xmlns:p14="http://schemas.microsoft.com/office/powerpoint/2010/main" val="6008038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12.jp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13.jp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11.jp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8400B8BE-932D-9B50-4E10-8FFA1AC70271}"/>
              </a:ext>
              <a:ext uri="{C183D7F6-B498-43B3-948B-1728B52AA6E4}">
                <adec:decorative xmlns:adec="http://schemas.microsoft.com/office/drawing/2017/decorative" val="1"/>
              </a:ext>
            </a:extLst>
          </p:cNvPr>
          <p:cNvGrpSpPr/>
          <p:nvPr userDrawn="1"/>
        </p:nvGrpSpPr>
        <p:grpSpPr>
          <a:xfrm>
            <a:off x="6286500" y="0"/>
            <a:ext cx="2857500" cy="6858000"/>
            <a:chOff x="8410995" y="0"/>
            <a:chExt cx="3810000" cy="6858000"/>
          </a:xfrm>
        </p:grpSpPr>
        <p:sp>
          <p:nvSpPr>
            <p:cNvPr id="5" name="Rectangle 4">
              <a:extLst>
                <a:ext uri="{FF2B5EF4-FFF2-40B4-BE49-F238E27FC236}">
                  <a16:creationId xmlns:a16="http://schemas.microsoft.com/office/drawing/2014/main" id="{90EB7065-EE1D-C187-F71B-655CA08C0D54}"/>
                </a:ext>
              </a:extLst>
            </p:cNvPr>
            <p:cNvSpPr/>
            <p:nvPr userDrawn="1"/>
          </p:nvSpPr>
          <p:spPr>
            <a:xfrm>
              <a:off x="8410995" y="0"/>
              <a:ext cx="3810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6" name="Graphic 5">
              <a:extLst>
                <a:ext uri="{FF2B5EF4-FFF2-40B4-BE49-F238E27FC236}">
                  <a16:creationId xmlns:a16="http://schemas.microsoft.com/office/drawing/2014/main" id="{DE34ECCD-435B-44B8-6E42-67D372D291A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73716" t="30292" r="8441" b="21577"/>
            <a:stretch/>
          </p:blipFill>
          <p:spPr>
            <a:xfrm>
              <a:off x="8410995" y="1535465"/>
              <a:ext cx="3810000" cy="5322535"/>
            </a:xfrm>
            <a:prstGeom prst="rect">
              <a:avLst/>
            </a:prstGeom>
          </p:spPr>
        </p:pic>
      </p:grpSp>
      <p:sp>
        <p:nvSpPr>
          <p:cNvPr id="2" name="Title 1">
            <a:extLst>
              <a:ext uri="{FF2B5EF4-FFF2-40B4-BE49-F238E27FC236}">
                <a16:creationId xmlns:a16="http://schemas.microsoft.com/office/drawing/2014/main" id="{D4D497F4-685D-B1FC-2756-C26010A7BD29}"/>
              </a:ext>
            </a:extLst>
          </p:cNvPr>
          <p:cNvSpPr>
            <a:spLocks noGrp="1"/>
          </p:cNvSpPr>
          <p:nvPr userDrawn="1">
            <p:ph type="ctrTitle" hasCustomPrompt="1"/>
          </p:nvPr>
        </p:nvSpPr>
        <p:spPr>
          <a:xfrm>
            <a:off x="685801" y="466221"/>
            <a:ext cx="5090289" cy="2493728"/>
          </a:xfrm>
        </p:spPr>
        <p:txBody>
          <a:bodyPr bIns="91440" anchor="b" anchorCtr="0"/>
          <a:lstStyle>
            <a:lvl1pPr algn="l">
              <a:defRPr sz="3600"/>
            </a:lvl1pPr>
          </a:lstStyle>
          <a:p>
            <a:r>
              <a:rPr lang="en-US" dirty="0"/>
              <a:t>Click to edit Presentation title – up to three lines</a:t>
            </a:r>
          </a:p>
        </p:txBody>
      </p:sp>
      <p:sp>
        <p:nvSpPr>
          <p:cNvPr id="3" name="Subtitle 2">
            <a:extLst>
              <a:ext uri="{FF2B5EF4-FFF2-40B4-BE49-F238E27FC236}">
                <a16:creationId xmlns:a16="http://schemas.microsoft.com/office/drawing/2014/main" id="{3D02EAA7-B520-AEBF-1092-7EA663838982}"/>
              </a:ext>
            </a:extLst>
          </p:cNvPr>
          <p:cNvSpPr>
            <a:spLocks noGrp="1"/>
          </p:cNvSpPr>
          <p:nvPr userDrawn="1">
            <p:ph type="subTitle" idx="1" hasCustomPrompt="1"/>
          </p:nvPr>
        </p:nvSpPr>
        <p:spPr>
          <a:xfrm>
            <a:off x="685800" y="3124866"/>
            <a:ext cx="5090291" cy="1184843"/>
          </a:xfrm>
        </p:spPr>
        <p:txBody>
          <a:bodyPr/>
          <a:lstStyle>
            <a:lvl1pPr marL="0" indent="0" algn="l">
              <a:spcBef>
                <a:spcPts val="0"/>
              </a:spcBef>
              <a:buNone/>
              <a:defRPr sz="2400">
                <a:solidFill>
                  <a:schemeClr val="accent1"/>
                </a:solidFill>
              </a:defRPr>
            </a:lvl1pPr>
            <a:lvl2pPr marL="342907" indent="0" algn="ctr">
              <a:buNone/>
              <a:defRPr sz="1500"/>
            </a:lvl2pPr>
            <a:lvl3pPr marL="685814" indent="0" algn="ctr">
              <a:buNone/>
              <a:defRPr sz="1350"/>
            </a:lvl3pPr>
            <a:lvl4pPr marL="1028721" indent="0" algn="ctr">
              <a:buNone/>
              <a:defRPr sz="1200"/>
            </a:lvl4pPr>
            <a:lvl5pPr marL="1371627" indent="0" algn="ctr">
              <a:buNone/>
              <a:defRPr sz="1200"/>
            </a:lvl5pPr>
            <a:lvl6pPr marL="1714534" indent="0" algn="ctr">
              <a:buNone/>
              <a:defRPr sz="1200"/>
            </a:lvl6pPr>
            <a:lvl7pPr marL="2057441" indent="0" algn="ctr">
              <a:buNone/>
              <a:defRPr sz="1200"/>
            </a:lvl7pPr>
            <a:lvl8pPr marL="2400348" indent="0" algn="ctr">
              <a:buNone/>
              <a:defRPr sz="1200"/>
            </a:lvl8pPr>
            <a:lvl9pPr marL="2743255" indent="0" algn="ctr">
              <a:buNone/>
              <a:defRPr sz="1200"/>
            </a:lvl9pPr>
          </a:lstStyle>
          <a:p>
            <a:r>
              <a:rPr lang="en-US" dirty="0"/>
              <a:t>Click to edit subtitle text – </a:t>
            </a:r>
            <a:br>
              <a:rPr lang="en-US" dirty="0"/>
            </a:br>
            <a:r>
              <a:rPr lang="en-US" dirty="0"/>
              <a:t>up to two lines</a:t>
            </a:r>
          </a:p>
        </p:txBody>
      </p:sp>
      <p:sp>
        <p:nvSpPr>
          <p:cNvPr id="19" name="Content Placeholder 2">
            <a:extLst>
              <a:ext uri="{FF2B5EF4-FFF2-40B4-BE49-F238E27FC236}">
                <a16:creationId xmlns:a16="http://schemas.microsoft.com/office/drawing/2014/main" id="{B4E49042-5B36-61FC-6E7C-46D0FD18FD42}"/>
              </a:ext>
            </a:extLst>
          </p:cNvPr>
          <p:cNvSpPr>
            <a:spLocks noGrp="1"/>
          </p:cNvSpPr>
          <p:nvPr>
            <p:ph sz="half" idx="18" hasCustomPrompt="1"/>
          </p:nvPr>
        </p:nvSpPr>
        <p:spPr>
          <a:xfrm>
            <a:off x="685802" y="4762501"/>
            <a:ext cx="2344481" cy="1716615"/>
          </a:xfrm>
        </p:spPr>
        <p:txBody>
          <a:bodyPr/>
          <a:lstStyle>
            <a:lvl1pPr marL="0" indent="0">
              <a:lnSpc>
                <a:spcPct val="90000"/>
              </a:lnSpc>
              <a:spcBef>
                <a:spcPts val="0"/>
              </a:spcBef>
              <a:spcAft>
                <a:spcPts val="750"/>
              </a:spcAft>
              <a:buNone/>
              <a:defRPr sz="1400"/>
            </a:lvl1pPr>
            <a:lvl2pPr marL="342907" indent="0">
              <a:buNone/>
              <a:defRPr sz="1200"/>
            </a:lvl2pPr>
            <a:lvl3pPr marL="685814" indent="0">
              <a:buNone/>
              <a:defRPr sz="1200"/>
            </a:lvl3pPr>
            <a:lvl4pPr marL="1028721" indent="0">
              <a:buNone/>
              <a:defRPr sz="1200"/>
            </a:lvl4pPr>
            <a:lvl5pPr marL="1371627" indent="0">
              <a:buNone/>
              <a:defRPr sz="1200"/>
            </a:lvl5pPr>
          </a:lstStyle>
          <a:p>
            <a:pPr lvl="0"/>
            <a:r>
              <a:rPr lang="en-US" dirty="0"/>
              <a:t>Add Text or logo of company</a:t>
            </a:r>
          </a:p>
        </p:txBody>
      </p:sp>
      <p:sp>
        <p:nvSpPr>
          <p:cNvPr id="13" name="TextBox 12">
            <a:extLst>
              <a:ext uri="{FF2B5EF4-FFF2-40B4-BE49-F238E27FC236}">
                <a16:creationId xmlns:a16="http://schemas.microsoft.com/office/drawing/2014/main" id="{34985B44-9CC3-226C-2FAB-3F231556CAA5}"/>
              </a:ext>
            </a:extLst>
          </p:cNvPr>
          <p:cNvSpPr txBox="1"/>
          <p:nvPr/>
        </p:nvSpPr>
        <p:spPr>
          <a:xfrm>
            <a:off x="3311963" y="4392414"/>
            <a:ext cx="1729076" cy="320384"/>
          </a:xfrm>
          <a:prstGeom prst="rect">
            <a:avLst/>
          </a:prstGeom>
          <a:noFill/>
        </p:spPr>
        <p:txBody>
          <a:bodyPr wrap="square" lIns="0" tIns="0" rIns="0" bIns="0" rtlCol="0">
            <a:noAutofit/>
          </a:bodyPr>
          <a:lstStyle/>
          <a:p>
            <a:pPr>
              <a:lnSpc>
                <a:spcPct val="112000"/>
              </a:lnSpc>
              <a:spcAft>
                <a:spcPts val="450"/>
              </a:spcAft>
            </a:pPr>
            <a:r>
              <a:rPr lang="en-US" sz="1200" b="1" dirty="0">
                <a:solidFill>
                  <a:srgbClr val="00084F"/>
                </a:solidFill>
                <a:latin typeface="Arial" panose="020B0604020202020204" pitchFamily="34" charset="0"/>
                <a:cs typeface="Arial" panose="020B0604020202020204" pitchFamily="34" charset="0"/>
              </a:rPr>
              <a:t>Presented by:</a:t>
            </a:r>
          </a:p>
        </p:txBody>
      </p:sp>
      <p:sp>
        <p:nvSpPr>
          <p:cNvPr id="15" name="Text Placeholder 14">
            <a:extLst>
              <a:ext uri="{FF2B5EF4-FFF2-40B4-BE49-F238E27FC236}">
                <a16:creationId xmlns:a16="http://schemas.microsoft.com/office/drawing/2014/main" id="{42537CB0-1895-4A05-1217-D629DD88DC40}"/>
              </a:ext>
            </a:extLst>
          </p:cNvPr>
          <p:cNvSpPr>
            <a:spLocks noGrp="1"/>
          </p:cNvSpPr>
          <p:nvPr userDrawn="1">
            <p:ph type="body" sz="quarter" idx="17" hasCustomPrompt="1"/>
          </p:nvPr>
        </p:nvSpPr>
        <p:spPr>
          <a:xfrm>
            <a:off x="3311966" y="4762501"/>
            <a:ext cx="2465331" cy="1716615"/>
          </a:xfrm>
        </p:spPr>
        <p:txBody>
          <a:bodyPr/>
          <a:lstStyle>
            <a:lvl1pPr marL="0" indent="0">
              <a:lnSpc>
                <a:spcPct val="90000"/>
              </a:lnSpc>
              <a:spcBef>
                <a:spcPts val="0"/>
              </a:spcBef>
              <a:spcAft>
                <a:spcPts val="750"/>
              </a:spcAft>
              <a:buNone/>
              <a:defRPr sz="1400"/>
            </a:lvl1pPr>
            <a:lvl2pPr marL="342907" indent="0">
              <a:buNone/>
              <a:defRPr/>
            </a:lvl2pPr>
            <a:lvl3pPr marL="685814" indent="0">
              <a:buNone/>
              <a:defRPr/>
            </a:lvl3pPr>
            <a:lvl4pPr marL="1028721" indent="0">
              <a:buNone/>
              <a:defRPr/>
            </a:lvl4pPr>
            <a:lvl5pPr marL="1371627" indent="0">
              <a:buNone/>
              <a:defRPr/>
            </a:lvl5pPr>
          </a:lstStyle>
          <a:p>
            <a:pPr lvl="0"/>
            <a:r>
              <a:rPr lang="en-US" dirty="0"/>
              <a:t>Click to add name – 14 pt. bold – soft return, add next line – job title 12 pt. For more than one name/title: add full return </a:t>
            </a:r>
          </a:p>
        </p:txBody>
      </p:sp>
      <p:sp>
        <p:nvSpPr>
          <p:cNvPr id="21" name="Text Placeholder 14">
            <a:extLst>
              <a:ext uri="{FF2B5EF4-FFF2-40B4-BE49-F238E27FC236}">
                <a16:creationId xmlns:a16="http://schemas.microsoft.com/office/drawing/2014/main" id="{D5585307-1B27-C080-B941-003373489B55}"/>
              </a:ext>
            </a:extLst>
          </p:cNvPr>
          <p:cNvSpPr>
            <a:spLocks noGrp="1"/>
          </p:cNvSpPr>
          <p:nvPr>
            <p:ph type="body" sz="quarter" idx="19" hasCustomPrompt="1"/>
          </p:nvPr>
        </p:nvSpPr>
        <p:spPr>
          <a:xfrm>
            <a:off x="7432162" y="6093982"/>
            <a:ext cx="1368941" cy="353236"/>
          </a:xfrm>
        </p:spPr>
        <p:txBody>
          <a:bodyPr anchor="b" anchorCtr="0"/>
          <a:lstStyle>
            <a:lvl1pPr marL="0" indent="0" algn="r">
              <a:lnSpc>
                <a:spcPct val="112000"/>
              </a:lnSpc>
              <a:spcBef>
                <a:spcPts val="0"/>
              </a:spcBef>
              <a:spcAft>
                <a:spcPts val="450"/>
              </a:spcAft>
              <a:buNone/>
              <a:defRPr sz="1200">
                <a:solidFill>
                  <a:schemeClr val="bg1"/>
                </a:solidFill>
              </a:defRPr>
            </a:lvl1pPr>
            <a:lvl2pPr marL="342907" indent="0">
              <a:buNone/>
              <a:defRPr/>
            </a:lvl2pPr>
            <a:lvl3pPr marL="685814" indent="0">
              <a:buNone/>
              <a:defRPr/>
            </a:lvl3pPr>
            <a:lvl4pPr marL="1028721" indent="0">
              <a:buNone/>
              <a:defRPr/>
            </a:lvl4pPr>
            <a:lvl5pPr marL="1371627" indent="0">
              <a:buNone/>
              <a:defRPr/>
            </a:lvl5pPr>
          </a:lstStyle>
          <a:p>
            <a:pPr lvl="0"/>
            <a:r>
              <a:rPr lang="en-US" dirty="0"/>
              <a:t>Click to add date</a:t>
            </a:r>
          </a:p>
        </p:txBody>
      </p:sp>
      <p:pic>
        <p:nvPicPr>
          <p:cNvPr id="4" name="Picture 12" descr="ForHealth Consulting at UMass Chan Medical School">
            <a:extLst>
              <a:ext uri="{FF2B5EF4-FFF2-40B4-BE49-F238E27FC236}">
                <a16:creationId xmlns:a16="http://schemas.microsoft.com/office/drawing/2014/main" id="{5C4F86BF-5969-46B9-2670-A77B418054A4}"/>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7025765" y="466219"/>
            <a:ext cx="1553227" cy="914400"/>
          </a:xfrm>
          <a:prstGeom prst="rect">
            <a:avLst/>
          </a:prstGeom>
        </p:spPr>
      </p:pic>
    </p:spTree>
    <p:extLst>
      <p:ext uri="{BB962C8B-B14F-4D97-AF65-F5344CB8AC3E}">
        <p14:creationId xmlns:p14="http://schemas.microsoft.com/office/powerpoint/2010/main" val="4148880946"/>
      </p:ext>
    </p:extLst>
  </p:cSld>
  <p:clrMapOvr>
    <a:masterClrMapping/>
  </p:clrMapOvr>
  <p:extLst>
    <p:ext uri="{DCECCB84-F9BA-43D5-87BE-67443E8EF086}">
      <p15:sldGuideLst xmlns:p15="http://schemas.microsoft.com/office/powerpoint/2012/main">
        <p15:guide id="1" orient="horz" pos="4032" userDrawn="1">
          <p15:clr>
            <a:srgbClr val="FBAE40"/>
          </p15:clr>
        </p15:guide>
        <p15:guide id="2" orient="horz" pos="3000" userDrawn="1">
          <p15:clr>
            <a:srgbClr val="FBAE40"/>
          </p15:clr>
        </p15:guide>
        <p15:guide id="3" pos="3960" userDrawn="1">
          <p15:clr>
            <a:srgbClr val="FBAE40"/>
          </p15:clr>
        </p15:guide>
        <p15:guide id="4" pos="311" userDrawn="1">
          <p15:clr>
            <a:srgbClr val="FBAE40"/>
          </p15:clr>
        </p15:guide>
        <p15:guide id="5" pos="484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cess_2-line Title and Content_1 col.">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5EE2F873-64CC-1174-E0CB-064EA074F529}"/>
              </a:ext>
              <a:ext uri="{C183D7F6-B498-43B3-948B-1728B52AA6E4}">
                <adec:decorative xmlns:adec="http://schemas.microsoft.com/office/drawing/2017/decorative" val="1"/>
              </a:ext>
            </a:extLst>
          </p:cNvPr>
          <p:cNvGrpSpPr/>
          <p:nvPr userDrawn="1"/>
        </p:nvGrpSpPr>
        <p:grpSpPr>
          <a:xfrm>
            <a:off x="0" y="0"/>
            <a:ext cx="9144000" cy="6858000"/>
            <a:chOff x="0" y="0"/>
            <a:chExt cx="9144000" cy="6858000"/>
          </a:xfrm>
        </p:grpSpPr>
        <p:sp>
          <p:nvSpPr>
            <p:cNvPr id="3" name="Content Placeholder 39">
              <a:extLst>
                <a:ext uri="{FF2B5EF4-FFF2-40B4-BE49-F238E27FC236}">
                  <a16:creationId xmlns:a16="http://schemas.microsoft.com/office/drawing/2014/main" id="{0E9B9229-DC79-DE18-F6E5-62F5A8538571}"/>
                </a:ext>
                <a:ext uri="{C183D7F6-B498-43B3-948B-1728B52AA6E4}">
                  <adec:decorative xmlns:adec="http://schemas.microsoft.com/office/drawing/2017/decorative" val="1"/>
                </a:ext>
              </a:extLst>
            </p:cNvPr>
            <p:cNvSpPr txBox="1">
              <a:spLocks/>
            </p:cNvSpPr>
            <p:nvPr userDrawn="1"/>
          </p:nvSpPr>
          <p:spPr>
            <a:xfrm>
              <a:off x="0" y="1828806"/>
              <a:ext cx="9144000" cy="4571995"/>
            </a:xfrm>
            <a:prstGeom prst="rect">
              <a:avLst/>
            </a:prstGeom>
            <a:solidFill>
              <a:schemeClr val="accent5">
                <a:alpha val="25000"/>
              </a:schemeClr>
            </a:solidFill>
          </p:spPr>
          <p:txBody>
            <a:bodyPr vert="horz" lIns="342900" tIns="294894" rIns="34290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100" dirty="0"/>
            </a:p>
          </p:txBody>
        </p:sp>
        <p:sp>
          <p:nvSpPr>
            <p:cNvPr id="18" name="Rectangle 17">
              <a:extLst>
                <a:ext uri="{FF2B5EF4-FFF2-40B4-BE49-F238E27FC236}">
                  <a16:creationId xmlns:a16="http://schemas.microsoft.com/office/drawing/2014/main" id="{CB384CAC-762F-E5E0-D9A5-2D9F20AAD989}"/>
                </a:ext>
                <a:ext uri="{C183D7F6-B498-43B3-948B-1728B52AA6E4}">
                  <adec:decorative xmlns:adec="http://schemas.microsoft.com/office/drawing/2017/decorative" val="1"/>
                </a:ext>
              </a:extLst>
            </p:cNvPr>
            <p:cNvSpPr/>
            <p:nvPr userDrawn="1"/>
          </p:nvSpPr>
          <p:spPr>
            <a:xfrm>
              <a:off x="0" y="0"/>
              <a:ext cx="17145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2" name="Title 1">
            <a:extLst>
              <a:ext uri="{FF2B5EF4-FFF2-40B4-BE49-F238E27FC236}">
                <a16:creationId xmlns:a16="http://schemas.microsoft.com/office/drawing/2014/main" id="{27B13A94-755A-29E1-4409-FC23026E41AB}"/>
              </a:ext>
            </a:extLst>
          </p:cNvPr>
          <p:cNvSpPr>
            <a:spLocks noGrp="1"/>
          </p:cNvSpPr>
          <p:nvPr userDrawn="1">
            <p:ph type="title" hasCustomPrompt="1"/>
          </p:nvPr>
        </p:nvSpPr>
        <p:spPr>
          <a:xfrm>
            <a:off x="685799" y="457203"/>
            <a:ext cx="6766560" cy="1360649"/>
          </a:xfrm>
        </p:spPr>
        <p:txBody>
          <a:bodyPr/>
          <a:lstStyle>
            <a:lvl1pPr>
              <a:defRPr/>
            </a:lvl1pPr>
          </a:lstStyle>
          <a:p>
            <a:r>
              <a:rPr lang="en-US" dirty="0"/>
              <a:t>Click to edit Master title style up to two lines of text</a:t>
            </a:r>
          </a:p>
        </p:txBody>
      </p:sp>
      <p:pic>
        <p:nvPicPr>
          <p:cNvPr id="5" name="Picture 12" descr="ForHealth Consulting at UMass Chan Medical School">
            <a:extLst>
              <a:ext uri="{FF2B5EF4-FFF2-40B4-BE49-F238E27FC236}">
                <a16:creationId xmlns:a16="http://schemas.microsoft.com/office/drawing/2014/main" id="{7468269E-DEA4-A317-FC83-A88998A4474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761232" y="442974"/>
            <a:ext cx="1070864" cy="630428"/>
          </a:xfrm>
          <a:prstGeom prst="rect">
            <a:avLst/>
          </a:prstGeom>
        </p:spPr>
      </p:pic>
      <p:sp>
        <p:nvSpPr>
          <p:cNvPr id="8" name="Content Placeholder 21">
            <a:extLst>
              <a:ext uri="{FF2B5EF4-FFF2-40B4-BE49-F238E27FC236}">
                <a16:creationId xmlns:a16="http://schemas.microsoft.com/office/drawing/2014/main" id="{F00B7265-F93C-DFB4-579C-1994CC94CD22}"/>
              </a:ext>
            </a:extLst>
          </p:cNvPr>
          <p:cNvSpPr>
            <a:spLocks noGrp="1"/>
          </p:cNvSpPr>
          <p:nvPr userDrawn="1">
            <p:ph sz="quarter" idx="17"/>
          </p:nvPr>
        </p:nvSpPr>
        <p:spPr>
          <a:xfrm>
            <a:off x="685800" y="2286003"/>
            <a:ext cx="8115300" cy="36611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Box 11">
            <a:extLst>
              <a:ext uri="{FF2B5EF4-FFF2-40B4-BE49-F238E27FC236}">
                <a16:creationId xmlns:a16="http://schemas.microsoft.com/office/drawing/2014/main" id="{DADE906A-5E60-207E-603C-FF11D6D2C61C}"/>
              </a:ext>
            </a:extLst>
          </p:cNvPr>
          <p:cNvSpPr txBox="1"/>
          <p:nvPr userDrawn="1"/>
        </p:nvSpPr>
        <p:spPr>
          <a:xfrm>
            <a:off x="685801" y="6400800"/>
            <a:ext cx="5079569" cy="228600"/>
          </a:xfrm>
          <a:prstGeom prst="rect">
            <a:avLst/>
          </a:prstGeom>
          <a:noFill/>
        </p:spPr>
        <p:txBody>
          <a:bodyPr wrap="square" lIns="0" tIns="0" rIns="0" bIns="0" anchor="b" anchorCtr="0">
            <a:noAutofit/>
          </a:bodyPr>
          <a:lstStyle/>
          <a:p>
            <a:pPr>
              <a:lnSpc>
                <a:spcPct val="150000"/>
              </a:lnSpc>
            </a:pPr>
            <a:r>
              <a:rPr lang="en-US" altLang="en-US" sz="800" dirty="0">
                <a:solidFill>
                  <a:schemeClr val="bg2">
                    <a:lumMod val="75000"/>
                  </a:schemeClr>
                </a:solidFill>
                <a:latin typeface="Arial" pitchFamily="34" charset="0"/>
                <a:cs typeface="Arial" pitchFamily="34" charset="0"/>
              </a:rPr>
              <a:t>© 2023. </a:t>
            </a:r>
            <a:r>
              <a:rPr lang="en-US" altLang="en-US" sz="800" i="1" dirty="0">
                <a:solidFill>
                  <a:schemeClr val="bg2">
                    <a:lumMod val="75000"/>
                  </a:schemeClr>
                </a:solidFill>
                <a:latin typeface="Arial" pitchFamily="34" charset="0"/>
                <a:cs typeface="Arial" pitchFamily="34" charset="0"/>
              </a:rPr>
              <a:t>The consulting and operations division of UMass Chan Medical School. Confidential</a:t>
            </a:r>
          </a:p>
        </p:txBody>
      </p:sp>
      <p:sp>
        <p:nvSpPr>
          <p:cNvPr id="6" name="Slide Number Placeholder 5">
            <a:extLst>
              <a:ext uri="{FF2B5EF4-FFF2-40B4-BE49-F238E27FC236}">
                <a16:creationId xmlns:a16="http://schemas.microsoft.com/office/drawing/2014/main" id="{F93654EE-C7E7-92ED-006D-F016A2E1A70C}"/>
              </a:ext>
            </a:extLst>
          </p:cNvPr>
          <p:cNvSpPr>
            <a:spLocks noGrp="1"/>
          </p:cNvSpPr>
          <p:nvPr userDrawn="1">
            <p:ph type="sldNum" sz="quarter" idx="12"/>
          </p:nvPr>
        </p:nvSpPr>
        <p:spPr>
          <a:xfrm>
            <a:off x="8458200" y="6411752"/>
            <a:ext cx="342900" cy="217651"/>
          </a:xfrm>
          <a:prstGeom prst="rect">
            <a:avLst/>
          </a:prstGeom>
        </p:spPr>
        <p:txBody>
          <a:bodyPr/>
          <a:lstStyle>
            <a:lvl1pPr>
              <a:defRPr sz="800"/>
            </a:lvl1pPr>
          </a:lstStyle>
          <a:p>
            <a:fld id="{369026CA-FCD3-9147-8CC6-4862EFF526B8}" type="slidenum">
              <a:rPr lang="en-US" smtClean="0"/>
              <a:pPr/>
              <a:t>‹#›</a:t>
            </a:fld>
            <a:endParaRPr lang="en-US" dirty="0"/>
          </a:p>
        </p:txBody>
      </p:sp>
    </p:spTree>
    <p:extLst>
      <p:ext uri="{BB962C8B-B14F-4D97-AF65-F5344CB8AC3E}">
        <p14:creationId xmlns:p14="http://schemas.microsoft.com/office/powerpoint/2010/main" val="2803481754"/>
      </p:ext>
    </p:extLst>
  </p:cSld>
  <p:clrMapOvr>
    <a:masterClrMapping/>
  </p:clrMapOvr>
  <p:extLst>
    <p:ext uri="{DCECCB84-F9BA-43D5-87BE-67443E8EF086}">
      <p15:sldGuideLst xmlns:p15="http://schemas.microsoft.com/office/powerpoint/2012/main">
        <p15:guide id="2" pos="2880" userDrawn="1">
          <p15:clr>
            <a:srgbClr val="FBAE40"/>
          </p15:clr>
        </p15:guide>
        <p15:guide id="3" orient="horz" pos="1152" userDrawn="1">
          <p15:clr>
            <a:srgbClr val="FBAE40"/>
          </p15:clr>
        </p15:guide>
        <p15:guide id="4" orient="horz" pos="4032" userDrawn="1">
          <p15:clr>
            <a:srgbClr val="FBAE40"/>
          </p15:clr>
        </p15:guide>
        <p15:guide id="5" orient="horz" pos="86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cess_Title and Content - 2 col.">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56DA4E88-4D85-07DA-DB36-4B55E25F77BD}"/>
              </a:ext>
              <a:ext uri="{C183D7F6-B498-43B3-948B-1728B52AA6E4}">
                <adec:decorative xmlns:adec="http://schemas.microsoft.com/office/drawing/2017/decorative" val="1"/>
              </a:ext>
            </a:extLst>
          </p:cNvPr>
          <p:cNvGrpSpPr/>
          <p:nvPr userDrawn="1"/>
        </p:nvGrpSpPr>
        <p:grpSpPr>
          <a:xfrm>
            <a:off x="0" y="0"/>
            <a:ext cx="9144000" cy="6858000"/>
            <a:chOff x="0" y="0"/>
            <a:chExt cx="12192000" cy="6858000"/>
          </a:xfrm>
        </p:grpSpPr>
        <p:sp>
          <p:nvSpPr>
            <p:cNvPr id="3" name="Content Placeholder 39">
              <a:extLst>
                <a:ext uri="{FF2B5EF4-FFF2-40B4-BE49-F238E27FC236}">
                  <a16:creationId xmlns:a16="http://schemas.microsoft.com/office/drawing/2014/main" id="{0E9B9229-DC79-DE18-F6E5-62F5A8538571}"/>
                </a:ext>
                <a:ext uri="{C183D7F6-B498-43B3-948B-1728B52AA6E4}">
                  <adec:decorative xmlns:adec="http://schemas.microsoft.com/office/drawing/2017/decorative" val="1"/>
                </a:ext>
              </a:extLst>
            </p:cNvPr>
            <p:cNvSpPr txBox="1">
              <a:spLocks/>
            </p:cNvSpPr>
            <p:nvPr userDrawn="1"/>
          </p:nvSpPr>
          <p:spPr>
            <a:xfrm>
              <a:off x="0" y="1371604"/>
              <a:ext cx="12192000" cy="5029195"/>
            </a:xfrm>
            <a:prstGeom prst="rect">
              <a:avLst/>
            </a:prstGeom>
            <a:solidFill>
              <a:schemeClr val="accent5">
                <a:alpha val="25000"/>
              </a:schemeClr>
            </a:solidFill>
          </p:spPr>
          <p:txBody>
            <a:bodyPr vert="horz" lIns="457200" tIns="393192" rIns="45720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100" dirty="0"/>
            </a:p>
          </p:txBody>
        </p:sp>
        <p:sp>
          <p:nvSpPr>
            <p:cNvPr id="18" name="Rectangle 17">
              <a:extLst>
                <a:ext uri="{FF2B5EF4-FFF2-40B4-BE49-F238E27FC236}">
                  <a16:creationId xmlns:a16="http://schemas.microsoft.com/office/drawing/2014/main" id="{CB384CAC-762F-E5E0-D9A5-2D9F20AAD989}"/>
                </a:ext>
                <a:ext uri="{C183D7F6-B498-43B3-948B-1728B52AA6E4}">
                  <adec:decorative xmlns:adec="http://schemas.microsoft.com/office/drawing/2017/decorative" val="1"/>
                </a:ext>
              </a:extLst>
            </p:cNvPr>
            <p:cNvSpPr/>
            <p:nvPr userDrawn="1"/>
          </p:nvSpPr>
          <p:spPr>
            <a:xfrm>
              <a:off x="0" y="0"/>
              <a:ext cx="2286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2" name="Title 1">
            <a:extLst>
              <a:ext uri="{FF2B5EF4-FFF2-40B4-BE49-F238E27FC236}">
                <a16:creationId xmlns:a16="http://schemas.microsoft.com/office/drawing/2014/main" id="{27B13A94-755A-29E1-4409-FC23026E41AB}"/>
              </a:ext>
            </a:extLst>
          </p:cNvPr>
          <p:cNvSpPr>
            <a:spLocks noGrp="1"/>
          </p:cNvSpPr>
          <p:nvPr userDrawn="1">
            <p:ph type="title"/>
          </p:nvPr>
        </p:nvSpPr>
        <p:spPr>
          <a:xfrm>
            <a:off x="685801" y="457201"/>
            <a:ext cx="6766560" cy="665514"/>
          </a:xfrm>
        </p:spPr>
        <p:txBody>
          <a:bodyPr/>
          <a:lstStyle>
            <a:lvl1pPr>
              <a:defRPr/>
            </a:lvl1pPr>
          </a:lstStyle>
          <a:p>
            <a:r>
              <a:rPr lang="en-US"/>
              <a:t>Click to edit Master title style</a:t>
            </a:r>
            <a:endParaRPr lang="en-US" dirty="0"/>
          </a:p>
        </p:txBody>
      </p:sp>
      <p:pic>
        <p:nvPicPr>
          <p:cNvPr id="9" name="Picture 12" descr="ForHealth Consulting at UMass Chan Medical School">
            <a:extLst>
              <a:ext uri="{FF2B5EF4-FFF2-40B4-BE49-F238E27FC236}">
                <a16:creationId xmlns:a16="http://schemas.microsoft.com/office/drawing/2014/main" id="{80C69E6D-7640-B297-D90C-85C8F7F9B6D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761232" y="442974"/>
            <a:ext cx="1070864" cy="630428"/>
          </a:xfrm>
          <a:prstGeom prst="rect">
            <a:avLst/>
          </a:prstGeom>
        </p:spPr>
      </p:pic>
      <p:sp>
        <p:nvSpPr>
          <p:cNvPr id="8" name="Content Placeholder 21">
            <a:extLst>
              <a:ext uri="{FF2B5EF4-FFF2-40B4-BE49-F238E27FC236}">
                <a16:creationId xmlns:a16="http://schemas.microsoft.com/office/drawing/2014/main" id="{F00B7265-F93C-DFB4-579C-1994CC94CD22}"/>
              </a:ext>
            </a:extLst>
          </p:cNvPr>
          <p:cNvSpPr>
            <a:spLocks noGrp="1"/>
          </p:cNvSpPr>
          <p:nvPr>
            <p:ph sz="quarter" idx="17"/>
          </p:nvPr>
        </p:nvSpPr>
        <p:spPr>
          <a:xfrm>
            <a:off x="685800" y="1828800"/>
            <a:ext cx="3886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1DD7E35-B329-0056-ACF3-765F6104982F}"/>
              </a:ext>
            </a:extLst>
          </p:cNvPr>
          <p:cNvSpPr>
            <a:spLocks noGrp="1"/>
          </p:cNvSpPr>
          <p:nvPr>
            <p:ph sz="quarter" idx="18"/>
          </p:nvPr>
        </p:nvSpPr>
        <p:spPr>
          <a:xfrm>
            <a:off x="4914900" y="1828800"/>
            <a:ext cx="3886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Box 11">
            <a:extLst>
              <a:ext uri="{FF2B5EF4-FFF2-40B4-BE49-F238E27FC236}">
                <a16:creationId xmlns:a16="http://schemas.microsoft.com/office/drawing/2014/main" id="{DADE906A-5E60-207E-603C-FF11D6D2C61C}"/>
              </a:ext>
            </a:extLst>
          </p:cNvPr>
          <p:cNvSpPr txBox="1"/>
          <p:nvPr userDrawn="1"/>
        </p:nvSpPr>
        <p:spPr>
          <a:xfrm>
            <a:off x="685800" y="6400800"/>
            <a:ext cx="4229100" cy="228600"/>
          </a:xfrm>
          <a:prstGeom prst="rect">
            <a:avLst/>
          </a:prstGeom>
          <a:noFill/>
        </p:spPr>
        <p:txBody>
          <a:bodyPr wrap="square" lIns="0" tIns="0" rIns="0" bIns="0" anchor="b" anchorCtr="0">
            <a:noAutofit/>
          </a:bodyPr>
          <a:lstStyle/>
          <a:p>
            <a:pPr>
              <a:lnSpc>
                <a:spcPct val="150000"/>
              </a:lnSpc>
            </a:pPr>
            <a:r>
              <a:rPr lang="en-US" altLang="en-US" sz="800" dirty="0">
                <a:solidFill>
                  <a:schemeClr val="bg2">
                    <a:lumMod val="75000"/>
                  </a:schemeClr>
                </a:solidFill>
                <a:latin typeface="Arial" pitchFamily="34" charset="0"/>
                <a:cs typeface="Arial" pitchFamily="34" charset="0"/>
              </a:rPr>
              <a:t>© 2023. </a:t>
            </a:r>
            <a:r>
              <a:rPr lang="en-US" altLang="en-US" sz="800" i="1" dirty="0">
                <a:solidFill>
                  <a:schemeClr val="bg2">
                    <a:lumMod val="75000"/>
                  </a:schemeClr>
                </a:solidFill>
                <a:latin typeface="Arial" pitchFamily="34" charset="0"/>
                <a:cs typeface="Arial" pitchFamily="34" charset="0"/>
              </a:rPr>
              <a:t>The consulting and operations division of UMass Chan Medical School. Confidential</a:t>
            </a:r>
          </a:p>
        </p:txBody>
      </p:sp>
      <p:sp>
        <p:nvSpPr>
          <p:cNvPr id="6" name="Slide Number Placeholder 5">
            <a:extLst>
              <a:ext uri="{FF2B5EF4-FFF2-40B4-BE49-F238E27FC236}">
                <a16:creationId xmlns:a16="http://schemas.microsoft.com/office/drawing/2014/main" id="{F93654EE-C7E7-92ED-006D-F016A2E1A70C}"/>
              </a:ext>
            </a:extLst>
          </p:cNvPr>
          <p:cNvSpPr>
            <a:spLocks noGrp="1"/>
          </p:cNvSpPr>
          <p:nvPr>
            <p:ph type="sldNum" sz="quarter" idx="12"/>
          </p:nvPr>
        </p:nvSpPr>
        <p:spPr>
          <a:xfrm>
            <a:off x="8458200" y="6411752"/>
            <a:ext cx="342900" cy="217651"/>
          </a:xfrm>
          <a:prstGeom prst="rect">
            <a:avLst/>
          </a:prstGeom>
        </p:spPr>
        <p:txBody>
          <a:bodyPr/>
          <a:lstStyle>
            <a:lvl1pPr>
              <a:defRPr sz="800"/>
            </a:lvl1pPr>
          </a:lstStyle>
          <a:p>
            <a:fld id="{369026CA-FCD3-9147-8CC6-4862EFF526B8}" type="slidenum">
              <a:rPr lang="en-US" smtClean="0"/>
              <a:pPr/>
              <a:t>‹#›</a:t>
            </a:fld>
            <a:endParaRPr lang="en-US" dirty="0"/>
          </a:p>
        </p:txBody>
      </p:sp>
    </p:spTree>
    <p:extLst>
      <p:ext uri="{BB962C8B-B14F-4D97-AF65-F5344CB8AC3E}">
        <p14:creationId xmlns:p14="http://schemas.microsoft.com/office/powerpoint/2010/main" val="4077012704"/>
      </p:ext>
    </p:extLst>
  </p:cSld>
  <p:clrMapOvr>
    <a:masterClrMapping/>
  </p:clrMapOvr>
  <p:extLst>
    <p:ext uri="{DCECCB84-F9BA-43D5-87BE-67443E8EF086}">
      <p15:sldGuideLst xmlns:p15="http://schemas.microsoft.com/office/powerpoint/2012/main">
        <p15:guide id="2" pos="2880" userDrawn="1">
          <p15:clr>
            <a:srgbClr val="FBAE40"/>
          </p15:clr>
        </p15:guide>
        <p15:guide id="3" orient="horz" pos="1152" userDrawn="1">
          <p15:clr>
            <a:srgbClr val="FBAE40"/>
          </p15:clr>
        </p15:guide>
        <p15:guide id="4" pos="3096" userDrawn="1">
          <p15:clr>
            <a:srgbClr val="FBAE40"/>
          </p15:clr>
        </p15:guide>
        <p15:guide id="5" orient="horz" pos="403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ccess_2-line Title and Content_2 col.">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E49F235-E89C-419D-61F1-7FF34170C056}"/>
              </a:ext>
              <a:ext uri="{C183D7F6-B498-43B3-948B-1728B52AA6E4}">
                <adec:decorative xmlns:adec="http://schemas.microsoft.com/office/drawing/2017/decorative" val="1"/>
              </a:ext>
            </a:extLst>
          </p:cNvPr>
          <p:cNvGrpSpPr/>
          <p:nvPr userDrawn="1"/>
        </p:nvGrpSpPr>
        <p:grpSpPr>
          <a:xfrm>
            <a:off x="0" y="0"/>
            <a:ext cx="9144000" cy="6858000"/>
            <a:chOff x="0" y="0"/>
            <a:chExt cx="9144000" cy="6858000"/>
          </a:xfrm>
        </p:grpSpPr>
        <p:sp>
          <p:nvSpPr>
            <p:cNvPr id="3" name="Content Placeholder 39">
              <a:extLst>
                <a:ext uri="{FF2B5EF4-FFF2-40B4-BE49-F238E27FC236}">
                  <a16:creationId xmlns:a16="http://schemas.microsoft.com/office/drawing/2014/main" id="{0E9B9229-DC79-DE18-F6E5-62F5A8538571}"/>
                </a:ext>
                <a:ext uri="{C183D7F6-B498-43B3-948B-1728B52AA6E4}">
                  <adec:decorative xmlns:adec="http://schemas.microsoft.com/office/drawing/2017/decorative" val="1"/>
                </a:ext>
              </a:extLst>
            </p:cNvPr>
            <p:cNvSpPr txBox="1">
              <a:spLocks/>
            </p:cNvSpPr>
            <p:nvPr userDrawn="1"/>
          </p:nvSpPr>
          <p:spPr>
            <a:xfrm>
              <a:off x="0" y="1828806"/>
              <a:ext cx="9144000" cy="4571995"/>
            </a:xfrm>
            <a:prstGeom prst="rect">
              <a:avLst/>
            </a:prstGeom>
            <a:solidFill>
              <a:schemeClr val="accent5">
                <a:alpha val="25000"/>
              </a:schemeClr>
            </a:solidFill>
          </p:spPr>
          <p:txBody>
            <a:bodyPr vert="horz" lIns="342900" tIns="294894" rIns="34290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100" dirty="0"/>
            </a:p>
          </p:txBody>
        </p:sp>
        <p:sp>
          <p:nvSpPr>
            <p:cNvPr id="18" name="Rectangle 17">
              <a:extLst>
                <a:ext uri="{FF2B5EF4-FFF2-40B4-BE49-F238E27FC236}">
                  <a16:creationId xmlns:a16="http://schemas.microsoft.com/office/drawing/2014/main" id="{CB384CAC-762F-E5E0-D9A5-2D9F20AAD989}"/>
                </a:ext>
                <a:ext uri="{C183D7F6-B498-43B3-948B-1728B52AA6E4}">
                  <adec:decorative xmlns:adec="http://schemas.microsoft.com/office/drawing/2017/decorative" val="1"/>
                </a:ext>
              </a:extLst>
            </p:cNvPr>
            <p:cNvSpPr/>
            <p:nvPr userDrawn="1"/>
          </p:nvSpPr>
          <p:spPr>
            <a:xfrm>
              <a:off x="0" y="0"/>
              <a:ext cx="17145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2" name="Title 1">
            <a:extLst>
              <a:ext uri="{FF2B5EF4-FFF2-40B4-BE49-F238E27FC236}">
                <a16:creationId xmlns:a16="http://schemas.microsoft.com/office/drawing/2014/main" id="{27B13A94-755A-29E1-4409-FC23026E41AB}"/>
              </a:ext>
            </a:extLst>
          </p:cNvPr>
          <p:cNvSpPr>
            <a:spLocks noGrp="1"/>
          </p:cNvSpPr>
          <p:nvPr userDrawn="1">
            <p:ph type="title" hasCustomPrompt="1"/>
          </p:nvPr>
        </p:nvSpPr>
        <p:spPr>
          <a:xfrm>
            <a:off x="685800" y="457203"/>
            <a:ext cx="6766560" cy="1360649"/>
          </a:xfrm>
        </p:spPr>
        <p:txBody>
          <a:bodyPr/>
          <a:lstStyle>
            <a:lvl1pPr>
              <a:defRPr/>
            </a:lvl1pPr>
          </a:lstStyle>
          <a:p>
            <a:r>
              <a:rPr lang="en-US" dirty="0"/>
              <a:t>Click to edit Master title style up to two lines of text</a:t>
            </a:r>
          </a:p>
        </p:txBody>
      </p:sp>
      <p:pic>
        <p:nvPicPr>
          <p:cNvPr id="9" name="Picture 12" descr="ForHealth Consulting at UMass Chan Medical School">
            <a:extLst>
              <a:ext uri="{FF2B5EF4-FFF2-40B4-BE49-F238E27FC236}">
                <a16:creationId xmlns:a16="http://schemas.microsoft.com/office/drawing/2014/main" id="{921606C5-D796-D3A5-764B-E0EFE75AD82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761232" y="442974"/>
            <a:ext cx="1070864" cy="630428"/>
          </a:xfrm>
          <a:prstGeom prst="rect">
            <a:avLst/>
          </a:prstGeom>
        </p:spPr>
      </p:pic>
      <p:sp>
        <p:nvSpPr>
          <p:cNvPr id="8" name="Content Placeholder 21">
            <a:extLst>
              <a:ext uri="{FF2B5EF4-FFF2-40B4-BE49-F238E27FC236}">
                <a16:creationId xmlns:a16="http://schemas.microsoft.com/office/drawing/2014/main" id="{F00B7265-F93C-DFB4-579C-1994CC94CD22}"/>
              </a:ext>
            </a:extLst>
          </p:cNvPr>
          <p:cNvSpPr>
            <a:spLocks noGrp="1"/>
          </p:cNvSpPr>
          <p:nvPr userDrawn="1">
            <p:ph sz="quarter" idx="17"/>
          </p:nvPr>
        </p:nvSpPr>
        <p:spPr>
          <a:xfrm>
            <a:off x="685800" y="2286003"/>
            <a:ext cx="3886200" cy="36611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21">
            <a:extLst>
              <a:ext uri="{FF2B5EF4-FFF2-40B4-BE49-F238E27FC236}">
                <a16:creationId xmlns:a16="http://schemas.microsoft.com/office/drawing/2014/main" id="{751543A5-4223-AA8B-1830-0DA1784F5190}"/>
              </a:ext>
            </a:extLst>
          </p:cNvPr>
          <p:cNvSpPr>
            <a:spLocks noGrp="1"/>
          </p:cNvSpPr>
          <p:nvPr>
            <p:ph sz="quarter" idx="18"/>
          </p:nvPr>
        </p:nvSpPr>
        <p:spPr>
          <a:xfrm>
            <a:off x="4922876" y="2286003"/>
            <a:ext cx="3886200" cy="36611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Box 11">
            <a:extLst>
              <a:ext uri="{FF2B5EF4-FFF2-40B4-BE49-F238E27FC236}">
                <a16:creationId xmlns:a16="http://schemas.microsoft.com/office/drawing/2014/main" id="{DADE906A-5E60-207E-603C-FF11D6D2C61C}"/>
              </a:ext>
            </a:extLst>
          </p:cNvPr>
          <p:cNvSpPr txBox="1"/>
          <p:nvPr userDrawn="1"/>
        </p:nvSpPr>
        <p:spPr>
          <a:xfrm>
            <a:off x="685800" y="6400800"/>
            <a:ext cx="4229100" cy="228600"/>
          </a:xfrm>
          <a:prstGeom prst="rect">
            <a:avLst/>
          </a:prstGeom>
          <a:noFill/>
        </p:spPr>
        <p:txBody>
          <a:bodyPr wrap="square" lIns="0" tIns="0" rIns="0" bIns="0" anchor="b" anchorCtr="0">
            <a:noAutofit/>
          </a:bodyPr>
          <a:lstStyle/>
          <a:p>
            <a:pPr>
              <a:lnSpc>
                <a:spcPct val="150000"/>
              </a:lnSpc>
            </a:pPr>
            <a:r>
              <a:rPr lang="en-US" altLang="en-US" sz="800" dirty="0">
                <a:solidFill>
                  <a:schemeClr val="bg2">
                    <a:lumMod val="75000"/>
                  </a:schemeClr>
                </a:solidFill>
                <a:latin typeface="Arial" pitchFamily="34" charset="0"/>
                <a:cs typeface="Arial" pitchFamily="34" charset="0"/>
              </a:rPr>
              <a:t>© 2023. </a:t>
            </a:r>
            <a:r>
              <a:rPr lang="en-US" altLang="en-US" sz="800" i="1" dirty="0">
                <a:solidFill>
                  <a:schemeClr val="bg2">
                    <a:lumMod val="75000"/>
                  </a:schemeClr>
                </a:solidFill>
                <a:latin typeface="Arial" pitchFamily="34" charset="0"/>
                <a:cs typeface="Arial" pitchFamily="34" charset="0"/>
              </a:rPr>
              <a:t>The consulting and operations division of UMass Chan Medical School. Confidential</a:t>
            </a:r>
          </a:p>
        </p:txBody>
      </p:sp>
      <p:sp>
        <p:nvSpPr>
          <p:cNvPr id="6" name="Slide Number Placeholder 5">
            <a:extLst>
              <a:ext uri="{FF2B5EF4-FFF2-40B4-BE49-F238E27FC236}">
                <a16:creationId xmlns:a16="http://schemas.microsoft.com/office/drawing/2014/main" id="{F93654EE-C7E7-92ED-006D-F016A2E1A70C}"/>
              </a:ext>
            </a:extLst>
          </p:cNvPr>
          <p:cNvSpPr>
            <a:spLocks noGrp="1"/>
          </p:cNvSpPr>
          <p:nvPr userDrawn="1">
            <p:ph type="sldNum" sz="quarter" idx="12"/>
          </p:nvPr>
        </p:nvSpPr>
        <p:spPr>
          <a:xfrm>
            <a:off x="8458200" y="6411752"/>
            <a:ext cx="342900" cy="217651"/>
          </a:xfrm>
          <a:prstGeom prst="rect">
            <a:avLst/>
          </a:prstGeom>
        </p:spPr>
        <p:txBody>
          <a:bodyPr/>
          <a:lstStyle>
            <a:lvl1pPr>
              <a:defRPr sz="800"/>
            </a:lvl1pPr>
          </a:lstStyle>
          <a:p>
            <a:fld id="{369026CA-FCD3-9147-8CC6-4862EFF526B8}" type="slidenum">
              <a:rPr lang="en-US" smtClean="0"/>
              <a:pPr/>
              <a:t>‹#›</a:t>
            </a:fld>
            <a:endParaRPr lang="en-US" dirty="0"/>
          </a:p>
        </p:txBody>
      </p:sp>
    </p:spTree>
    <p:extLst>
      <p:ext uri="{BB962C8B-B14F-4D97-AF65-F5344CB8AC3E}">
        <p14:creationId xmlns:p14="http://schemas.microsoft.com/office/powerpoint/2010/main" val="2992881663"/>
      </p:ext>
    </p:extLst>
  </p:cSld>
  <p:clrMapOvr>
    <a:masterClrMapping/>
  </p:clrMapOvr>
  <p:extLst>
    <p:ext uri="{DCECCB84-F9BA-43D5-87BE-67443E8EF086}">
      <p15:sldGuideLst xmlns:p15="http://schemas.microsoft.com/office/powerpoint/2012/main">
        <p15:guide id="2" pos="2880" userDrawn="1">
          <p15:clr>
            <a:srgbClr val="FBAE40"/>
          </p15:clr>
        </p15:guide>
        <p15:guide id="3" orient="horz" pos="1152" userDrawn="1">
          <p15:clr>
            <a:srgbClr val="FBAE40"/>
          </p15:clr>
        </p15:guide>
        <p15:guide id="4" orient="horz" pos="4032" userDrawn="1">
          <p15:clr>
            <a:srgbClr val="FBAE40"/>
          </p15:clr>
        </p15:guide>
        <p15:guide id="5" orient="horz" pos="864" userDrawn="1">
          <p15:clr>
            <a:srgbClr val="FBAE40"/>
          </p15:clr>
        </p15:guide>
        <p15:guide id="6" pos="3096"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Knowledge_Title and Content - 1 col.">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56DA4E88-4D85-07DA-DB36-4B55E25F77BD}"/>
              </a:ext>
              <a:ext uri="{C183D7F6-B498-43B3-948B-1728B52AA6E4}">
                <adec:decorative xmlns:adec="http://schemas.microsoft.com/office/drawing/2017/decorative" val="1"/>
              </a:ext>
            </a:extLst>
          </p:cNvPr>
          <p:cNvGrpSpPr/>
          <p:nvPr userDrawn="1"/>
        </p:nvGrpSpPr>
        <p:grpSpPr>
          <a:xfrm>
            <a:off x="0" y="0"/>
            <a:ext cx="9144000" cy="6858000"/>
            <a:chOff x="0" y="0"/>
            <a:chExt cx="12192000" cy="6858000"/>
          </a:xfrm>
        </p:grpSpPr>
        <p:sp>
          <p:nvSpPr>
            <p:cNvPr id="3" name="Content Placeholder 39">
              <a:extLst>
                <a:ext uri="{FF2B5EF4-FFF2-40B4-BE49-F238E27FC236}">
                  <a16:creationId xmlns:a16="http://schemas.microsoft.com/office/drawing/2014/main" id="{0E9B9229-DC79-DE18-F6E5-62F5A8538571}"/>
                </a:ext>
                <a:ext uri="{C183D7F6-B498-43B3-948B-1728B52AA6E4}">
                  <adec:decorative xmlns:adec="http://schemas.microsoft.com/office/drawing/2017/decorative" val="1"/>
                </a:ext>
              </a:extLst>
            </p:cNvPr>
            <p:cNvSpPr txBox="1">
              <a:spLocks/>
            </p:cNvSpPr>
            <p:nvPr userDrawn="1"/>
          </p:nvSpPr>
          <p:spPr>
            <a:xfrm>
              <a:off x="0" y="1371604"/>
              <a:ext cx="12192000" cy="5029195"/>
            </a:xfrm>
            <a:prstGeom prst="rect">
              <a:avLst/>
            </a:prstGeom>
            <a:solidFill>
              <a:schemeClr val="accent6">
                <a:alpha val="20000"/>
              </a:schemeClr>
            </a:solidFill>
          </p:spPr>
          <p:txBody>
            <a:bodyPr vert="horz" lIns="457200" tIns="393192" rIns="45720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100" dirty="0"/>
            </a:p>
          </p:txBody>
        </p:sp>
        <p:sp>
          <p:nvSpPr>
            <p:cNvPr id="18" name="Rectangle 17">
              <a:extLst>
                <a:ext uri="{FF2B5EF4-FFF2-40B4-BE49-F238E27FC236}">
                  <a16:creationId xmlns:a16="http://schemas.microsoft.com/office/drawing/2014/main" id="{CB384CAC-762F-E5E0-D9A5-2D9F20AAD989}"/>
                </a:ext>
                <a:ext uri="{C183D7F6-B498-43B3-948B-1728B52AA6E4}">
                  <adec:decorative xmlns:adec="http://schemas.microsoft.com/office/drawing/2017/decorative" val="1"/>
                </a:ext>
              </a:extLst>
            </p:cNvPr>
            <p:cNvSpPr/>
            <p:nvPr userDrawn="1"/>
          </p:nvSpPr>
          <p:spPr>
            <a:xfrm>
              <a:off x="0" y="0"/>
              <a:ext cx="228600" cy="6858000"/>
            </a:xfrm>
            <a:prstGeom prst="rect">
              <a:avLst/>
            </a:prstGeom>
            <a:solidFill>
              <a:srgbClr val="6330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2" name="Title 1">
            <a:extLst>
              <a:ext uri="{FF2B5EF4-FFF2-40B4-BE49-F238E27FC236}">
                <a16:creationId xmlns:a16="http://schemas.microsoft.com/office/drawing/2014/main" id="{27B13A94-755A-29E1-4409-FC23026E41AB}"/>
              </a:ext>
            </a:extLst>
          </p:cNvPr>
          <p:cNvSpPr>
            <a:spLocks noGrp="1"/>
          </p:cNvSpPr>
          <p:nvPr userDrawn="1">
            <p:ph type="title"/>
          </p:nvPr>
        </p:nvSpPr>
        <p:spPr>
          <a:xfrm>
            <a:off x="685800" y="457201"/>
            <a:ext cx="6766560" cy="665514"/>
          </a:xfrm>
        </p:spPr>
        <p:txBody>
          <a:bodyPr/>
          <a:lstStyle>
            <a:lvl1pPr>
              <a:defRPr/>
            </a:lvl1pPr>
          </a:lstStyle>
          <a:p>
            <a:r>
              <a:rPr lang="en-US"/>
              <a:t>Click to edit Master title style</a:t>
            </a:r>
            <a:endParaRPr lang="en-US" dirty="0"/>
          </a:p>
        </p:txBody>
      </p:sp>
      <p:pic>
        <p:nvPicPr>
          <p:cNvPr id="8" name="Picture 12" descr="ForHealth Consulting at UMass Chan Medical School">
            <a:extLst>
              <a:ext uri="{FF2B5EF4-FFF2-40B4-BE49-F238E27FC236}">
                <a16:creationId xmlns:a16="http://schemas.microsoft.com/office/drawing/2014/main" id="{5060132F-D9D9-E698-0D3A-3D3D5F8CB06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761232" y="442974"/>
            <a:ext cx="1070864" cy="630428"/>
          </a:xfrm>
          <a:prstGeom prst="rect">
            <a:avLst/>
          </a:prstGeom>
        </p:spPr>
      </p:pic>
      <p:sp>
        <p:nvSpPr>
          <p:cNvPr id="4" name="Content Placeholder 21">
            <a:extLst>
              <a:ext uri="{FF2B5EF4-FFF2-40B4-BE49-F238E27FC236}">
                <a16:creationId xmlns:a16="http://schemas.microsoft.com/office/drawing/2014/main" id="{3564A0B3-6051-1BF7-5725-A384593399DD}"/>
              </a:ext>
            </a:extLst>
          </p:cNvPr>
          <p:cNvSpPr>
            <a:spLocks noGrp="1"/>
          </p:cNvSpPr>
          <p:nvPr>
            <p:ph sz="quarter" idx="17"/>
          </p:nvPr>
        </p:nvSpPr>
        <p:spPr>
          <a:xfrm>
            <a:off x="685800" y="1828800"/>
            <a:ext cx="81153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Box 11">
            <a:extLst>
              <a:ext uri="{FF2B5EF4-FFF2-40B4-BE49-F238E27FC236}">
                <a16:creationId xmlns:a16="http://schemas.microsoft.com/office/drawing/2014/main" id="{DADE906A-5E60-207E-603C-FF11D6D2C61C}"/>
              </a:ext>
            </a:extLst>
          </p:cNvPr>
          <p:cNvSpPr txBox="1"/>
          <p:nvPr userDrawn="1"/>
        </p:nvSpPr>
        <p:spPr>
          <a:xfrm>
            <a:off x="685800" y="6400800"/>
            <a:ext cx="4219414" cy="228600"/>
          </a:xfrm>
          <a:prstGeom prst="rect">
            <a:avLst/>
          </a:prstGeom>
          <a:noFill/>
        </p:spPr>
        <p:txBody>
          <a:bodyPr wrap="square" lIns="0" tIns="0" rIns="0" bIns="0" anchor="b" anchorCtr="0">
            <a:noAutofit/>
          </a:bodyPr>
          <a:lstStyle/>
          <a:p>
            <a:pPr>
              <a:lnSpc>
                <a:spcPct val="150000"/>
              </a:lnSpc>
            </a:pPr>
            <a:r>
              <a:rPr lang="en-US" altLang="en-US" sz="800" dirty="0">
                <a:solidFill>
                  <a:schemeClr val="bg2">
                    <a:lumMod val="75000"/>
                  </a:schemeClr>
                </a:solidFill>
                <a:latin typeface="Arial" pitchFamily="34" charset="0"/>
                <a:cs typeface="Arial" pitchFamily="34" charset="0"/>
              </a:rPr>
              <a:t>© 2023. </a:t>
            </a:r>
            <a:r>
              <a:rPr lang="en-US" altLang="en-US" sz="800" i="1" dirty="0">
                <a:solidFill>
                  <a:schemeClr val="bg2">
                    <a:lumMod val="75000"/>
                  </a:schemeClr>
                </a:solidFill>
                <a:latin typeface="Arial" pitchFamily="34" charset="0"/>
                <a:cs typeface="Arial" pitchFamily="34" charset="0"/>
              </a:rPr>
              <a:t>The consulting and operations division of UMass Chan Medical School. Confidential</a:t>
            </a:r>
          </a:p>
        </p:txBody>
      </p:sp>
      <p:sp>
        <p:nvSpPr>
          <p:cNvPr id="6" name="Slide Number Placeholder 5">
            <a:extLst>
              <a:ext uri="{FF2B5EF4-FFF2-40B4-BE49-F238E27FC236}">
                <a16:creationId xmlns:a16="http://schemas.microsoft.com/office/drawing/2014/main" id="{F93654EE-C7E7-92ED-006D-F016A2E1A70C}"/>
              </a:ext>
            </a:extLst>
          </p:cNvPr>
          <p:cNvSpPr>
            <a:spLocks noGrp="1"/>
          </p:cNvSpPr>
          <p:nvPr>
            <p:ph type="sldNum" sz="quarter" idx="12"/>
          </p:nvPr>
        </p:nvSpPr>
        <p:spPr>
          <a:xfrm>
            <a:off x="8458202" y="6411752"/>
            <a:ext cx="372301" cy="217651"/>
          </a:xfrm>
          <a:prstGeom prst="rect">
            <a:avLst/>
          </a:prstGeom>
        </p:spPr>
        <p:txBody>
          <a:bodyPr/>
          <a:lstStyle>
            <a:lvl1pPr>
              <a:defRPr sz="800"/>
            </a:lvl1pPr>
          </a:lstStyle>
          <a:p>
            <a:fld id="{369026CA-FCD3-9147-8CC6-4862EFF526B8}" type="slidenum">
              <a:rPr lang="en-US" smtClean="0"/>
              <a:pPr/>
              <a:t>‹#›</a:t>
            </a:fld>
            <a:endParaRPr lang="en-US" dirty="0"/>
          </a:p>
        </p:txBody>
      </p:sp>
    </p:spTree>
    <p:extLst>
      <p:ext uri="{BB962C8B-B14F-4D97-AF65-F5344CB8AC3E}">
        <p14:creationId xmlns:p14="http://schemas.microsoft.com/office/powerpoint/2010/main" val="3309754001"/>
      </p:ext>
    </p:extLst>
  </p:cSld>
  <p:clrMapOvr>
    <a:masterClrMapping/>
  </p:clrMapOvr>
  <p:extLst>
    <p:ext uri="{DCECCB84-F9BA-43D5-87BE-67443E8EF086}">
      <p15:sldGuideLst xmlns:p15="http://schemas.microsoft.com/office/powerpoint/2012/main">
        <p15:guide id="2" pos="2880" userDrawn="1">
          <p15:clr>
            <a:srgbClr val="FBAE40"/>
          </p15:clr>
        </p15:guide>
        <p15:guide id="3" orient="horz" pos="1152"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Knowledge_2-line Title and Content - 1 col.">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9B34BBC-B2EF-3DCD-6DF3-7B8D3A81859A}"/>
              </a:ext>
              <a:ext uri="{C183D7F6-B498-43B3-948B-1728B52AA6E4}">
                <adec:decorative xmlns:adec="http://schemas.microsoft.com/office/drawing/2017/decorative" val="1"/>
              </a:ext>
            </a:extLst>
          </p:cNvPr>
          <p:cNvGrpSpPr/>
          <p:nvPr userDrawn="1"/>
        </p:nvGrpSpPr>
        <p:grpSpPr>
          <a:xfrm>
            <a:off x="0" y="0"/>
            <a:ext cx="9144000" cy="6858000"/>
            <a:chOff x="0" y="0"/>
            <a:chExt cx="9144000" cy="6858000"/>
          </a:xfrm>
        </p:grpSpPr>
        <p:sp>
          <p:nvSpPr>
            <p:cNvPr id="3" name="Content Placeholder 39">
              <a:extLst>
                <a:ext uri="{FF2B5EF4-FFF2-40B4-BE49-F238E27FC236}">
                  <a16:creationId xmlns:a16="http://schemas.microsoft.com/office/drawing/2014/main" id="{0E9B9229-DC79-DE18-F6E5-62F5A8538571}"/>
                </a:ext>
                <a:ext uri="{C183D7F6-B498-43B3-948B-1728B52AA6E4}">
                  <adec:decorative xmlns:adec="http://schemas.microsoft.com/office/drawing/2017/decorative" val="1"/>
                </a:ext>
              </a:extLst>
            </p:cNvPr>
            <p:cNvSpPr txBox="1">
              <a:spLocks/>
            </p:cNvSpPr>
            <p:nvPr userDrawn="1"/>
          </p:nvSpPr>
          <p:spPr>
            <a:xfrm>
              <a:off x="0" y="1828806"/>
              <a:ext cx="9144000" cy="4571995"/>
            </a:xfrm>
            <a:prstGeom prst="rect">
              <a:avLst/>
            </a:prstGeom>
            <a:solidFill>
              <a:schemeClr val="accent6">
                <a:alpha val="20000"/>
              </a:schemeClr>
            </a:solidFill>
          </p:spPr>
          <p:txBody>
            <a:bodyPr vert="horz" lIns="342900" tIns="294894" rIns="34290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100" dirty="0"/>
            </a:p>
          </p:txBody>
        </p:sp>
        <p:sp>
          <p:nvSpPr>
            <p:cNvPr id="18" name="Rectangle 17">
              <a:extLst>
                <a:ext uri="{FF2B5EF4-FFF2-40B4-BE49-F238E27FC236}">
                  <a16:creationId xmlns:a16="http://schemas.microsoft.com/office/drawing/2014/main" id="{CB384CAC-762F-E5E0-D9A5-2D9F20AAD989}"/>
                </a:ext>
                <a:ext uri="{C183D7F6-B498-43B3-948B-1728B52AA6E4}">
                  <adec:decorative xmlns:adec="http://schemas.microsoft.com/office/drawing/2017/decorative" val="1"/>
                </a:ext>
              </a:extLst>
            </p:cNvPr>
            <p:cNvSpPr/>
            <p:nvPr userDrawn="1"/>
          </p:nvSpPr>
          <p:spPr>
            <a:xfrm>
              <a:off x="0" y="0"/>
              <a:ext cx="17145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2" name="Title 1">
            <a:extLst>
              <a:ext uri="{FF2B5EF4-FFF2-40B4-BE49-F238E27FC236}">
                <a16:creationId xmlns:a16="http://schemas.microsoft.com/office/drawing/2014/main" id="{27B13A94-755A-29E1-4409-FC23026E41AB}"/>
              </a:ext>
            </a:extLst>
          </p:cNvPr>
          <p:cNvSpPr>
            <a:spLocks noGrp="1"/>
          </p:cNvSpPr>
          <p:nvPr userDrawn="1">
            <p:ph type="title" hasCustomPrompt="1"/>
          </p:nvPr>
        </p:nvSpPr>
        <p:spPr>
          <a:xfrm>
            <a:off x="685799" y="457203"/>
            <a:ext cx="6766560" cy="1360649"/>
          </a:xfrm>
        </p:spPr>
        <p:txBody>
          <a:bodyPr/>
          <a:lstStyle>
            <a:lvl1pPr>
              <a:defRPr/>
            </a:lvl1pPr>
          </a:lstStyle>
          <a:p>
            <a:r>
              <a:rPr lang="en-US" dirty="0"/>
              <a:t>Click to edit Master title style up to two lines of text</a:t>
            </a:r>
          </a:p>
        </p:txBody>
      </p:sp>
      <p:pic>
        <p:nvPicPr>
          <p:cNvPr id="5" name="Picture 12" descr="ForHealth Consulting at UMass Chan Medical School">
            <a:extLst>
              <a:ext uri="{FF2B5EF4-FFF2-40B4-BE49-F238E27FC236}">
                <a16:creationId xmlns:a16="http://schemas.microsoft.com/office/drawing/2014/main" id="{F0056197-51C1-66C2-F989-01854E926DB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761232" y="442974"/>
            <a:ext cx="1070864" cy="630428"/>
          </a:xfrm>
          <a:prstGeom prst="rect">
            <a:avLst/>
          </a:prstGeom>
        </p:spPr>
      </p:pic>
      <p:sp>
        <p:nvSpPr>
          <p:cNvPr id="8" name="Content Placeholder 21">
            <a:extLst>
              <a:ext uri="{FF2B5EF4-FFF2-40B4-BE49-F238E27FC236}">
                <a16:creationId xmlns:a16="http://schemas.microsoft.com/office/drawing/2014/main" id="{F00B7265-F93C-DFB4-579C-1994CC94CD22}"/>
              </a:ext>
            </a:extLst>
          </p:cNvPr>
          <p:cNvSpPr>
            <a:spLocks noGrp="1"/>
          </p:cNvSpPr>
          <p:nvPr userDrawn="1">
            <p:ph sz="quarter" idx="17"/>
          </p:nvPr>
        </p:nvSpPr>
        <p:spPr>
          <a:xfrm>
            <a:off x="685800" y="2286003"/>
            <a:ext cx="8115300" cy="36611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Box 11">
            <a:extLst>
              <a:ext uri="{FF2B5EF4-FFF2-40B4-BE49-F238E27FC236}">
                <a16:creationId xmlns:a16="http://schemas.microsoft.com/office/drawing/2014/main" id="{DADE906A-5E60-207E-603C-FF11D6D2C61C}"/>
              </a:ext>
            </a:extLst>
          </p:cNvPr>
          <p:cNvSpPr txBox="1"/>
          <p:nvPr userDrawn="1"/>
        </p:nvSpPr>
        <p:spPr>
          <a:xfrm>
            <a:off x="685800" y="6400800"/>
            <a:ext cx="4343400" cy="228600"/>
          </a:xfrm>
          <a:prstGeom prst="rect">
            <a:avLst/>
          </a:prstGeom>
          <a:noFill/>
        </p:spPr>
        <p:txBody>
          <a:bodyPr wrap="square" lIns="0" tIns="0" rIns="0" bIns="0" anchor="b" anchorCtr="0">
            <a:noAutofit/>
          </a:bodyPr>
          <a:lstStyle/>
          <a:p>
            <a:pPr>
              <a:lnSpc>
                <a:spcPct val="150000"/>
              </a:lnSpc>
            </a:pPr>
            <a:r>
              <a:rPr lang="en-US" altLang="en-US" sz="800" dirty="0">
                <a:solidFill>
                  <a:schemeClr val="bg2">
                    <a:lumMod val="75000"/>
                  </a:schemeClr>
                </a:solidFill>
                <a:latin typeface="Arial" pitchFamily="34" charset="0"/>
                <a:cs typeface="Arial" pitchFamily="34" charset="0"/>
              </a:rPr>
              <a:t>© 2023. </a:t>
            </a:r>
            <a:r>
              <a:rPr lang="en-US" altLang="en-US" sz="800" i="1" dirty="0">
                <a:solidFill>
                  <a:schemeClr val="bg2">
                    <a:lumMod val="75000"/>
                  </a:schemeClr>
                </a:solidFill>
                <a:latin typeface="Arial" pitchFamily="34" charset="0"/>
                <a:cs typeface="Arial" pitchFamily="34" charset="0"/>
              </a:rPr>
              <a:t>The consulting and operations division of UMass Chan Medical School. Confidential</a:t>
            </a:r>
          </a:p>
        </p:txBody>
      </p:sp>
      <p:sp>
        <p:nvSpPr>
          <p:cNvPr id="6" name="Slide Number Placeholder 5">
            <a:extLst>
              <a:ext uri="{FF2B5EF4-FFF2-40B4-BE49-F238E27FC236}">
                <a16:creationId xmlns:a16="http://schemas.microsoft.com/office/drawing/2014/main" id="{F93654EE-C7E7-92ED-006D-F016A2E1A70C}"/>
              </a:ext>
            </a:extLst>
          </p:cNvPr>
          <p:cNvSpPr>
            <a:spLocks noGrp="1"/>
          </p:cNvSpPr>
          <p:nvPr userDrawn="1">
            <p:ph type="sldNum" sz="quarter" idx="12"/>
          </p:nvPr>
        </p:nvSpPr>
        <p:spPr>
          <a:xfrm>
            <a:off x="8458200" y="6411752"/>
            <a:ext cx="342900" cy="217651"/>
          </a:xfrm>
          <a:prstGeom prst="rect">
            <a:avLst/>
          </a:prstGeom>
        </p:spPr>
        <p:txBody>
          <a:bodyPr/>
          <a:lstStyle>
            <a:lvl1pPr>
              <a:defRPr sz="800"/>
            </a:lvl1pPr>
          </a:lstStyle>
          <a:p>
            <a:fld id="{369026CA-FCD3-9147-8CC6-4862EFF526B8}" type="slidenum">
              <a:rPr lang="en-US" smtClean="0"/>
              <a:pPr/>
              <a:t>‹#›</a:t>
            </a:fld>
            <a:endParaRPr lang="en-US" dirty="0"/>
          </a:p>
        </p:txBody>
      </p:sp>
    </p:spTree>
    <p:extLst>
      <p:ext uri="{BB962C8B-B14F-4D97-AF65-F5344CB8AC3E}">
        <p14:creationId xmlns:p14="http://schemas.microsoft.com/office/powerpoint/2010/main" val="2613310662"/>
      </p:ext>
    </p:extLst>
  </p:cSld>
  <p:clrMapOvr>
    <a:masterClrMapping/>
  </p:clrMapOvr>
  <p:extLst>
    <p:ext uri="{DCECCB84-F9BA-43D5-87BE-67443E8EF086}">
      <p15:sldGuideLst xmlns:p15="http://schemas.microsoft.com/office/powerpoint/2012/main">
        <p15:guide id="2" pos="2880" userDrawn="1">
          <p15:clr>
            <a:srgbClr val="FBAE40"/>
          </p15:clr>
        </p15:guide>
        <p15:guide id="3" orient="horz" pos="1152" userDrawn="1">
          <p15:clr>
            <a:srgbClr val="FBAE40"/>
          </p15:clr>
        </p15:guide>
        <p15:guide id="4" orient="horz" pos="4032" userDrawn="1">
          <p15:clr>
            <a:srgbClr val="FBAE40"/>
          </p15:clr>
        </p15:guide>
        <p15:guide id="5" orient="horz" pos="86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Knowledge_Title and Content - 2 col.">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56DA4E88-4D85-07DA-DB36-4B55E25F77BD}"/>
              </a:ext>
              <a:ext uri="{C183D7F6-B498-43B3-948B-1728B52AA6E4}">
                <adec:decorative xmlns:adec="http://schemas.microsoft.com/office/drawing/2017/decorative" val="1"/>
              </a:ext>
            </a:extLst>
          </p:cNvPr>
          <p:cNvGrpSpPr/>
          <p:nvPr userDrawn="1"/>
        </p:nvGrpSpPr>
        <p:grpSpPr>
          <a:xfrm>
            <a:off x="0" y="0"/>
            <a:ext cx="9144000" cy="6858000"/>
            <a:chOff x="0" y="0"/>
            <a:chExt cx="12192000" cy="6858000"/>
          </a:xfrm>
        </p:grpSpPr>
        <p:sp>
          <p:nvSpPr>
            <p:cNvPr id="3" name="Content Placeholder 39">
              <a:extLst>
                <a:ext uri="{FF2B5EF4-FFF2-40B4-BE49-F238E27FC236}">
                  <a16:creationId xmlns:a16="http://schemas.microsoft.com/office/drawing/2014/main" id="{0E9B9229-DC79-DE18-F6E5-62F5A8538571}"/>
                </a:ext>
                <a:ext uri="{C183D7F6-B498-43B3-948B-1728B52AA6E4}">
                  <adec:decorative xmlns:adec="http://schemas.microsoft.com/office/drawing/2017/decorative" val="1"/>
                </a:ext>
              </a:extLst>
            </p:cNvPr>
            <p:cNvSpPr txBox="1">
              <a:spLocks/>
            </p:cNvSpPr>
            <p:nvPr userDrawn="1"/>
          </p:nvSpPr>
          <p:spPr>
            <a:xfrm>
              <a:off x="0" y="1371604"/>
              <a:ext cx="12192000" cy="5029195"/>
            </a:xfrm>
            <a:prstGeom prst="rect">
              <a:avLst/>
            </a:prstGeom>
            <a:solidFill>
              <a:schemeClr val="accent6">
                <a:alpha val="20000"/>
              </a:schemeClr>
            </a:solidFill>
          </p:spPr>
          <p:txBody>
            <a:bodyPr vert="horz" lIns="457200" tIns="393192" rIns="45720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100" dirty="0"/>
            </a:p>
          </p:txBody>
        </p:sp>
        <p:sp>
          <p:nvSpPr>
            <p:cNvPr id="18" name="Rectangle 17">
              <a:extLst>
                <a:ext uri="{FF2B5EF4-FFF2-40B4-BE49-F238E27FC236}">
                  <a16:creationId xmlns:a16="http://schemas.microsoft.com/office/drawing/2014/main" id="{CB384CAC-762F-E5E0-D9A5-2D9F20AAD989}"/>
                </a:ext>
                <a:ext uri="{C183D7F6-B498-43B3-948B-1728B52AA6E4}">
                  <adec:decorative xmlns:adec="http://schemas.microsoft.com/office/drawing/2017/decorative" val="1"/>
                </a:ext>
              </a:extLst>
            </p:cNvPr>
            <p:cNvSpPr/>
            <p:nvPr userDrawn="1"/>
          </p:nvSpPr>
          <p:spPr>
            <a:xfrm>
              <a:off x="0" y="0"/>
              <a:ext cx="2286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2" name="Title 1">
            <a:extLst>
              <a:ext uri="{FF2B5EF4-FFF2-40B4-BE49-F238E27FC236}">
                <a16:creationId xmlns:a16="http://schemas.microsoft.com/office/drawing/2014/main" id="{27B13A94-755A-29E1-4409-FC23026E41AB}"/>
              </a:ext>
            </a:extLst>
          </p:cNvPr>
          <p:cNvSpPr>
            <a:spLocks noGrp="1"/>
          </p:cNvSpPr>
          <p:nvPr userDrawn="1">
            <p:ph type="title"/>
          </p:nvPr>
        </p:nvSpPr>
        <p:spPr>
          <a:xfrm>
            <a:off x="685799" y="457201"/>
            <a:ext cx="6766560" cy="665514"/>
          </a:xfrm>
        </p:spPr>
        <p:txBody>
          <a:bodyPr/>
          <a:lstStyle>
            <a:lvl1pPr>
              <a:defRPr/>
            </a:lvl1pPr>
          </a:lstStyle>
          <a:p>
            <a:r>
              <a:rPr lang="en-US"/>
              <a:t>Click to edit Master title style</a:t>
            </a:r>
            <a:endParaRPr lang="en-US" dirty="0"/>
          </a:p>
        </p:txBody>
      </p:sp>
      <p:pic>
        <p:nvPicPr>
          <p:cNvPr id="9" name="Picture 12" descr="ForHealth Consulting at UMass Chan Medical School">
            <a:extLst>
              <a:ext uri="{FF2B5EF4-FFF2-40B4-BE49-F238E27FC236}">
                <a16:creationId xmlns:a16="http://schemas.microsoft.com/office/drawing/2014/main" id="{E3B10497-579C-0374-70C8-CAB9F568EB7A}"/>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761232" y="442974"/>
            <a:ext cx="1070864" cy="630428"/>
          </a:xfrm>
          <a:prstGeom prst="rect">
            <a:avLst/>
          </a:prstGeom>
        </p:spPr>
      </p:pic>
      <p:sp>
        <p:nvSpPr>
          <p:cNvPr id="8" name="Content Placeholder 21">
            <a:extLst>
              <a:ext uri="{FF2B5EF4-FFF2-40B4-BE49-F238E27FC236}">
                <a16:creationId xmlns:a16="http://schemas.microsoft.com/office/drawing/2014/main" id="{F00B7265-F93C-DFB4-579C-1994CC94CD22}"/>
              </a:ext>
            </a:extLst>
          </p:cNvPr>
          <p:cNvSpPr>
            <a:spLocks noGrp="1"/>
          </p:cNvSpPr>
          <p:nvPr>
            <p:ph sz="quarter" idx="17"/>
          </p:nvPr>
        </p:nvSpPr>
        <p:spPr>
          <a:xfrm>
            <a:off x="685800" y="1828800"/>
            <a:ext cx="3886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1DD7E35-B329-0056-ACF3-765F6104982F}"/>
              </a:ext>
            </a:extLst>
          </p:cNvPr>
          <p:cNvSpPr>
            <a:spLocks noGrp="1"/>
          </p:cNvSpPr>
          <p:nvPr>
            <p:ph sz="quarter" idx="18"/>
          </p:nvPr>
        </p:nvSpPr>
        <p:spPr>
          <a:xfrm>
            <a:off x="4914900" y="1828800"/>
            <a:ext cx="3886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Box 11">
            <a:extLst>
              <a:ext uri="{FF2B5EF4-FFF2-40B4-BE49-F238E27FC236}">
                <a16:creationId xmlns:a16="http://schemas.microsoft.com/office/drawing/2014/main" id="{DADE906A-5E60-207E-603C-FF11D6D2C61C}"/>
              </a:ext>
            </a:extLst>
          </p:cNvPr>
          <p:cNvSpPr txBox="1"/>
          <p:nvPr userDrawn="1"/>
        </p:nvSpPr>
        <p:spPr>
          <a:xfrm>
            <a:off x="685800" y="6400800"/>
            <a:ext cx="4229100" cy="228600"/>
          </a:xfrm>
          <a:prstGeom prst="rect">
            <a:avLst/>
          </a:prstGeom>
          <a:noFill/>
        </p:spPr>
        <p:txBody>
          <a:bodyPr wrap="square" lIns="0" tIns="0" rIns="0" bIns="0" anchor="b" anchorCtr="0">
            <a:noAutofit/>
          </a:bodyPr>
          <a:lstStyle/>
          <a:p>
            <a:pPr>
              <a:lnSpc>
                <a:spcPct val="150000"/>
              </a:lnSpc>
            </a:pPr>
            <a:r>
              <a:rPr lang="en-US" altLang="en-US" sz="800" dirty="0">
                <a:solidFill>
                  <a:schemeClr val="bg2">
                    <a:lumMod val="75000"/>
                  </a:schemeClr>
                </a:solidFill>
                <a:latin typeface="Arial" pitchFamily="34" charset="0"/>
                <a:cs typeface="Arial" pitchFamily="34" charset="0"/>
              </a:rPr>
              <a:t>© 2023. </a:t>
            </a:r>
            <a:r>
              <a:rPr lang="en-US" altLang="en-US" sz="800" i="1" dirty="0">
                <a:solidFill>
                  <a:schemeClr val="bg2">
                    <a:lumMod val="75000"/>
                  </a:schemeClr>
                </a:solidFill>
                <a:latin typeface="Arial" pitchFamily="34" charset="0"/>
                <a:cs typeface="Arial" pitchFamily="34" charset="0"/>
              </a:rPr>
              <a:t>The consulting and operations division of UMass Chan Medical School. Confidential</a:t>
            </a:r>
          </a:p>
        </p:txBody>
      </p:sp>
      <p:sp>
        <p:nvSpPr>
          <p:cNvPr id="6" name="Slide Number Placeholder 5">
            <a:extLst>
              <a:ext uri="{FF2B5EF4-FFF2-40B4-BE49-F238E27FC236}">
                <a16:creationId xmlns:a16="http://schemas.microsoft.com/office/drawing/2014/main" id="{F93654EE-C7E7-92ED-006D-F016A2E1A70C}"/>
              </a:ext>
            </a:extLst>
          </p:cNvPr>
          <p:cNvSpPr>
            <a:spLocks noGrp="1"/>
          </p:cNvSpPr>
          <p:nvPr>
            <p:ph type="sldNum" sz="quarter" idx="12"/>
          </p:nvPr>
        </p:nvSpPr>
        <p:spPr>
          <a:xfrm>
            <a:off x="8458200" y="6411752"/>
            <a:ext cx="342900" cy="217651"/>
          </a:xfrm>
          <a:prstGeom prst="rect">
            <a:avLst/>
          </a:prstGeom>
        </p:spPr>
        <p:txBody>
          <a:bodyPr/>
          <a:lstStyle>
            <a:lvl1pPr>
              <a:defRPr sz="800"/>
            </a:lvl1pPr>
          </a:lstStyle>
          <a:p>
            <a:fld id="{369026CA-FCD3-9147-8CC6-4862EFF526B8}" type="slidenum">
              <a:rPr lang="en-US" smtClean="0"/>
              <a:pPr/>
              <a:t>‹#›</a:t>
            </a:fld>
            <a:endParaRPr lang="en-US" dirty="0"/>
          </a:p>
        </p:txBody>
      </p:sp>
    </p:spTree>
    <p:extLst>
      <p:ext uri="{BB962C8B-B14F-4D97-AF65-F5344CB8AC3E}">
        <p14:creationId xmlns:p14="http://schemas.microsoft.com/office/powerpoint/2010/main" val="2013204161"/>
      </p:ext>
    </p:extLst>
  </p:cSld>
  <p:clrMapOvr>
    <a:masterClrMapping/>
  </p:clrMapOvr>
  <p:extLst>
    <p:ext uri="{DCECCB84-F9BA-43D5-87BE-67443E8EF086}">
      <p15:sldGuideLst xmlns:p15="http://schemas.microsoft.com/office/powerpoint/2012/main">
        <p15:guide id="2" pos="2880" userDrawn="1">
          <p15:clr>
            <a:srgbClr val="FBAE40"/>
          </p15:clr>
        </p15:guide>
        <p15:guide id="3" orient="horz" pos="1152" userDrawn="1">
          <p15:clr>
            <a:srgbClr val="FBAE40"/>
          </p15:clr>
        </p15:guide>
        <p15:guide id="4" pos="3096" userDrawn="1">
          <p15:clr>
            <a:srgbClr val="FBAE40"/>
          </p15:clr>
        </p15:guide>
        <p15:guide id="5" orient="horz" pos="4032"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nowledge_2-line Title and Content - 2 col.">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CDB2A239-D380-7EE0-F5D0-2E0581AACCAB}"/>
              </a:ext>
              <a:ext uri="{C183D7F6-B498-43B3-948B-1728B52AA6E4}">
                <adec:decorative xmlns:adec="http://schemas.microsoft.com/office/drawing/2017/decorative" val="1"/>
              </a:ext>
            </a:extLst>
          </p:cNvPr>
          <p:cNvGrpSpPr/>
          <p:nvPr userDrawn="1"/>
        </p:nvGrpSpPr>
        <p:grpSpPr>
          <a:xfrm>
            <a:off x="0" y="0"/>
            <a:ext cx="9144000" cy="6858000"/>
            <a:chOff x="0" y="0"/>
            <a:chExt cx="9144000" cy="6858000"/>
          </a:xfrm>
        </p:grpSpPr>
        <p:sp>
          <p:nvSpPr>
            <p:cNvPr id="3" name="Content Placeholder 39">
              <a:extLst>
                <a:ext uri="{FF2B5EF4-FFF2-40B4-BE49-F238E27FC236}">
                  <a16:creationId xmlns:a16="http://schemas.microsoft.com/office/drawing/2014/main" id="{0E9B9229-DC79-DE18-F6E5-62F5A8538571}"/>
                </a:ext>
                <a:ext uri="{C183D7F6-B498-43B3-948B-1728B52AA6E4}">
                  <adec:decorative xmlns:adec="http://schemas.microsoft.com/office/drawing/2017/decorative" val="1"/>
                </a:ext>
              </a:extLst>
            </p:cNvPr>
            <p:cNvSpPr txBox="1">
              <a:spLocks/>
            </p:cNvSpPr>
            <p:nvPr userDrawn="1"/>
          </p:nvSpPr>
          <p:spPr>
            <a:xfrm>
              <a:off x="0" y="1828806"/>
              <a:ext cx="9144000" cy="4571995"/>
            </a:xfrm>
            <a:prstGeom prst="rect">
              <a:avLst/>
            </a:prstGeom>
            <a:solidFill>
              <a:schemeClr val="accent6">
                <a:alpha val="20000"/>
              </a:schemeClr>
            </a:solidFill>
          </p:spPr>
          <p:txBody>
            <a:bodyPr vert="horz" lIns="342900" tIns="294894" rIns="34290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100" dirty="0"/>
            </a:p>
          </p:txBody>
        </p:sp>
        <p:sp>
          <p:nvSpPr>
            <p:cNvPr id="18" name="Rectangle 17">
              <a:extLst>
                <a:ext uri="{FF2B5EF4-FFF2-40B4-BE49-F238E27FC236}">
                  <a16:creationId xmlns:a16="http://schemas.microsoft.com/office/drawing/2014/main" id="{CB384CAC-762F-E5E0-D9A5-2D9F20AAD989}"/>
                </a:ext>
                <a:ext uri="{C183D7F6-B498-43B3-948B-1728B52AA6E4}">
                  <adec:decorative xmlns:adec="http://schemas.microsoft.com/office/drawing/2017/decorative" val="1"/>
                </a:ext>
              </a:extLst>
            </p:cNvPr>
            <p:cNvSpPr/>
            <p:nvPr userDrawn="1"/>
          </p:nvSpPr>
          <p:spPr>
            <a:xfrm>
              <a:off x="0" y="0"/>
              <a:ext cx="17145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2" name="Title 1">
            <a:extLst>
              <a:ext uri="{FF2B5EF4-FFF2-40B4-BE49-F238E27FC236}">
                <a16:creationId xmlns:a16="http://schemas.microsoft.com/office/drawing/2014/main" id="{27B13A94-755A-29E1-4409-FC23026E41AB}"/>
              </a:ext>
            </a:extLst>
          </p:cNvPr>
          <p:cNvSpPr>
            <a:spLocks noGrp="1"/>
          </p:cNvSpPr>
          <p:nvPr userDrawn="1">
            <p:ph type="title" hasCustomPrompt="1"/>
          </p:nvPr>
        </p:nvSpPr>
        <p:spPr>
          <a:xfrm>
            <a:off x="685800" y="457203"/>
            <a:ext cx="6766560" cy="1360649"/>
          </a:xfrm>
        </p:spPr>
        <p:txBody>
          <a:bodyPr/>
          <a:lstStyle>
            <a:lvl1pPr>
              <a:defRPr/>
            </a:lvl1pPr>
          </a:lstStyle>
          <a:p>
            <a:r>
              <a:rPr lang="en-US" dirty="0"/>
              <a:t>Click to edit Master title style up to two lines of text</a:t>
            </a:r>
          </a:p>
        </p:txBody>
      </p:sp>
      <p:pic>
        <p:nvPicPr>
          <p:cNvPr id="9" name="Picture 12" descr="ForHealth Consulting at UMass Chan Medical School">
            <a:extLst>
              <a:ext uri="{FF2B5EF4-FFF2-40B4-BE49-F238E27FC236}">
                <a16:creationId xmlns:a16="http://schemas.microsoft.com/office/drawing/2014/main" id="{15DD50C5-15EB-9BAC-B9F1-32D0E21258B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761232" y="442974"/>
            <a:ext cx="1070864" cy="630428"/>
          </a:xfrm>
          <a:prstGeom prst="rect">
            <a:avLst/>
          </a:prstGeom>
        </p:spPr>
      </p:pic>
      <p:sp>
        <p:nvSpPr>
          <p:cNvPr id="8" name="Content Placeholder 21">
            <a:extLst>
              <a:ext uri="{FF2B5EF4-FFF2-40B4-BE49-F238E27FC236}">
                <a16:creationId xmlns:a16="http://schemas.microsoft.com/office/drawing/2014/main" id="{F00B7265-F93C-DFB4-579C-1994CC94CD22}"/>
              </a:ext>
            </a:extLst>
          </p:cNvPr>
          <p:cNvSpPr>
            <a:spLocks noGrp="1"/>
          </p:cNvSpPr>
          <p:nvPr userDrawn="1">
            <p:ph sz="quarter" idx="17"/>
          </p:nvPr>
        </p:nvSpPr>
        <p:spPr>
          <a:xfrm>
            <a:off x="685800" y="2286003"/>
            <a:ext cx="3886200" cy="36611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21">
            <a:extLst>
              <a:ext uri="{FF2B5EF4-FFF2-40B4-BE49-F238E27FC236}">
                <a16:creationId xmlns:a16="http://schemas.microsoft.com/office/drawing/2014/main" id="{751543A5-4223-AA8B-1830-0DA1784F5190}"/>
              </a:ext>
            </a:extLst>
          </p:cNvPr>
          <p:cNvSpPr>
            <a:spLocks noGrp="1"/>
          </p:cNvSpPr>
          <p:nvPr>
            <p:ph sz="quarter" idx="18"/>
          </p:nvPr>
        </p:nvSpPr>
        <p:spPr>
          <a:xfrm>
            <a:off x="4922876" y="2286003"/>
            <a:ext cx="3886200" cy="36611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Box 11">
            <a:extLst>
              <a:ext uri="{FF2B5EF4-FFF2-40B4-BE49-F238E27FC236}">
                <a16:creationId xmlns:a16="http://schemas.microsoft.com/office/drawing/2014/main" id="{DADE906A-5E60-207E-603C-FF11D6D2C61C}"/>
              </a:ext>
            </a:extLst>
          </p:cNvPr>
          <p:cNvSpPr txBox="1"/>
          <p:nvPr userDrawn="1"/>
        </p:nvSpPr>
        <p:spPr>
          <a:xfrm>
            <a:off x="685800" y="6400800"/>
            <a:ext cx="4229100" cy="228600"/>
          </a:xfrm>
          <a:prstGeom prst="rect">
            <a:avLst/>
          </a:prstGeom>
          <a:noFill/>
        </p:spPr>
        <p:txBody>
          <a:bodyPr wrap="square" lIns="0" tIns="0" rIns="0" bIns="0" anchor="b" anchorCtr="0">
            <a:noAutofit/>
          </a:bodyPr>
          <a:lstStyle/>
          <a:p>
            <a:pPr>
              <a:lnSpc>
                <a:spcPct val="150000"/>
              </a:lnSpc>
            </a:pPr>
            <a:r>
              <a:rPr lang="en-US" altLang="en-US" sz="800" dirty="0">
                <a:solidFill>
                  <a:schemeClr val="bg2">
                    <a:lumMod val="75000"/>
                  </a:schemeClr>
                </a:solidFill>
                <a:latin typeface="Arial" pitchFamily="34" charset="0"/>
                <a:cs typeface="Arial" pitchFamily="34" charset="0"/>
              </a:rPr>
              <a:t>© 2023. </a:t>
            </a:r>
            <a:r>
              <a:rPr lang="en-US" altLang="en-US" sz="800" i="1" dirty="0">
                <a:solidFill>
                  <a:schemeClr val="bg2">
                    <a:lumMod val="75000"/>
                  </a:schemeClr>
                </a:solidFill>
                <a:latin typeface="Arial" pitchFamily="34" charset="0"/>
                <a:cs typeface="Arial" pitchFamily="34" charset="0"/>
              </a:rPr>
              <a:t>The consulting and operations division of UMass Chan Medical School. Confidential</a:t>
            </a:r>
          </a:p>
        </p:txBody>
      </p:sp>
      <p:sp>
        <p:nvSpPr>
          <p:cNvPr id="6" name="Slide Number Placeholder 5">
            <a:extLst>
              <a:ext uri="{FF2B5EF4-FFF2-40B4-BE49-F238E27FC236}">
                <a16:creationId xmlns:a16="http://schemas.microsoft.com/office/drawing/2014/main" id="{F93654EE-C7E7-92ED-006D-F016A2E1A70C}"/>
              </a:ext>
            </a:extLst>
          </p:cNvPr>
          <p:cNvSpPr>
            <a:spLocks noGrp="1"/>
          </p:cNvSpPr>
          <p:nvPr userDrawn="1">
            <p:ph type="sldNum" sz="quarter" idx="12"/>
          </p:nvPr>
        </p:nvSpPr>
        <p:spPr>
          <a:xfrm>
            <a:off x="8458200" y="6411752"/>
            <a:ext cx="342900" cy="217651"/>
          </a:xfrm>
          <a:prstGeom prst="rect">
            <a:avLst/>
          </a:prstGeom>
        </p:spPr>
        <p:txBody>
          <a:bodyPr/>
          <a:lstStyle>
            <a:lvl1pPr>
              <a:defRPr sz="800"/>
            </a:lvl1pPr>
          </a:lstStyle>
          <a:p>
            <a:fld id="{369026CA-FCD3-9147-8CC6-4862EFF526B8}" type="slidenum">
              <a:rPr lang="en-US" smtClean="0"/>
              <a:pPr/>
              <a:t>‹#›</a:t>
            </a:fld>
            <a:endParaRPr lang="en-US" dirty="0"/>
          </a:p>
        </p:txBody>
      </p:sp>
    </p:spTree>
    <p:extLst>
      <p:ext uri="{BB962C8B-B14F-4D97-AF65-F5344CB8AC3E}">
        <p14:creationId xmlns:p14="http://schemas.microsoft.com/office/powerpoint/2010/main" val="3296858609"/>
      </p:ext>
    </p:extLst>
  </p:cSld>
  <p:clrMapOvr>
    <a:masterClrMapping/>
  </p:clrMapOvr>
  <p:extLst>
    <p:ext uri="{DCECCB84-F9BA-43D5-87BE-67443E8EF086}">
      <p15:sldGuideLst xmlns:p15="http://schemas.microsoft.com/office/powerpoint/2012/main">
        <p15:guide id="2" pos="2880" userDrawn="1">
          <p15:clr>
            <a:srgbClr val="FBAE40"/>
          </p15:clr>
        </p15:guide>
        <p15:guide id="3" orient="horz" pos="1152" userDrawn="1">
          <p15:clr>
            <a:srgbClr val="FBAE40"/>
          </p15:clr>
        </p15:guide>
        <p15:guide id="4" orient="horz" pos="4032" userDrawn="1">
          <p15:clr>
            <a:srgbClr val="FBAE40"/>
          </p15:clr>
        </p15:guide>
        <p15:guide id="5" orient="horz" pos="864" userDrawn="1">
          <p15:clr>
            <a:srgbClr val="FBAE40"/>
          </p15:clr>
        </p15:guide>
        <p15:guide id="6" pos="3096"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erformance_Title and Content - 1 col.">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56DA4E88-4D85-07DA-DB36-4B55E25F77BD}"/>
              </a:ext>
              <a:ext uri="{C183D7F6-B498-43B3-948B-1728B52AA6E4}">
                <adec:decorative xmlns:adec="http://schemas.microsoft.com/office/drawing/2017/decorative" val="1"/>
              </a:ext>
            </a:extLst>
          </p:cNvPr>
          <p:cNvGrpSpPr/>
          <p:nvPr userDrawn="1"/>
        </p:nvGrpSpPr>
        <p:grpSpPr>
          <a:xfrm>
            <a:off x="0" y="0"/>
            <a:ext cx="9144000" cy="6858000"/>
            <a:chOff x="0" y="0"/>
            <a:chExt cx="12192000" cy="6858000"/>
          </a:xfrm>
        </p:grpSpPr>
        <p:sp>
          <p:nvSpPr>
            <p:cNvPr id="3" name="Content Placeholder 39">
              <a:extLst>
                <a:ext uri="{FF2B5EF4-FFF2-40B4-BE49-F238E27FC236}">
                  <a16:creationId xmlns:a16="http://schemas.microsoft.com/office/drawing/2014/main" id="{0E9B9229-DC79-DE18-F6E5-62F5A8538571}"/>
                </a:ext>
                <a:ext uri="{C183D7F6-B498-43B3-948B-1728B52AA6E4}">
                  <adec:decorative xmlns:adec="http://schemas.microsoft.com/office/drawing/2017/decorative" val="1"/>
                </a:ext>
              </a:extLst>
            </p:cNvPr>
            <p:cNvSpPr txBox="1">
              <a:spLocks/>
            </p:cNvSpPr>
            <p:nvPr userDrawn="1"/>
          </p:nvSpPr>
          <p:spPr>
            <a:xfrm>
              <a:off x="0" y="1371604"/>
              <a:ext cx="12192000" cy="5029195"/>
            </a:xfrm>
            <a:prstGeom prst="rect">
              <a:avLst/>
            </a:prstGeom>
            <a:solidFill>
              <a:schemeClr val="accent4">
                <a:alpha val="20000"/>
              </a:schemeClr>
            </a:solidFill>
          </p:spPr>
          <p:txBody>
            <a:bodyPr vert="horz" lIns="457200" tIns="393192" rIns="45720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100" dirty="0"/>
            </a:p>
          </p:txBody>
        </p:sp>
        <p:sp>
          <p:nvSpPr>
            <p:cNvPr id="18" name="Rectangle 17">
              <a:extLst>
                <a:ext uri="{FF2B5EF4-FFF2-40B4-BE49-F238E27FC236}">
                  <a16:creationId xmlns:a16="http://schemas.microsoft.com/office/drawing/2014/main" id="{CB384CAC-762F-E5E0-D9A5-2D9F20AAD989}"/>
                </a:ext>
                <a:ext uri="{C183D7F6-B498-43B3-948B-1728B52AA6E4}">
                  <adec:decorative xmlns:adec="http://schemas.microsoft.com/office/drawing/2017/decorative" val="1"/>
                </a:ext>
              </a:extLst>
            </p:cNvPr>
            <p:cNvSpPr/>
            <p:nvPr userDrawn="1"/>
          </p:nvSpPr>
          <p:spPr>
            <a:xfrm>
              <a:off x="0" y="0"/>
              <a:ext cx="2286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2" name="Title 1">
            <a:extLst>
              <a:ext uri="{FF2B5EF4-FFF2-40B4-BE49-F238E27FC236}">
                <a16:creationId xmlns:a16="http://schemas.microsoft.com/office/drawing/2014/main" id="{27B13A94-755A-29E1-4409-FC23026E41AB}"/>
              </a:ext>
            </a:extLst>
          </p:cNvPr>
          <p:cNvSpPr>
            <a:spLocks noGrp="1"/>
          </p:cNvSpPr>
          <p:nvPr userDrawn="1">
            <p:ph type="title"/>
          </p:nvPr>
        </p:nvSpPr>
        <p:spPr>
          <a:xfrm>
            <a:off x="685800" y="457201"/>
            <a:ext cx="6766560" cy="665514"/>
          </a:xfrm>
        </p:spPr>
        <p:txBody>
          <a:bodyPr/>
          <a:lstStyle>
            <a:lvl1pPr>
              <a:defRPr/>
            </a:lvl1pPr>
          </a:lstStyle>
          <a:p>
            <a:r>
              <a:rPr lang="en-US"/>
              <a:t>Click to edit Master title style</a:t>
            </a:r>
            <a:endParaRPr lang="en-US" dirty="0"/>
          </a:p>
        </p:txBody>
      </p:sp>
      <p:pic>
        <p:nvPicPr>
          <p:cNvPr id="8" name="Picture 12" descr="ForHealth Consulting at UMass Chan Medical School">
            <a:extLst>
              <a:ext uri="{FF2B5EF4-FFF2-40B4-BE49-F238E27FC236}">
                <a16:creationId xmlns:a16="http://schemas.microsoft.com/office/drawing/2014/main" id="{EA8EA080-8617-F466-4A41-45F810D83BC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761232" y="442974"/>
            <a:ext cx="1070864" cy="630428"/>
          </a:xfrm>
          <a:prstGeom prst="rect">
            <a:avLst/>
          </a:prstGeom>
        </p:spPr>
      </p:pic>
      <p:sp>
        <p:nvSpPr>
          <p:cNvPr id="4" name="Content Placeholder 21">
            <a:extLst>
              <a:ext uri="{FF2B5EF4-FFF2-40B4-BE49-F238E27FC236}">
                <a16:creationId xmlns:a16="http://schemas.microsoft.com/office/drawing/2014/main" id="{61BDD1C3-91BA-F5F0-2663-87C314397ADE}"/>
              </a:ext>
            </a:extLst>
          </p:cNvPr>
          <p:cNvSpPr>
            <a:spLocks noGrp="1"/>
          </p:cNvSpPr>
          <p:nvPr>
            <p:ph sz="quarter" idx="17"/>
          </p:nvPr>
        </p:nvSpPr>
        <p:spPr>
          <a:xfrm>
            <a:off x="685800" y="1828800"/>
            <a:ext cx="81153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Box 11">
            <a:extLst>
              <a:ext uri="{FF2B5EF4-FFF2-40B4-BE49-F238E27FC236}">
                <a16:creationId xmlns:a16="http://schemas.microsoft.com/office/drawing/2014/main" id="{DADE906A-5E60-207E-603C-FF11D6D2C61C}"/>
              </a:ext>
            </a:extLst>
          </p:cNvPr>
          <p:cNvSpPr txBox="1"/>
          <p:nvPr userDrawn="1"/>
        </p:nvSpPr>
        <p:spPr>
          <a:xfrm>
            <a:off x="685800" y="6400800"/>
            <a:ext cx="4335651" cy="228600"/>
          </a:xfrm>
          <a:prstGeom prst="rect">
            <a:avLst/>
          </a:prstGeom>
          <a:noFill/>
        </p:spPr>
        <p:txBody>
          <a:bodyPr wrap="square" lIns="0" tIns="0" rIns="0" bIns="0" anchor="b" anchorCtr="0">
            <a:noAutofit/>
          </a:bodyPr>
          <a:lstStyle/>
          <a:p>
            <a:pPr>
              <a:lnSpc>
                <a:spcPct val="150000"/>
              </a:lnSpc>
            </a:pPr>
            <a:r>
              <a:rPr lang="en-US" altLang="en-US" sz="800" dirty="0">
                <a:solidFill>
                  <a:schemeClr val="bg2">
                    <a:lumMod val="75000"/>
                  </a:schemeClr>
                </a:solidFill>
                <a:latin typeface="Arial" pitchFamily="34" charset="0"/>
                <a:cs typeface="Arial" pitchFamily="34" charset="0"/>
              </a:rPr>
              <a:t>© 2023. </a:t>
            </a:r>
            <a:r>
              <a:rPr lang="en-US" altLang="en-US" sz="800" i="1" dirty="0">
                <a:solidFill>
                  <a:schemeClr val="bg2">
                    <a:lumMod val="75000"/>
                  </a:schemeClr>
                </a:solidFill>
                <a:latin typeface="Arial" pitchFamily="34" charset="0"/>
                <a:cs typeface="Arial" pitchFamily="34" charset="0"/>
              </a:rPr>
              <a:t>The consulting and operations division of UMass Chan Medical School. Confidential</a:t>
            </a:r>
          </a:p>
        </p:txBody>
      </p:sp>
      <p:sp>
        <p:nvSpPr>
          <p:cNvPr id="6" name="Slide Number Placeholder 5">
            <a:extLst>
              <a:ext uri="{FF2B5EF4-FFF2-40B4-BE49-F238E27FC236}">
                <a16:creationId xmlns:a16="http://schemas.microsoft.com/office/drawing/2014/main" id="{F93654EE-C7E7-92ED-006D-F016A2E1A70C}"/>
              </a:ext>
            </a:extLst>
          </p:cNvPr>
          <p:cNvSpPr>
            <a:spLocks noGrp="1"/>
          </p:cNvSpPr>
          <p:nvPr>
            <p:ph type="sldNum" sz="quarter" idx="12"/>
          </p:nvPr>
        </p:nvSpPr>
        <p:spPr>
          <a:xfrm>
            <a:off x="8458200" y="6411752"/>
            <a:ext cx="342900" cy="217651"/>
          </a:xfrm>
          <a:prstGeom prst="rect">
            <a:avLst/>
          </a:prstGeom>
        </p:spPr>
        <p:txBody>
          <a:bodyPr/>
          <a:lstStyle>
            <a:lvl1pPr>
              <a:defRPr sz="800"/>
            </a:lvl1pPr>
          </a:lstStyle>
          <a:p>
            <a:fld id="{369026CA-FCD3-9147-8CC6-4862EFF526B8}" type="slidenum">
              <a:rPr lang="en-US" smtClean="0"/>
              <a:pPr/>
              <a:t>‹#›</a:t>
            </a:fld>
            <a:endParaRPr lang="en-US" dirty="0"/>
          </a:p>
        </p:txBody>
      </p:sp>
    </p:spTree>
    <p:extLst>
      <p:ext uri="{BB962C8B-B14F-4D97-AF65-F5344CB8AC3E}">
        <p14:creationId xmlns:p14="http://schemas.microsoft.com/office/powerpoint/2010/main" val="1159458115"/>
      </p:ext>
    </p:extLst>
  </p:cSld>
  <p:clrMapOvr>
    <a:masterClrMapping/>
  </p:clrMapOvr>
  <p:extLst>
    <p:ext uri="{DCECCB84-F9BA-43D5-87BE-67443E8EF086}">
      <p15:sldGuideLst xmlns:p15="http://schemas.microsoft.com/office/powerpoint/2012/main">
        <p15:guide id="2" pos="2880" userDrawn="1">
          <p15:clr>
            <a:srgbClr val="FBAE40"/>
          </p15:clr>
        </p15:guide>
        <p15:guide id="3" orient="horz" pos="1152"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erformance_2-line Title and Content - 1 col.">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A477404-3E47-E76B-518F-B1CD7BC7FDDF}"/>
              </a:ext>
              <a:ext uri="{C183D7F6-B498-43B3-948B-1728B52AA6E4}">
                <adec:decorative xmlns:adec="http://schemas.microsoft.com/office/drawing/2017/decorative" val="1"/>
              </a:ext>
            </a:extLst>
          </p:cNvPr>
          <p:cNvGrpSpPr/>
          <p:nvPr userDrawn="1"/>
        </p:nvGrpSpPr>
        <p:grpSpPr>
          <a:xfrm>
            <a:off x="0" y="0"/>
            <a:ext cx="9144000" cy="6858000"/>
            <a:chOff x="0" y="0"/>
            <a:chExt cx="9144000" cy="6858000"/>
          </a:xfrm>
        </p:grpSpPr>
        <p:sp>
          <p:nvSpPr>
            <p:cNvPr id="3" name="Content Placeholder 39">
              <a:extLst>
                <a:ext uri="{FF2B5EF4-FFF2-40B4-BE49-F238E27FC236}">
                  <a16:creationId xmlns:a16="http://schemas.microsoft.com/office/drawing/2014/main" id="{0E9B9229-DC79-DE18-F6E5-62F5A8538571}"/>
                </a:ext>
                <a:ext uri="{C183D7F6-B498-43B3-948B-1728B52AA6E4}">
                  <adec:decorative xmlns:adec="http://schemas.microsoft.com/office/drawing/2017/decorative" val="1"/>
                </a:ext>
              </a:extLst>
            </p:cNvPr>
            <p:cNvSpPr txBox="1">
              <a:spLocks/>
            </p:cNvSpPr>
            <p:nvPr userDrawn="1"/>
          </p:nvSpPr>
          <p:spPr>
            <a:xfrm>
              <a:off x="0" y="1828806"/>
              <a:ext cx="9144000" cy="4571995"/>
            </a:xfrm>
            <a:prstGeom prst="rect">
              <a:avLst/>
            </a:prstGeom>
            <a:solidFill>
              <a:schemeClr val="accent4">
                <a:alpha val="20000"/>
              </a:schemeClr>
            </a:solidFill>
          </p:spPr>
          <p:txBody>
            <a:bodyPr vert="horz" lIns="342900" tIns="294894" rIns="34290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100" dirty="0"/>
            </a:p>
          </p:txBody>
        </p:sp>
        <p:sp>
          <p:nvSpPr>
            <p:cNvPr id="18" name="Rectangle 17">
              <a:extLst>
                <a:ext uri="{FF2B5EF4-FFF2-40B4-BE49-F238E27FC236}">
                  <a16:creationId xmlns:a16="http://schemas.microsoft.com/office/drawing/2014/main" id="{CB384CAC-762F-E5E0-D9A5-2D9F20AAD989}"/>
                </a:ext>
                <a:ext uri="{C183D7F6-B498-43B3-948B-1728B52AA6E4}">
                  <adec:decorative xmlns:adec="http://schemas.microsoft.com/office/drawing/2017/decorative" val="1"/>
                </a:ext>
              </a:extLst>
            </p:cNvPr>
            <p:cNvSpPr/>
            <p:nvPr userDrawn="1"/>
          </p:nvSpPr>
          <p:spPr>
            <a:xfrm>
              <a:off x="0" y="0"/>
              <a:ext cx="17145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2" name="Title 1">
            <a:extLst>
              <a:ext uri="{FF2B5EF4-FFF2-40B4-BE49-F238E27FC236}">
                <a16:creationId xmlns:a16="http://schemas.microsoft.com/office/drawing/2014/main" id="{27B13A94-755A-29E1-4409-FC23026E41AB}"/>
              </a:ext>
            </a:extLst>
          </p:cNvPr>
          <p:cNvSpPr>
            <a:spLocks noGrp="1"/>
          </p:cNvSpPr>
          <p:nvPr userDrawn="1">
            <p:ph type="title" hasCustomPrompt="1"/>
          </p:nvPr>
        </p:nvSpPr>
        <p:spPr>
          <a:xfrm>
            <a:off x="685799" y="457203"/>
            <a:ext cx="6766560" cy="1360649"/>
          </a:xfrm>
        </p:spPr>
        <p:txBody>
          <a:bodyPr/>
          <a:lstStyle>
            <a:lvl1pPr>
              <a:defRPr/>
            </a:lvl1pPr>
          </a:lstStyle>
          <a:p>
            <a:r>
              <a:rPr lang="en-US" dirty="0"/>
              <a:t>Click to edit Master title style up to two lines of text</a:t>
            </a:r>
          </a:p>
        </p:txBody>
      </p:sp>
      <p:pic>
        <p:nvPicPr>
          <p:cNvPr id="5" name="Picture 12" descr="ForHealth Consulting at UMass Chan Medical School">
            <a:extLst>
              <a:ext uri="{FF2B5EF4-FFF2-40B4-BE49-F238E27FC236}">
                <a16:creationId xmlns:a16="http://schemas.microsoft.com/office/drawing/2014/main" id="{6E706851-9681-925B-0AEA-7491DF9377C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761232" y="442974"/>
            <a:ext cx="1070864" cy="630428"/>
          </a:xfrm>
          <a:prstGeom prst="rect">
            <a:avLst/>
          </a:prstGeom>
        </p:spPr>
      </p:pic>
      <p:sp>
        <p:nvSpPr>
          <p:cNvPr id="8" name="Content Placeholder 21">
            <a:extLst>
              <a:ext uri="{FF2B5EF4-FFF2-40B4-BE49-F238E27FC236}">
                <a16:creationId xmlns:a16="http://schemas.microsoft.com/office/drawing/2014/main" id="{F00B7265-F93C-DFB4-579C-1994CC94CD22}"/>
              </a:ext>
            </a:extLst>
          </p:cNvPr>
          <p:cNvSpPr>
            <a:spLocks noGrp="1"/>
          </p:cNvSpPr>
          <p:nvPr userDrawn="1">
            <p:ph sz="quarter" idx="17"/>
          </p:nvPr>
        </p:nvSpPr>
        <p:spPr>
          <a:xfrm>
            <a:off x="685800" y="2286003"/>
            <a:ext cx="8115300" cy="36611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Box 11">
            <a:extLst>
              <a:ext uri="{FF2B5EF4-FFF2-40B4-BE49-F238E27FC236}">
                <a16:creationId xmlns:a16="http://schemas.microsoft.com/office/drawing/2014/main" id="{DADE906A-5E60-207E-603C-FF11D6D2C61C}"/>
              </a:ext>
            </a:extLst>
          </p:cNvPr>
          <p:cNvSpPr txBox="1"/>
          <p:nvPr userDrawn="1"/>
        </p:nvSpPr>
        <p:spPr>
          <a:xfrm>
            <a:off x="685800" y="6400800"/>
            <a:ext cx="4335651" cy="228600"/>
          </a:xfrm>
          <a:prstGeom prst="rect">
            <a:avLst/>
          </a:prstGeom>
          <a:noFill/>
        </p:spPr>
        <p:txBody>
          <a:bodyPr wrap="square" lIns="0" tIns="0" rIns="0" bIns="0" anchor="b" anchorCtr="0">
            <a:noAutofit/>
          </a:bodyPr>
          <a:lstStyle/>
          <a:p>
            <a:pPr>
              <a:lnSpc>
                <a:spcPct val="150000"/>
              </a:lnSpc>
            </a:pPr>
            <a:r>
              <a:rPr lang="en-US" altLang="en-US" sz="800" dirty="0">
                <a:solidFill>
                  <a:schemeClr val="bg2">
                    <a:lumMod val="75000"/>
                  </a:schemeClr>
                </a:solidFill>
                <a:latin typeface="Arial" pitchFamily="34" charset="0"/>
                <a:cs typeface="Arial" pitchFamily="34" charset="0"/>
              </a:rPr>
              <a:t>© 2023. </a:t>
            </a:r>
            <a:r>
              <a:rPr lang="en-US" altLang="en-US" sz="800" i="1" dirty="0">
                <a:solidFill>
                  <a:schemeClr val="bg2">
                    <a:lumMod val="75000"/>
                  </a:schemeClr>
                </a:solidFill>
                <a:latin typeface="Arial" pitchFamily="34" charset="0"/>
                <a:cs typeface="Arial" pitchFamily="34" charset="0"/>
              </a:rPr>
              <a:t>The consulting and operations division of UMass Chan Medical School. Confidential</a:t>
            </a:r>
          </a:p>
        </p:txBody>
      </p:sp>
      <p:sp>
        <p:nvSpPr>
          <p:cNvPr id="6" name="Slide Number Placeholder 5">
            <a:extLst>
              <a:ext uri="{FF2B5EF4-FFF2-40B4-BE49-F238E27FC236}">
                <a16:creationId xmlns:a16="http://schemas.microsoft.com/office/drawing/2014/main" id="{F93654EE-C7E7-92ED-006D-F016A2E1A70C}"/>
              </a:ext>
            </a:extLst>
          </p:cNvPr>
          <p:cNvSpPr>
            <a:spLocks noGrp="1"/>
          </p:cNvSpPr>
          <p:nvPr userDrawn="1">
            <p:ph type="sldNum" sz="quarter" idx="12"/>
          </p:nvPr>
        </p:nvSpPr>
        <p:spPr>
          <a:xfrm>
            <a:off x="8458200" y="6411752"/>
            <a:ext cx="342900" cy="217651"/>
          </a:xfrm>
          <a:prstGeom prst="rect">
            <a:avLst/>
          </a:prstGeom>
        </p:spPr>
        <p:txBody>
          <a:bodyPr/>
          <a:lstStyle>
            <a:lvl1pPr>
              <a:defRPr sz="800"/>
            </a:lvl1pPr>
          </a:lstStyle>
          <a:p>
            <a:fld id="{369026CA-FCD3-9147-8CC6-4862EFF526B8}" type="slidenum">
              <a:rPr lang="en-US" smtClean="0"/>
              <a:pPr/>
              <a:t>‹#›</a:t>
            </a:fld>
            <a:endParaRPr lang="en-US" dirty="0"/>
          </a:p>
        </p:txBody>
      </p:sp>
    </p:spTree>
    <p:extLst>
      <p:ext uri="{BB962C8B-B14F-4D97-AF65-F5344CB8AC3E}">
        <p14:creationId xmlns:p14="http://schemas.microsoft.com/office/powerpoint/2010/main" val="25351913"/>
      </p:ext>
    </p:extLst>
  </p:cSld>
  <p:clrMapOvr>
    <a:masterClrMapping/>
  </p:clrMapOvr>
  <p:extLst>
    <p:ext uri="{DCECCB84-F9BA-43D5-87BE-67443E8EF086}">
      <p15:sldGuideLst xmlns:p15="http://schemas.microsoft.com/office/powerpoint/2012/main">
        <p15:guide id="2" pos="2880" userDrawn="1">
          <p15:clr>
            <a:srgbClr val="FBAE40"/>
          </p15:clr>
        </p15:guide>
        <p15:guide id="3" orient="horz" pos="1152" userDrawn="1">
          <p15:clr>
            <a:srgbClr val="FBAE40"/>
          </p15:clr>
        </p15:guide>
        <p15:guide id="4" orient="horz" pos="4032" userDrawn="1">
          <p15:clr>
            <a:srgbClr val="FBAE40"/>
          </p15:clr>
        </p15:guide>
        <p15:guide id="5" orient="horz" pos="864"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erformance_Title and Content - 2 col.">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56DA4E88-4D85-07DA-DB36-4B55E25F77BD}"/>
              </a:ext>
              <a:ext uri="{C183D7F6-B498-43B3-948B-1728B52AA6E4}">
                <adec:decorative xmlns:adec="http://schemas.microsoft.com/office/drawing/2017/decorative" val="1"/>
              </a:ext>
            </a:extLst>
          </p:cNvPr>
          <p:cNvGrpSpPr/>
          <p:nvPr userDrawn="1"/>
        </p:nvGrpSpPr>
        <p:grpSpPr>
          <a:xfrm>
            <a:off x="0" y="0"/>
            <a:ext cx="9144000" cy="6858000"/>
            <a:chOff x="0" y="0"/>
            <a:chExt cx="12192000" cy="6858000"/>
          </a:xfrm>
        </p:grpSpPr>
        <p:sp>
          <p:nvSpPr>
            <p:cNvPr id="3" name="Content Placeholder 39">
              <a:extLst>
                <a:ext uri="{FF2B5EF4-FFF2-40B4-BE49-F238E27FC236}">
                  <a16:creationId xmlns:a16="http://schemas.microsoft.com/office/drawing/2014/main" id="{0E9B9229-DC79-DE18-F6E5-62F5A8538571}"/>
                </a:ext>
                <a:ext uri="{C183D7F6-B498-43B3-948B-1728B52AA6E4}">
                  <adec:decorative xmlns:adec="http://schemas.microsoft.com/office/drawing/2017/decorative" val="1"/>
                </a:ext>
              </a:extLst>
            </p:cNvPr>
            <p:cNvSpPr txBox="1">
              <a:spLocks/>
            </p:cNvSpPr>
            <p:nvPr userDrawn="1"/>
          </p:nvSpPr>
          <p:spPr>
            <a:xfrm>
              <a:off x="0" y="1371604"/>
              <a:ext cx="12192000" cy="5029195"/>
            </a:xfrm>
            <a:prstGeom prst="rect">
              <a:avLst/>
            </a:prstGeom>
            <a:solidFill>
              <a:schemeClr val="accent4">
                <a:alpha val="20000"/>
              </a:schemeClr>
            </a:solidFill>
          </p:spPr>
          <p:txBody>
            <a:bodyPr vert="horz" lIns="457200" tIns="393192" rIns="45720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100" dirty="0"/>
            </a:p>
          </p:txBody>
        </p:sp>
        <p:sp>
          <p:nvSpPr>
            <p:cNvPr id="18" name="Rectangle 17">
              <a:extLst>
                <a:ext uri="{FF2B5EF4-FFF2-40B4-BE49-F238E27FC236}">
                  <a16:creationId xmlns:a16="http://schemas.microsoft.com/office/drawing/2014/main" id="{CB384CAC-762F-E5E0-D9A5-2D9F20AAD989}"/>
                </a:ext>
                <a:ext uri="{C183D7F6-B498-43B3-948B-1728B52AA6E4}">
                  <adec:decorative xmlns:adec="http://schemas.microsoft.com/office/drawing/2017/decorative" val="1"/>
                </a:ext>
              </a:extLst>
            </p:cNvPr>
            <p:cNvSpPr/>
            <p:nvPr userDrawn="1"/>
          </p:nvSpPr>
          <p:spPr>
            <a:xfrm>
              <a:off x="0" y="0"/>
              <a:ext cx="2286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2" name="Title 1">
            <a:extLst>
              <a:ext uri="{FF2B5EF4-FFF2-40B4-BE49-F238E27FC236}">
                <a16:creationId xmlns:a16="http://schemas.microsoft.com/office/drawing/2014/main" id="{27B13A94-755A-29E1-4409-FC23026E41AB}"/>
              </a:ext>
            </a:extLst>
          </p:cNvPr>
          <p:cNvSpPr>
            <a:spLocks noGrp="1"/>
          </p:cNvSpPr>
          <p:nvPr userDrawn="1">
            <p:ph type="title"/>
          </p:nvPr>
        </p:nvSpPr>
        <p:spPr>
          <a:xfrm>
            <a:off x="685799" y="457203"/>
            <a:ext cx="6766560" cy="667512"/>
          </a:xfrm>
        </p:spPr>
        <p:txBody>
          <a:bodyPr/>
          <a:lstStyle>
            <a:lvl1pPr>
              <a:defRPr/>
            </a:lvl1pPr>
          </a:lstStyle>
          <a:p>
            <a:r>
              <a:rPr lang="en-US"/>
              <a:t>Click to edit Master title style</a:t>
            </a:r>
            <a:endParaRPr lang="en-US" dirty="0"/>
          </a:p>
        </p:txBody>
      </p:sp>
      <p:pic>
        <p:nvPicPr>
          <p:cNvPr id="9" name="Picture 12" descr="ForHealth Consulting at UMass Chan Medical School">
            <a:extLst>
              <a:ext uri="{FF2B5EF4-FFF2-40B4-BE49-F238E27FC236}">
                <a16:creationId xmlns:a16="http://schemas.microsoft.com/office/drawing/2014/main" id="{FA9580F7-F399-19A5-17AC-D1CD4D4CAA5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761232" y="442974"/>
            <a:ext cx="1070864" cy="630428"/>
          </a:xfrm>
          <a:prstGeom prst="rect">
            <a:avLst/>
          </a:prstGeom>
        </p:spPr>
      </p:pic>
      <p:sp>
        <p:nvSpPr>
          <p:cNvPr id="8" name="Content Placeholder 21">
            <a:extLst>
              <a:ext uri="{FF2B5EF4-FFF2-40B4-BE49-F238E27FC236}">
                <a16:creationId xmlns:a16="http://schemas.microsoft.com/office/drawing/2014/main" id="{F00B7265-F93C-DFB4-579C-1994CC94CD22}"/>
              </a:ext>
            </a:extLst>
          </p:cNvPr>
          <p:cNvSpPr>
            <a:spLocks noGrp="1"/>
          </p:cNvSpPr>
          <p:nvPr>
            <p:ph sz="quarter" idx="17"/>
          </p:nvPr>
        </p:nvSpPr>
        <p:spPr>
          <a:xfrm>
            <a:off x="685800" y="1828800"/>
            <a:ext cx="3886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1DD7E35-B329-0056-ACF3-765F6104982F}"/>
              </a:ext>
            </a:extLst>
          </p:cNvPr>
          <p:cNvSpPr>
            <a:spLocks noGrp="1"/>
          </p:cNvSpPr>
          <p:nvPr>
            <p:ph sz="quarter" idx="18"/>
          </p:nvPr>
        </p:nvSpPr>
        <p:spPr>
          <a:xfrm>
            <a:off x="4914900" y="1828800"/>
            <a:ext cx="3886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Box 11">
            <a:extLst>
              <a:ext uri="{FF2B5EF4-FFF2-40B4-BE49-F238E27FC236}">
                <a16:creationId xmlns:a16="http://schemas.microsoft.com/office/drawing/2014/main" id="{DADE906A-5E60-207E-603C-FF11D6D2C61C}"/>
              </a:ext>
            </a:extLst>
          </p:cNvPr>
          <p:cNvSpPr txBox="1"/>
          <p:nvPr userDrawn="1"/>
        </p:nvSpPr>
        <p:spPr>
          <a:xfrm>
            <a:off x="685800" y="6400800"/>
            <a:ext cx="4229100" cy="228600"/>
          </a:xfrm>
          <a:prstGeom prst="rect">
            <a:avLst/>
          </a:prstGeom>
          <a:noFill/>
        </p:spPr>
        <p:txBody>
          <a:bodyPr wrap="square" lIns="0" tIns="0" rIns="0" bIns="0" anchor="b" anchorCtr="0">
            <a:noAutofit/>
          </a:bodyPr>
          <a:lstStyle/>
          <a:p>
            <a:pPr>
              <a:lnSpc>
                <a:spcPct val="150000"/>
              </a:lnSpc>
            </a:pPr>
            <a:r>
              <a:rPr lang="en-US" altLang="en-US" sz="800" dirty="0">
                <a:solidFill>
                  <a:schemeClr val="bg2">
                    <a:lumMod val="75000"/>
                  </a:schemeClr>
                </a:solidFill>
                <a:latin typeface="Arial" pitchFamily="34" charset="0"/>
                <a:cs typeface="Arial" pitchFamily="34" charset="0"/>
              </a:rPr>
              <a:t>© 2023. </a:t>
            </a:r>
            <a:r>
              <a:rPr lang="en-US" altLang="en-US" sz="800" i="1" dirty="0">
                <a:solidFill>
                  <a:schemeClr val="bg2">
                    <a:lumMod val="75000"/>
                  </a:schemeClr>
                </a:solidFill>
                <a:latin typeface="Arial" pitchFamily="34" charset="0"/>
                <a:cs typeface="Arial" pitchFamily="34" charset="0"/>
              </a:rPr>
              <a:t>The consulting and operations division of UMass Chan Medical School. Confidential</a:t>
            </a:r>
          </a:p>
        </p:txBody>
      </p:sp>
      <p:sp>
        <p:nvSpPr>
          <p:cNvPr id="6" name="Slide Number Placeholder 5">
            <a:extLst>
              <a:ext uri="{FF2B5EF4-FFF2-40B4-BE49-F238E27FC236}">
                <a16:creationId xmlns:a16="http://schemas.microsoft.com/office/drawing/2014/main" id="{F93654EE-C7E7-92ED-006D-F016A2E1A70C}"/>
              </a:ext>
            </a:extLst>
          </p:cNvPr>
          <p:cNvSpPr>
            <a:spLocks noGrp="1"/>
          </p:cNvSpPr>
          <p:nvPr>
            <p:ph type="sldNum" sz="quarter" idx="12"/>
          </p:nvPr>
        </p:nvSpPr>
        <p:spPr>
          <a:xfrm>
            <a:off x="8458200" y="6411752"/>
            <a:ext cx="342900" cy="217651"/>
          </a:xfrm>
          <a:prstGeom prst="rect">
            <a:avLst/>
          </a:prstGeom>
        </p:spPr>
        <p:txBody>
          <a:bodyPr/>
          <a:lstStyle>
            <a:lvl1pPr>
              <a:defRPr sz="800"/>
            </a:lvl1pPr>
          </a:lstStyle>
          <a:p>
            <a:fld id="{369026CA-FCD3-9147-8CC6-4862EFF526B8}" type="slidenum">
              <a:rPr lang="en-US" smtClean="0"/>
              <a:pPr/>
              <a:t>‹#›</a:t>
            </a:fld>
            <a:endParaRPr lang="en-US" dirty="0"/>
          </a:p>
        </p:txBody>
      </p:sp>
    </p:spTree>
    <p:extLst>
      <p:ext uri="{BB962C8B-B14F-4D97-AF65-F5344CB8AC3E}">
        <p14:creationId xmlns:p14="http://schemas.microsoft.com/office/powerpoint/2010/main" val="1557726455"/>
      </p:ext>
    </p:extLst>
  </p:cSld>
  <p:clrMapOvr>
    <a:masterClrMapping/>
  </p:clrMapOvr>
  <p:extLst>
    <p:ext uri="{DCECCB84-F9BA-43D5-87BE-67443E8EF086}">
      <p15:sldGuideLst xmlns:p15="http://schemas.microsoft.com/office/powerpoint/2012/main">
        <p15:guide id="2" pos="2880" userDrawn="1">
          <p15:clr>
            <a:srgbClr val="FBAE40"/>
          </p15:clr>
        </p15:guide>
        <p15:guide id="3" orient="horz" pos="1152" userDrawn="1">
          <p15:clr>
            <a:srgbClr val="FBAE40"/>
          </p15:clr>
        </p15:guide>
        <p15:guide id="4" pos="3096" userDrawn="1">
          <p15:clr>
            <a:srgbClr val="FBAE40"/>
          </p15:clr>
        </p15:guide>
        <p15:guide id="5" orient="horz" pos="403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General_Agenda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7332714-D081-AF16-4F1C-E902E82A44A3}"/>
              </a:ext>
              <a:ext uri="{C183D7F6-B498-43B3-948B-1728B52AA6E4}">
                <adec:decorative xmlns:adec="http://schemas.microsoft.com/office/drawing/2017/decorative" val="1"/>
              </a:ext>
            </a:extLst>
          </p:cNvPr>
          <p:cNvSpPr/>
          <p:nvPr userDrawn="1"/>
        </p:nvSpPr>
        <p:spPr>
          <a:xfrm>
            <a:off x="6856127" y="0"/>
            <a:ext cx="228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5" name="Graphic 4">
            <a:extLst>
              <a:ext uri="{FF2B5EF4-FFF2-40B4-BE49-F238E27FC236}">
                <a16:creationId xmlns:a16="http://schemas.microsoft.com/office/drawing/2014/main" id="{49C567E6-406F-0E78-2B2B-2560C7496BA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75356" t="30221" r="10358" b="21647"/>
          <a:stretch/>
        </p:blipFill>
        <p:spPr>
          <a:xfrm>
            <a:off x="6856127" y="1535465"/>
            <a:ext cx="2287873" cy="5322535"/>
          </a:xfrm>
          <a:prstGeom prst="rect">
            <a:avLst/>
          </a:prstGeom>
        </p:spPr>
      </p:pic>
      <p:sp>
        <p:nvSpPr>
          <p:cNvPr id="15" name="Rectangle 14">
            <a:extLst>
              <a:ext uri="{FF2B5EF4-FFF2-40B4-BE49-F238E27FC236}">
                <a16:creationId xmlns:a16="http://schemas.microsoft.com/office/drawing/2014/main" id="{3C920045-A8F4-C990-C46B-4EE9B06289EB}"/>
              </a:ext>
              <a:ext uri="{C183D7F6-B498-43B3-948B-1728B52AA6E4}">
                <adec:decorative xmlns:adec="http://schemas.microsoft.com/office/drawing/2017/decorative" val="1"/>
              </a:ext>
            </a:extLst>
          </p:cNvPr>
          <p:cNvSpPr/>
          <p:nvPr userDrawn="1"/>
        </p:nvSpPr>
        <p:spPr>
          <a:xfrm>
            <a:off x="342900" y="1371600"/>
            <a:ext cx="8458200" cy="502920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7" name="Picture 12" descr="ForHealth Consulting at UMass Chan Medical School">
            <a:extLst>
              <a:ext uri="{FF2B5EF4-FFF2-40B4-BE49-F238E27FC236}">
                <a16:creationId xmlns:a16="http://schemas.microsoft.com/office/drawing/2014/main" id="{EA2037FA-FF06-5071-EB02-C3EA74B57997}"/>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7466765" y="442974"/>
            <a:ext cx="1070864" cy="630428"/>
          </a:xfrm>
          <a:prstGeom prst="rect">
            <a:avLst/>
          </a:prstGeom>
        </p:spPr>
      </p:pic>
      <p:sp>
        <p:nvSpPr>
          <p:cNvPr id="2" name="Title 1">
            <a:extLst>
              <a:ext uri="{FF2B5EF4-FFF2-40B4-BE49-F238E27FC236}">
                <a16:creationId xmlns:a16="http://schemas.microsoft.com/office/drawing/2014/main" id="{27B13A94-755A-29E1-4409-FC23026E41AB}"/>
              </a:ext>
            </a:extLst>
          </p:cNvPr>
          <p:cNvSpPr>
            <a:spLocks noGrp="1"/>
          </p:cNvSpPr>
          <p:nvPr userDrawn="1">
            <p:ph type="title" hasCustomPrompt="1"/>
          </p:nvPr>
        </p:nvSpPr>
        <p:spPr>
          <a:xfrm>
            <a:off x="685802" y="457201"/>
            <a:ext cx="5772150" cy="685800"/>
          </a:xfrm>
        </p:spPr>
        <p:txBody>
          <a:bodyPr/>
          <a:lstStyle/>
          <a:p>
            <a:r>
              <a:rPr lang="en-US" dirty="0"/>
              <a:t>Agenda</a:t>
            </a:r>
          </a:p>
        </p:txBody>
      </p:sp>
      <p:sp>
        <p:nvSpPr>
          <p:cNvPr id="17" name="Text Placeholder 16">
            <a:extLst>
              <a:ext uri="{FF2B5EF4-FFF2-40B4-BE49-F238E27FC236}">
                <a16:creationId xmlns:a16="http://schemas.microsoft.com/office/drawing/2014/main" id="{87FE1D28-12D3-DD55-5039-2651C4ABEF0D}"/>
              </a:ext>
            </a:extLst>
          </p:cNvPr>
          <p:cNvSpPr>
            <a:spLocks noGrp="1"/>
          </p:cNvSpPr>
          <p:nvPr userDrawn="1">
            <p:ph type="body" sz="quarter" idx="14" hasCustomPrompt="1"/>
          </p:nvPr>
        </p:nvSpPr>
        <p:spPr>
          <a:xfrm>
            <a:off x="685801" y="1701385"/>
            <a:ext cx="5772149" cy="4378628"/>
          </a:xfrm>
        </p:spPr>
        <p:txBody>
          <a:bodyPr/>
          <a:lstStyle>
            <a:lvl1pPr marL="230193" indent="-230193">
              <a:spcAft>
                <a:spcPts val="1500"/>
              </a:spcAft>
              <a:tabLst/>
              <a:defRPr sz="2200"/>
            </a:lvl1pPr>
          </a:lstStyle>
          <a:p>
            <a:pPr lvl="0"/>
            <a:r>
              <a:rPr lang="en-US" dirty="0"/>
              <a:t>Click to items</a:t>
            </a:r>
          </a:p>
        </p:txBody>
      </p:sp>
      <p:sp>
        <p:nvSpPr>
          <p:cNvPr id="12" name="TextBox 11">
            <a:extLst>
              <a:ext uri="{FF2B5EF4-FFF2-40B4-BE49-F238E27FC236}">
                <a16:creationId xmlns:a16="http://schemas.microsoft.com/office/drawing/2014/main" id="{DADE906A-5E60-207E-603C-FF11D6D2C61C}"/>
              </a:ext>
            </a:extLst>
          </p:cNvPr>
          <p:cNvSpPr txBox="1"/>
          <p:nvPr userDrawn="1"/>
        </p:nvSpPr>
        <p:spPr>
          <a:xfrm>
            <a:off x="342898" y="6400800"/>
            <a:ext cx="5282986" cy="228600"/>
          </a:xfrm>
          <a:prstGeom prst="rect">
            <a:avLst/>
          </a:prstGeom>
          <a:noFill/>
        </p:spPr>
        <p:txBody>
          <a:bodyPr wrap="square" lIns="0" tIns="0" rIns="0" bIns="0" anchor="b" anchorCtr="0">
            <a:noAutofit/>
          </a:bodyPr>
          <a:lstStyle/>
          <a:p>
            <a:pPr>
              <a:lnSpc>
                <a:spcPct val="150000"/>
              </a:lnSpc>
            </a:pPr>
            <a:r>
              <a:rPr lang="en-US" altLang="en-US" sz="800" dirty="0">
                <a:solidFill>
                  <a:schemeClr val="bg2">
                    <a:lumMod val="75000"/>
                  </a:schemeClr>
                </a:solidFill>
                <a:latin typeface="Arial" pitchFamily="34" charset="0"/>
                <a:cs typeface="Arial" pitchFamily="34" charset="0"/>
              </a:rPr>
              <a:t>© 2023. </a:t>
            </a:r>
            <a:r>
              <a:rPr lang="en-US" altLang="en-US" sz="800" i="1" dirty="0">
                <a:solidFill>
                  <a:schemeClr val="bg2">
                    <a:lumMod val="75000"/>
                  </a:schemeClr>
                </a:solidFill>
                <a:latin typeface="Arial" pitchFamily="34" charset="0"/>
                <a:cs typeface="Arial" pitchFamily="34" charset="0"/>
              </a:rPr>
              <a:t>The consulting and operations division of UMass Chan Medical School. Confidential</a:t>
            </a:r>
          </a:p>
        </p:txBody>
      </p:sp>
      <p:sp>
        <p:nvSpPr>
          <p:cNvPr id="6" name="Slide Number Placeholder 5">
            <a:extLst>
              <a:ext uri="{FF2B5EF4-FFF2-40B4-BE49-F238E27FC236}">
                <a16:creationId xmlns:a16="http://schemas.microsoft.com/office/drawing/2014/main" id="{F93654EE-C7E7-92ED-006D-F016A2E1A70C}"/>
              </a:ext>
            </a:extLst>
          </p:cNvPr>
          <p:cNvSpPr>
            <a:spLocks noGrp="1"/>
          </p:cNvSpPr>
          <p:nvPr userDrawn="1">
            <p:ph type="sldNum" sz="quarter" idx="12"/>
          </p:nvPr>
        </p:nvSpPr>
        <p:spPr>
          <a:xfrm>
            <a:off x="8458200" y="6411752"/>
            <a:ext cx="342900" cy="217651"/>
          </a:xfrm>
          <a:prstGeom prst="rect">
            <a:avLst/>
          </a:prstGeom>
        </p:spPr>
        <p:txBody>
          <a:bodyPr/>
          <a:lstStyle>
            <a:lvl1pPr>
              <a:defRPr sz="800"/>
            </a:lvl1pPr>
          </a:lstStyle>
          <a:p>
            <a:fld id="{369026CA-FCD3-9147-8CC6-4862EFF526B8}" type="slidenum">
              <a:rPr lang="en-US" smtClean="0"/>
              <a:pPr/>
              <a:t>‹#›</a:t>
            </a:fld>
            <a:endParaRPr lang="en-US" dirty="0"/>
          </a:p>
        </p:txBody>
      </p:sp>
    </p:spTree>
    <p:extLst>
      <p:ext uri="{BB962C8B-B14F-4D97-AF65-F5344CB8AC3E}">
        <p14:creationId xmlns:p14="http://schemas.microsoft.com/office/powerpoint/2010/main" val="39942672"/>
      </p:ext>
    </p:extLst>
  </p:cSld>
  <p:clrMapOvr>
    <a:masterClrMapping/>
  </p:clrMapOvr>
  <p:extLst>
    <p:ext uri="{DCECCB84-F9BA-43D5-87BE-67443E8EF086}">
      <p15:sldGuideLst xmlns:p15="http://schemas.microsoft.com/office/powerpoint/2012/main">
        <p15:guide id="2" orient="horz" pos="4032" userDrawn="1">
          <p15:clr>
            <a:srgbClr val="FBAE40"/>
          </p15:clr>
        </p15:guide>
        <p15:guide id="3" pos="5040" userDrawn="1">
          <p15:clr>
            <a:srgbClr val="FBAE40"/>
          </p15:clr>
        </p15:guide>
        <p15:guide id="4" orient="horz" pos="864"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erformance_2-line Title and Content - 2 co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7A70D7F0-6E95-90DD-ED31-C75D95B81E12}"/>
              </a:ext>
              <a:ext uri="{C183D7F6-B498-43B3-948B-1728B52AA6E4}">
                <adec:decorative xmlns:adec="http://schemas.microsoft.com/office/drawing/2017/decorative" val="1"/>
              </a:ext>
            </a:extLst>
          </p:cNvPr>
          <p:cNvGrpSpPr/>
          <p:nvPr userDrawn="1"/>
        </p:nvGrpSpPr>
        <p:grpSpPr>
          <a:xfrm>
            <a:off x="0" y="0"/>
            <a:ext cx="9144000" cy="6858000"/>
            <a:chOff x="0" y="0"/>
            <a:chExt cx="9144000" cy="6858000"/>
          </a:xfrm>
        </p:grpSpPr>
        <p:sp>
          <p:nvSpPr>
            <p:cNvPr id="3" name="Content Placeholder 39">
              <a:extLst>
                <a:ext uri="{FF2B5EF4-FFF2-40B4-BE49-F238E27FC236}">
                  <a16:creationId xmlns:a16="http://schemas.microsoft.com/office/drawing/2014/main" id="{0E9B9229-DC79-DE18-F6E5-62F5A8538571}"/>
                </a:ext>
                <a:ext uri="{C183D7F6-B498-43B3-948B-1728B52AA6E4}">
                  <adec:decorative xmlns:adec="http://schemas.microsoft.com/office/drawing/2017/decorative" val="1"/>
                </a:ext>
              </a:extLst>
            </p:cNvPr>
            <p:cNvSpPr txBox="1">
              <a:spLocks/>
            </p:cNvSpPr>
            <p:nvPr userDrawn="1"/>
          </p:nvSpPr>
          <p:spPr>
            <a:xfrm>
              <a:off x="0" y="1828806"/>
              <a:ext cx="9144000" cy="4571995"/>
            </a:xfrm>
            <a:prstGeom prst="rect">
              <a:avLst/>
            </a:prstGeom>
            <a:solidFill>
              <a:schemeClr val="accent4">
                <a:alpha val="20000"/>
              </a:schemeClr>
            </a:solidFill>
          </p:spPr>
          <p:txBody>
            <a:bodyPr vert="horz" lIns="342900" tIns="294894" rIns="34290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100" dirty="0"/>
            </a:p>
          </p:txBody>
        </p:sp>
        <p:sp>
          <p:nvSpPr>
            <p:cNvPr id="18" name="Rectangle 17">
              <a:extLst>
                <a:ext uri="{FF2B5EF4-FFF2-40B4-BE49-F238E27FC236}">
                  <a16:creationId xmlns:a16="http://schemas.microsoft.com/office/drawing/2014/main" id="{CB384CAC-762F-E5E0-D9A5-2D9F20AAD989}"/>
                </a:ext>
                <a:ext uri="{C183D7F6-B498-43B3-948B-1728B52AA6E4}">
                  <adec:decorative xmlns:adec="http://schemas.microsoft.com/office/drawing/2017/decorative" val="1"/>
                </a:ext>
              </a:extLst>
            </p:cNvPr>
            <p:cNvSpPr/>
            <p:nvPr userDrawn="1"/>
          </p:nvSpPr>
          <p:spPr>
            <a:xfrm>
              <a:off x="0" y="0"/>
              <a:ext cx="17145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2" name="Title 1">
            <a:extLst>
              <a:ext uri="{FF2B5EF4-FFF2-40B4-BE49-F238E27FC236}">
                <a16:creationId xmlns:a16="http://schemas.microsoft.com/office/drawing/2014/main" id="{27B13A94-755A-29E1-4409-FC23026E41AB}"/>
              </a:ext>
            </a:extLst>
          </p:cNvPr>
          <p:cNvSpPr>
            <a:spLocks noGrp="1"/>
          </p:cNvSpPr>
          <p:nvPr userDrawn="1">
            <p:ph type="title" hasCustomPrompt="1"/>
          </p:nvPr>
        </p:nvSpPr>
        <p:spPr>
          <a:xfrm>
            <a:off x="685800" y="457203"/>
            <a:ext cx="6766560" cy="1360649"/>
          </a:xfrm>
        </p:spPr>
        <p:txBody>
          <a:bodyPr/>
          <a:lstStyle>
            <a:lvl1pPr>
              <a:defRPr/>
            </a:lvl1pPr>
          </a:lstStyle>
          <a:p>
            <a:r>
              <a:rPr lang="en-US" dirty="0"/>
              <a:t>Click to edit Master title style up to two lines of text</a:t>
            </a:r>
          </a:p>
        </p:txBody>
      </p:sp>
      <p:pic>
        <p:nvPicPr>
          <p:cNvPr id="9" name="Picture 12" descr="ForHealth Consulting at UMass Chan Medical School">
            <a:extLst>
              <a:ext uri="{FF2B5EF4-FFF2-40B4-BE49-F238E27FC236}">
                <a16:creationId xmlns:a16="http://schemas.microsoft.com/office/drawing/2014/main" id="{96BA8B26-6BC5-3933-BD57-CF256BAE926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761232" y="442974"/>
            <a:ext cx="1070864" cy="630428"/>
          </a:xfrm>
          <a:prstGeom prst="rect">
            <a:avLst/>
          </a:prstGeom>
        </p:spPr>
      </p:pic>
      <p:sp>
        <p:nvSpPr>
          <p:cNvPr id="8" name="Content Placeholder 21">
            <a:extLst>
              <a:ext uri="{FF2B5EF4-FFF2-40B4-BE49-F238E27FC236}">
                <a16:creationId xmlns:a16="http://schemas.microsoft.com/office/drawing/2014/main" id="{F00B7265-F93C-DFB4-579C-1994CC94CD22}"/>
              </a:ext>
            </a:extLst>
          </p:cNvPr>
          <p:cNvSpPr>
            <a:spLocks noGrp="1"/>
          </p:cNvSpPr>
          <p:nvPr userDrawn="1">
            <p:ph sz="quarter" idx="17"/>
          </p:nvPr>
        </p:nvSpPr>
        <p:spPr>
          <a:xfrm>
            <a:off x="685800" y="2286003"/>
            <a:ext cx="3886200" cy="36611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21">
            <a:extLst>
              <a:ext uri="{FF2B5EF4-FFF2-40B4-BE49-F238E27FC236}">
                <a16:creationId xmlns:a16="http://schemas.microsoft.com/office/drawing/2014/main" id="{751543A5-4223-AA8B-1830-0DA1784F5190}"/>
              </a:ext>
            </a:extLst>
          </p:cNvPr>
          <p:cNvSpPr>
            <a:spLocks noGrp="1"/>
          </p:cNvSpPr>
          <p:nvPr>
            <p:ph sz="quarter" idx="18"/>
          </p:nvPr>
        </p:nvSpPr>
        <p:spPr>
          <a:xfrm>
            <a:off x="4922876" y="2286003"/>
            <a:ext cx="3886200" cy="36611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Box 11">
            <a:extLst>
              <a:ext uri="{FF2B5EF4-FFF2-40B4-BE49-F238E27FC236}">
                <a16:creationId xmlns:a16="http://schemas.microsoft.com/office/drawing/2014/main" id="{DADE906A-5E60-207E-603C-FF11D6D2C61C}"/>
              </a:ext>
            </a:extLst>
          </p:cNvPr>
          <p:cNvSpPr txBox="1"/>
          <p:nvPr userDrawn="1"/>
        </p:nvSpPr>
        <p:spPr>
          <a:xfrm>
            <a:off x="685800" y="6400800"/>
            <a:ext cx="4229100" cy="228600"/>
          </a:xfrm>
          <a:prstGeom prst="rect">
            <a:avLst/>
          </a:prstGeom>
          <a:noFill/>
        </p:spPr>
        <p:txBody>
          <a:bodyPr wrap="square" lIns="0" tIns="0" rIns="0" bIns="0" anchor="b" anchorCtr="0">
            <a:noAutofit/>
          </a:bodyPr>
          <a:lstStyle/>
          <a:p>
            <a:pPr>
              <a:lnSpc>
                <a:spcPct val="150000"/>
              </a:lnSpc>
            </a:pPr>
            <a:r>
              <a:rPr lang="en-US" altLang="en-US" sz="800" dirty="0">
                <a:solidFill>
                  <a:schemeClr val="bg2">
                    <a:lumMod val="75000"/>
                  </a:schemeClr>
                </a:solidFill>
                <a:latin typeface="Arial" pitchFamily="34" charset="0"/>
                <a:cs typeface="Arial" pitchFamily="34" charset="0"/>
              </a:rPr>
              <a:t>© 2023. </a:t>
            </a:r>
            <a:r>
              <a:rPr lang="en-US" altLang="en-US" sz="800" i="1" dirty="0">
                <a:solidFill>
                  <a:schemeClr val="bg2">
                    <a:lumMod val="75000"/>
                  </a:schemeClr>
                </a:solidFill>
                <a:latin typeface="Arial" pitchFamily="34" charset="0"/>
                <a:cs typeface="Arial" pitchFamily="34" charset="0"/>
              </a:rPr>
              <a:t>The consulting and operations division of UMass Chan Medical School. Confidential</a:t>
            </a:r>
          </a:p>
        </p:txBody>
      </p:sp>
      <p:sp>
        <p:nvSpPr>
          <p:cNvPr id="6" name="Slide Number Placeholder 5">
            <a:extLst>
              <a:ext uri="{FF2B5EF4-FFF2-40B4-BE49-F238E27FC236}">
                <a16:creationId xmlns:a16="http://schemas.microsoft.com/office/drawing/2014/main" id="{F93654EE-C7E7-92ED-006D-F016A2E1A70C}"/>
              </a:ext>
            </a:extLst>
          </p:cNvPr>
          <p:cNvSpPr>
            <a:spLocks noGrp="1"/>
          </p:cNvSpPr>
          <p:nvPr userDrawn="1">
            <p:ph type="sldNum" sz="quarter" idx="12"/>
          </p:nvPr>
        </p:nvSpPr>
        <p:spPr>
          <a:xfrm>
            <a:off x="8458200" y="6411752"/>
            <a:ext cx="342900" cy="217651"/>
          </a:xfrm>
          <a:prstGeom prst="rect">
            <a:avLst/>
          </a:prstGeom>
        </p:spPr>
        <p:txBody>
          <a:bodyPr/>
          <a:lstStyle>
            <a:lvl1pPr>
              <a:defRPr sz="800"/>
            </a:lvl1pPr>
          </a:lstStyle>
          <a:p>
            <a:fld id="{369026CA-FCD3-9147-8CC6-4862EFF526B8}" type="slidenum">
              <a:rPr lang="en-US" smtClean="0"/>
              <a:pPr/>
              <a:t>‹#›</a:t>
            </a:fld>
            <a:endParaRPr lang="en-US" dirty="0"/>
          </a:p>
        </p:txBody>
      </p:sp>
    </p:spTree>
    <p:extLst>
      <p:ext uri="{BB962C8B-B14F-4D97-AF65-F5344CB8AC3E}">
        <p14:creationId xmlns:p14="http://schemas.microsoft.com/office/powerpoint/2010/main" val="2855356759"/>
      </p:ext>
    </p:extLst>
  </p:cSld>
  <p:clrMapOvr>
    <a:masterClrMapping/>
  </p:clrMapOvr>
  <p:extLst>
    <p:ext uri="{DCECCB84-F9BA-43D5-87BE-67443E8EF086}">
      <p15:sldGuideLst xmlns:p15="http://schemas.microsoft.com/office/powerpoint/2012/main">
        <p15:guide id="2" pos="2880" userDrawn="1">
          <p15:clr>
            <a:srgbClr val="FBAE40"/>
          </p15:clr>
        </p15:guide>
        <p15:guide id="3" orient="horz" pos="1152" userDrawn="1">
          <p15:clr>
            <a:srgbClr val="FBAE40"/>
          </p15:clr>
        </p15:guide>
        <p15:guide id="4" orient="horz" pos="4032" userDrawn="1">
          <p15:clr>
            <a:srgbClr val="FBAE40"/>
          </p15:clr>
        </p15:guide>
        <p15:guide id="5" orient="horz" pos="864" userDrawn="1">
          <p15:clr>
            <a:srgbClr val="FBAE40"/>
          </p15:clr>
        </p15:guide>
        <p15:guide id="6" pos="3096"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eneral_Title and Content - 1 col.">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56DA4E88-4D85-07DA-DB36-4B55E25F77BD}"/>
              </a:ext>
              <a:ext uri="{C183D7F6-B498-43B3-948B-1728B52AA6E4}">
                <adec:decorative xmlns:adec="http://schemas.microsoft.com/office/drawing/2017/decorative" val="1"/>
              </a:ext>
            </a:extLst>
          </p:cNvPr>
          <p:cNvGrpSpPr/>
          <p:nvPr userDrawn="1"/>
        </p:nvGrpSpPr>
        <p:grpSpPr>
          <a:xfrm>
            <a:off x="0" y="0"/>
            <a:ext cx="9144000" cy="6858000"/>
            <a:chOff x="0" y="0"/>
            <a:chExt cx="12192000" cy="6858000"/>
          </a:xfrm>
        </p:grpSpPr>
        <p:sp>
          <p:nvSpPr>
            <p:cNvPr id="3" name="Content Placeholder 39">
              <a:extLst>
                <a:ext uri="{FF2B5EF4-FFF2-40B4-BE49-F238E27FC236}">
                  <a16:creationId xmlns:a16="http://schemas.microsoft.com/office/drawing/2014/main" id="{0E9B9229-DC79-DE18-F6E5-62F5A8538571}"/>
                </a:ext>
                <a:ext uri="{C183D7F6-B498-43B3-948B-1728B52AA6E4}">
                  <adec:decorative xmlns:adec="http://schemas.microsoft.com/office/drawing/2017/decorative" val="1"/>
                </a:ext>
              </a:extLst>
            </p:cNvPr>
            <p:cNvSpPr txBox="1">
              <a:spLocks/>
            </p:cNvSpPr>
            <p:nvPr userDrawn="1"/>
          </p:nvSpPr>
          <p:spPr>
            <a:xfrm>
              <a:off x="0" y="1371604"/>
              <a:ext cx="12192000" cy="5029195"/>
            </a:xfrm>
            <a:prstGeom prst="rect">
              <a:avLst/>
            </a:prstGeom>
            <a:solidFill>
              <a:schemeClr val="accent1">
                <a:alpha val="25000"/>
              </a:schemeClr>
            </a:solidFill>
          </p:spPr>
          <p:txBody>
            <a:bodyPr vert="horz" lIns="457200" tIns="393192" rIns="45720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100" dirty="0"/>
            </a:p>
          </p:txBody>
        </p:sp>
        <p:sp>
          <p:nvSpPr>
            <p:cNvPr id="18" name="Rectangle 17">
              <a:extLst>
                <a:ext uri="{FF2B5EF4-FFF2-40B4-BE49-F238E27FC236}">
                  <a16:creationId xmlns:a16="http://schemas.microsoft.com/office/drawing/2014/main" id="{CB384CAC-762F-E5E0-D9A5-2D9F20AAD989}"/>
                </a:ext>
                <a:ext uri="{C183D7F6-B498-43B3-948B-1728B52AA6E4}">
                  <adec:decorative xmlns:adec="http://schemas.microsoft.com/office/drawing/2017/decorative" val="1"/>
                </a:ext>
              </a:extLst>
            </p:cNvPr>
            <p:cNvSpPr/>
            <p:nvPr userDrawn="1"/>
          </p:nvSpPr>
          <p:spPr>
            <a:xfrm>
              <a:off x="0"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2" name="Title 1">
            <a:extLst>
              <a:ext uri="{FF2B5EF4-FFF2-40B4-BE49-F238E27FC236}">
                <a16:creationId xmlns:a16="http://schemas.microsoft.com/office/drawing/2014/main" id="{27B13A94-755A-29E1-4409-FC23026E41AB}"/>
              </a:ext>
            </a:extLst>
          </p:cNvPr>
          <p:cNvSpPr>
            <a:spLocks noGrp="1"/>
          </p:cNvSpPr>
          <p:nvPr userDrawn="1">
            <p:ph type="title"/>
          </p:nvPr>
        </p:nvSpPr>
        <p:spPr>
          <a:xfrm>
            <a:off x="685800" y="457201"/>
            <a:ext cx="6766560" cy="665514"/>
          </a:xfrm>
        </p:spPr>
        <p:txBody>
          <a:bodyPr/>
          <a:lstStyle>
            <a:lvl1pPr>
              <a:defRPr/>
            </a:lvl1pPr>
          </a:lstStyle>
          <a:p>
            <a:r>
              <a:rPr lang="en-US"/>
              <a:t>Click to edit Master title style</a:t>
            </a:r>
            <a:endParaRPr lang="en-US" dirty="0"/>
          </a:p>
        </p:txBody>
      </p:sp>
      <p:pic>
        <p:nvPicPr>
          <p:cNvPr id="5" name="Picture 12" descr="ForHealth Consulting at UMass Chan Medical School">
            <a:extLst>
              <a:ext uri="{FF2B5EF4-FFF2-40B4-BE49-F238E27FC236}">
                <a16:creationId xmlns:a16="http://schemas.microsoft.com/office/drawing/2014/main" id="{F210B73E-0DE5-BC2F-2F90-1A054831085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761232" y="442974"/>
            <a:ext cx="1070864" cy="630428"/>
          </a:xfrm>
          <a:prstGeom prst="rect">
            <a:avLst/>
          </a:prstGeom>
        </p:spPr>
      </p:pic>
      <p:sp>
        <p:nvSpPr>
          <p:cNvPr id="8" name="Content Placeholder 21">
            <a:extLst>
              <a:ext uri="{FF2B5EF4-FFF2-40B4-BE49-F238E27FC236}">
                <a16:creationId xmlns:a16="http://schemas.microsoft.com/office/drawing/2014/main" id="{F00B7265-F93C-DFB4-579C-1994CC94CD22}"/>
              </a:ext>
            </a:extLst>
          </p:cNvPr>
          <p:cNvSpPr>
            <a:spLocks noGrp="1"/>
          </p:cNvSpPr>
          <p:nvPr>
            <p:ph sz="quarter" idx="17"/>
          </p:nvPr>
        </p:nvSpPr>
        <p:spPr>
          <a:xfrm>
            <a:off x="685800" y="1828800"/>
            <a:ext cx="81153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Box 11">
            <a:extLst>
              <a:ext uri="{FF2B5EF4-FFF2-40B4-BE49-F238E27FC236}">
                <a16:creationId xmlns:a16="http://schemas.microsoft.com/office/drawing/2014/main" id="{DADE906A-5E60-207E-603C-FF11D6D2C61C}"/>
              </a:ext>
            </a:extLst>
          </p:cNvPr>
          <p:cNvSpPr txBox="1"/>
          <p:nvPr userDrawn="1"/>
        </p:nvSpPr>
        <p:spPr>
          <a:xfrm>
            <a:off x="685802" y="6400800"/>
            <a:ext cx="4289156" cy="228600"/>
          </a:xfrm>
          <a:prstGeom prst="rect">
            <a:avLst/>
          </a:prstGeom>
          <a:noFill/>
        </p:spPr>
        <p:txBody>
          <a:bodyPr wrap="square" lIns="0" tIns="0" rIns="0" bIns="0" anchor="b" anchorCtr="0">
            <a:noAutofit/>
          </a:bodyPr>
          <a:lstStyle/>
          <a:p>
            <a:pPr>
              <a:lnSpc>
                <a:spcPct val="150000"/>
              </a:lnSpc>
            </a:pPr>
            <a:r>
              <a:rPr lang="en-US" altLang="en-US" sz="800" dirty="0">
                <a:solidFill>
                  <a:schemeClr val="bg2">
                    <a:lumMod val="75000"/>
                  </a:schemeClr>
                </a:solidFill>
                <a:latin typeface="Arial" pitchFamily="34" charset="0"/>
                <a:cs typeface="Arial" pitchFamily="34" charset="0"/>
              </a:rPr>
              <a:t>© 2023. </a:t>
            </a:r>
            <a:r>
              <a:rPr lang="en-US" altLang="en-US" sz="800" i="1" dirty="0">
                <a:solidFill>
                  <a:schemeClr val="bg2">
                    <a:lumMod val="75000"/>
                  </a:schemeClr>
                </a:solidFill>
                <a:latin typeface="Arial" pitchFamily="34" charset="0"/>
                <a:cs typeface="Arial" pitchFamily="34" charset="0"/>
              </a:rPr>
              <a:t>The consulting and operations division of UMass Chan Medical School. Confidential</a:t>
            </a:r>
          </a:p>
        </p:txBody>
      </p:sp>
      <p:sp>
        <p:nvSpPr>
          <p:cNvPr id="6" name="Slide Number Placeholder 5">
            <a:extLst>
              <a:ext uri="{FF2B5EF4-FFF2-40B4-BE49-F238E27FC236}">
                <a16:creationId xmlns:a16="http://schemas.microsoft.com/office/drawing/2014/main" id="{F93654EE-C7E7-92ED-006D-F016A2E1A70C}"/>
              </a:ext>
            </a:extLst>
          </p:cNvPr>
          <p:cNvSpPr>
            <a:spLocks noGrp="1"/>
          </p:cNvSpPr>
          <p:nvPr>
            <p:ph type="sldNum" sz="quarter" idx="12"/>
          </p:nvPr>
        </p:nvSpPr>
        <p:spPr>
          <a:xfrm>
            <a:off x="8458200" y="6411752"/>
            <a:ext cx="342900" cy="217651"/>
          </a:xfrm>
          <a:prstGeom prst="rect">
            <a:avLst/>
          </a:prstGeom>
        </p:spPr>
        <p:txBody>
          <a:bodyPr/>
          <a:lstStyle>
            <a:lvl1pPr>
              <a:defRPr sz="800"/>
            </a:lvl1pPr>
          </a:lstStyle>
          <a:p>
            <a:fld id="{369026CA-FCD3-9147-8CC6-4862EFF526B8}" type="slidenum">
              <a:rPr lang="en-US" smtClean="0"/>
              <a:pPr/>
              <a:t>‹#›</a:t>
            </a:fld>
            <a:endParaRPr lang="en-US" dirty="0"/>
          </a:p>
        </p:txBody>
      </p:sp>
    </p:spTree>
    <p:extLst>
      <p:ext uri="{BB962C8B-B14F-4D97-AF65-F5344CB8AC3E}">
        <p14:creationId xmlns:p14="http://schemas.microsoft.com/office/powerpoint/2010/main" val="4082496213"/>
      </p:ext>
    </p:extLst>
  </p:cSld>
  <p:clrMapOvr>
    <a:masterClrMapping/>
  </p:clrMapOvr>
  <p:extLst>
    <p:ext uri="{DCECCB84-F9BA-43D5-87BE-67443E8EF086}">
      <p15:sldGuideLst xmlns:p15="http://schemas.microsoft.com/office/powerpoint/2012/main">
        <p15:guide id="2" pos="2880" userDrawn="1">
          <p15:clr>
            <a:srgbClr val="FBAE40"/>
          </p15:clr>
        </p15:guide>
        <p15:guide id="3" orient="horz" pos="1152" userDrawn="1">
          <p15:clr>
            <a:srgbClr val="FBAE40"/>
          </p15:clr>
        </p15:guide>
        <p15:guide id="4" orient="horz" pos="4032"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eneral_2-line Title and Content - 1 col.">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51304B63-355F-9291-CF07-E17B74B41A82}"/>
              </a:ext>
              <a:ext uri="{C183D7F6-B498-43B3-948B-1728B52AA6E4}">
                <adec:decorative xmlns:adec="http://schemas.microsoft.com/office/drawing/2017/decorative" val="1"/>
              </a:ext>
            </a:extLst>
          </p:cNvPr>
          <p:cNvGrpSpPr/>
          <p:nvPr userDrawn="1"/>
        </p:nvGrpSpPr>
        <p:grpSpPr>
          <a:xfrm>
            <a:off x="0" y="0"/>
            <a:ext cx="9144000" cy="6858000"/>
            <a:chOff x="0" y="0"/>
            <a:chExt cx="9144000" cy="6858000"/>
          </a:xfrm>
        </p:grpSpPr>
        <p:sp>
          <p:nvSpPr>
            <p:cNvPr id="3" name="Content Placeholder 39">
              <a:extLst>
                <a:ext uri="{FF2B5EF4-FFF2-40B4-BE49-F238E27FC236}">
                  <a16:creationId xmlns:a16="http://schemas.microsoft.com/office/drawing/2014/main" id="{0E9B9229-DC79-DE18-F6E5-62F5A8538571}"/>
                </a:ext>
                <a:ext uri="{C183D7F6-B498-43B3-948B-1728B52AA6E4}">
                  <adec:decorative xmlns:adec="http://schemas.microsoft.com/office/drawing/2017/decorative" val="1"/>
                </a:ext>
              </a:extLst>
            </p:cNvPr>
            <p:cNvSpPr txBox="1">
              <a:spLocks/>
            </p:cNvSpPr>
            <p:nvPr userDrawn="1"/>
          </p:nvSpPr>
          <p:spPr>
            <a:xfrm>
              <a:off x="0" y="1828806"/>
              <a:ext cx="9144000" cy="4571995"/>
            </a:xfrm>
            <a:prstGeom prst="rect">
              <a:avLst/>
            </a:prstGeom>
            <a:solidFill>
              <a:schemeClr val="accent1">
                <a:alpha val="25000"/>
              </a:schemeClr>
            </a:solidFill>
          </p:spPr>
          <p:txBody>
            <a:bodyPr vert="horz" lIns="342900" tIns="294894" rIns="34290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100" dirty="0"/>
            </a:p>
          </p:txBody>
        </p:sp>
        <p:sp>
          <p:nvSpPr>
            <p:cNvPr id="18" name="Rectangle 17">
              <a:extLst>
                <a:ext uri="{FF2B5EF4-FFF2-40B4-BE49-F238E27FC236}">
                  <a16:creationId xmlns:a16="http://schemas.microsoft.com/office/drawing/2014/main" id="{CB384CAC-762F-E5E0-D9A5-2D9F20AAD989}"/>
                </a:ext>
                <a:ext uri="{C183D7F6-B498-43B3-948B-1728B52AA6E4}">
                  <adec:decorative xmlns:adec="http://schemas.microsoft.com/office/drawing/2017/decorative" val="1"/>
                </a:ext>
              </a:extLst>
            </p:cNvPr>
            <p:cNvSpPr/>
            <p:nvPr userDrawn="1"/>
          </p:nvSpPr>
          <p:spPr>
            <a:xfrm>
              <a:off x="0" y="0"/>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2" name="Title 1">
            <a:extLst>
              <a:ext uri="{FF2B5EF4-FFF2-40B4-BE49-F238E27FC236}">
                <a16:creationId xmlns:a16="http://schemas.microsoft.com/office/drawing/2014/main" id="{27B13A94-755A-29E1-4409-FC23026E41AB}"/>
              </a:ext>
            </a:extLst>
          </p:cNvPr>
          <p:cNvSpPr>
            <a:spLocks noGrp="1"/>
          </p:cNvSpPr>
          <p:nvPr userDrawn="1">
            <p:ph type="title" hasCustomPrompt="1"/>
          </p:nvPr>
        </p:nvSpPr>
        <p:spPr>
          <a:xfrm>
            <a:off x="685799" y="457203"/>
            <a:ext cx="6766560" cy="1360649"/>
          </a:xfrm>
        </p:spPr>
        <p:txBody>
          <a:bodyPr/>
          <a:lstStyle>
            <a:lvl1pPr>
              <a:defRPr/>
            </a:lvl1pPr>
          </a:lstStyle>
          <a:p>
            <a:r>
              <a:rPr lang="en-US" dirty="0"/>
              <a:t>Click to edit Master title style up to two lines of text</a:t>
            </a:r>
          </a:p>
        </p:txBody>
      </p:sp>
      <p:pic>
        <p:nvPicPr>
          <p:cNvPr id="5" name="Picture 12" descr="ForHealth Consulting at UMass Chan Medical School">
            <a:extLst>
              <a:ext uri="{FF2B5EF4-FFF2-40B4-BE49-F238E27FC236}">
                <a16:creationId xmlns:a16="http://schemas.microsoft.com/office/drawing/2014/main" id="{91A7E108-DE7B-E663-8BE2-00478BB1BC2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761232" y="442974"/>
            <a:ext cx="1070864" cy="630428"/>
          </a:xfrm>
          <a:prstGeom prst="rect">
            <a:avLst/>
          </a:prstGeom>
        </p:spPr>
      </p:pic>
      <p:sp>
        <p:nvSpPr>
          <p:cNvPr id="8" name="Content Placeholder 21">
            <a:extLst>
              <a:ext uri="{FF2B5EF4-FFF2-40B4-BE49-F238E27FC236}">
                <a16:creationId xmlns:a16="http://schemas.microsoft.com/office/drawing/2014/main" id="{F00B7265-F93C-DFB4-579C-1994CC94CD22}"/>
              </a:ext>
            </a:extLst>
          </p:cNvPr>
          <p:cNvSpPr>
            <a:spLocks noGrp="1"/>
          </p:cNvSpPr>
          <p:nvPr userDrawn="1">
            <p:ph sz="quarter" idx="17"/>
          </p:nvPr>
        </p:nvSpPr>
        <p:spPr>
          <a:xfrm>
            <a:off x="685800" y="2286003"/>
            <a:ext cx="8115300" cy="36611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Box 11">
            <a:extLst>
              <a:ext uri="{FF2B5EF4-FFF2-40B4-BE49-F238E27FC236}">
                <a16:creationId xmlns:a16="http://schemas.microsoft.com/office/drawing/2014/main" id="{DADE906A-5E60-207E-603C-FF11D6D2C61C}"/>
              </a:ext>
            </a:extLst>
          </p:cNvPr>
          <p:cNvSpPr txBox="1"/>
          <p:nvPr userDrawn="1"/>
        </p:nvSpPr>
        <p:spPr>
          <a:xfrm>
            <a:off x="685800" y="6400800"/>
            <a:ext cx="4304654" cy="228600"/>
          </a:xfrm>
          <a:prstGeom prst="rect">
            <a:avLst/>
          </a:prstGeom>
          <a:noFill/>
        </p:spPr>
        <p:txBody>
          <a:bodyPr wrap="square" lIns="0" tIns="0" rIns="0" bIns="0" anchor="b" anchorCtr="0">
            <a:noAutofit/>
          </a:bodyPr>
          <a:lstStyle/>
          <a:p>
            <a:pPr>
              <a:lnSpc>
                <a:spcPct val="150000"/>
              </a:lnSpc>
            </a:pPr>
            <a:r>
              <a:rPr lang="en-US" altLang="en-US" sz="800" dirty="0">
                <a:solidFill>
                  <a:schemeClr val="bg2">
                    <a:lumMod val="75000"/>
                  </a:schemeClr>
                </a:solidFill>
                <a:latin typeface="Arial" pitchFamily="34" charset="0"/>
                <a:cs typeface="Arial" pitchFamily="34" charset="0"/>
              </a:rPr>
              <a:t>© 2023. </a:t>
            </a:r>
            <a:r>
              <a:rPr lang="en-US" altLang="en-US" sz="800" i="1" dirty="0">
                <a:solidFill>
                  <a:schemeClr val="bg2">
                    <a:lumMod val="75000"/>
                  </a:schemeClr>
                </a:solidFill>
                <a:latin typeface="Arial" pitchFamily="34" charset="0"/>
                <a:cs typeface="Arial" pitchFamily="34" charset="0"/>
              </a:rPr>
              <a:t>The consulting and operations division of UMass Chan Medical School. Confidential</a:t>
            </a:r>
          </a:p>
        </p:txBody>
      </p:sp>
      <p:sp>
        <p:nvSpPr>
          <p:cNvPr id="6" name="Slide Number Placeholder 5">
            <a:extLst>
              <a:ext uri="{FF2B5EF4-FFF2-40B4-BE49-F238E27FC236}">
                <a16:creationId xmlns:a16="http://schemas.microsoft.com/office/drawing/2014/main" id="{F93654EE-C7E7-92ED-006D-F016A2E1A70C}"/>
              </a:ext>
            </a:extLst>
          </p:cNvPr>
          <p:cNvSpPr>
            <a:spLocks noGrp="1"/>
          </p:cNvSpPr>
          <p:nvPr userDrawn="1">
            <p:ph type="sldNum" sz="quarter" idx="12"/>
          </p:nvPr>
        </p:nvSpPr>
        <p:spPr>
          <a:xfrm>
            <a:off x="8458200" y="6411752"/>
            <a:ext cx="342900" cy="217651"/>
          </a:xfrm>
          <a:prstGeom prst="rect">
            <a:avLst/>
          </a:prstGeom>
        </p:spPr>
        <p:txBody>
          <a:bodyPr/>
          <a:lstStyle>
            <a:lvl1pPr>
              <a:defRPr sz="800"/>
            </a:lvl1pPr>
          </a:lstStyle>
          <a:p>
            <a:fld id="{369026CA-FCD3-9147-8CC6-4862EFF526B8}" type="slidenum">
              <a:rPr lang="en-US" smtClean="0"/>
              <a:pPr/>
              <a:t>‹#›</a:t>
            </a:fld>
            <a:endParaRPr lang="en-US" dirty="0"/>
          </a:p>
        </p:txBody>
      </p:sp>
    </p:spTree>
    <p:extLst>
      <p:ext uri="{BB962C8B-B14F-4D97-AF65-F5344CB8AC3E}">
        <p14:creationId xmlns:p14="http://schemas.microsoft.com/office/powerpoint/2010/main" val="528028782"/>
      </p:ext>
    </p:extLst>
  </p:cSld>
  <p:clrMapOvr>
    <a:masterClrMapping/>
  </p:clrMapOvr>
  <p:extLst>
    <p:ext uri="{DCECCB84-F9BA-43D5-87BE-67443E8EF086}">
      <p15:sldGuideLst xmlns:p15="http://schemas.microsoft.com/office/powerpoint/2012/main">
        <p15:guide id="2" pos="2880" userDrawn="1">
          <p15:clr>
            <a:srgbClr val="FBAE40"/>
          </p15:clr>
        </p15:guide>
        <p15:guide id="3" orient="horz" pos="1152" userDrawn="1">
          <p15:clr>
            <a:srgbClr val="FBAE40"/>
          </p15:clr>
        </p15:guide>
        <p15:guide id="4" orient="horz" pos="4032" userDrawn="1">
          <p15:clr>
            <a:srgbClr val="FBAE40"/>
          </p15:clr>
        </p15:guide>
        <p15:guide id="5" orient="horz" pos="864"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eneral_Title and Content - 2 col.">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56DA4E88-4D85-07DA-DB36-4B55E25F77BD}"/>
              </a:ext>
              <a:ext uri="{C183D7F6-B498-43B3-948B-1728B52AA6E4}">
                <adec:decorative xmlns:adec="http://schemas.microsoft.com/office/drawing/2017/decorative" val="1"/>
              </a:ext>
            </a:extLst>
          </p:cNvPr>
          <p:cNvGrpSpPr/>
          <p:nvPr userDrawn="1"/>
        </p:nvGrpSpPr>
        <p:grpSpPr>
          <a:xfrm>
            <a:off x="0" y="0"/>
            <a:ext cx="9144000" cy="6858000"/>
            <a:chOff x="0" y="0"/>
            <a:chExt cx="12192000" cy="6858000"/>
          </a:xfrm>
        </p:grpSpPr>
        <p:sp>
          <p:nvSpPr>
            <p:cNvPr id="3" name="Content Placeholder 39">
              <a:extLst>
                <a:ext uri="{FF2B5EF4-FFF2-40B4-BE49-F238E27FC236}">
                  <a16:creationId xmlns:a16="http://schemas.microsoft.com/office/drawing/2014/main" id="{0E9B9229-DC79-DE18-F6E5-62F5A8538571}"/>
                </a:ext>
                <a:ext uri="{C183D7F6-B498-43B3-948B-1728B52AA6E4}">
                  <adec:decorative xmlns:adec="http://schemas.microsoft.com/office/drawing/2017/decorative" val="1"/>
                </a:ext>
              </a:extLst>
            </p:cNvPr>
            <p:cNvSpPr txBox="1">
              <a:spLocks/>
            </p:cNvSpPr>
            <p:nvPr userDrawn="1"/>
          </p:nvSpPr>
          <p:spPr>
            <a:xfrm>
              <a:off x="0" y="1371604"/>
              <a:ext cx="12192000" cy="5029195"/>
            </a:xfrm>
            <a:prstGeom prst="rect">
              <a:avLst/>
            </a:prstGeom>
            <a:solidFill>
              <a:schemeClr val="accent1">
                <a:alpha val="25000"/>
              </a:schemeClr>
            </a:solidFill>
          </p:spPr>
          <p:txBody>
            <a:bodyPr vert="horz" lIns="457200" tIns="393192" rIns="45720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100" dirty="0"/>
            </a:p>
          </p:txBody>
        </p:sp>
        <p:sp>
          <p:nvSpPr>
            <p:cNvPr id="18" name="Rectangle 17">
              <a:extLst>
                <a:ext uri="{FF2B5EF4-FFF2-40B4-BE49-F238E27FC236}">
                  <a16:creationId xmlns:a16="http://schemas.microsoft.com/office/drawing/2014/main" id="{CB384CAC-762F-E5E0-D9A5-2D9F20AAD989}"/>
                </a:ext>
                <a:ext uri="{C183D7F6-B498-43B3-948B-1728B52AA6E4}">
                  <adec:decorative xmlns:adec="http://schemas.microsoft.com/office/drawing/2017/decorative" val="1"/>
                </a:ext>
              </a:extLst>
            </p:cNvPr>
            <p:cNvSpPr/>
            <p:nvPr userDrawn="1"/>
          </p:nvSpPr>
          <p:spPr>
            <a:xfrm>
              <a:off x="0" y="0"/>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2" name="Title 1">
            <a:extLst>
              <a:ext uri="{FF2B5EF4-FFF2-40B4-BE49-F238E27FC236}">
                <a16:creationId xmlns:a16="http://schemas.microsoft.com/office/drawing/2014/main" id="{27B13A94-755A-29E1-4409-FC23026E41AB}"/>
              </a:ext>
            </a:extLst>
          </p:cNvPr>
          <p:cNvSpPr>
            <a:spLocks noGrp="1"/>
          </p:cNvSpPr>
          <p:nvPr userDrawn="1">
            <p:ph type="title"/>
          </p:nvPr>
        </p:nvSpPr>
        <p:spPr>
          <a:xfrm>
            <a:off x="685800" y="457201"/>
            <a:ext cx="6766560" cy="665514"/>
          </a:xfrm>
        </p:spPr>
        <p:txBody>
          <a:bodyPr/>
          <a:lstStyle>
            <a:lvl1pPr>
              <a:defRPr/>
            </a:lvl1pPr>
          </a:lstStyle>
          <a:p>
            <a:r>
              <a:rPr lang="en-US"/>
              <a:t>Click to edit Master title style</a:t>
            </a:r>
            <a:endParaRPr lang="en-US" dirty="0"/>
          </a:p>
        </p:txBody>
      </p:sp>
      <p:pic>
        <p:nvPicPr>
          <p:cNvPr id="9" name="Picture 12" descr="ForHealth Consulting at UMass Chan Medical School">
            <a:extLst>
              <a:ext uri="{FF2B5EF4-FFF2-40B4-BE49-F238E27FC236}">
                <a16:creationId xmlns:a16="http://schemas.microsoft.com/office/drawing/2014/main" id="{54EE9FC6-820F-8301-B497-44567867858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761232" y="442974"/>
            <a:ext cx="1070864" cy="630428"/>
          </a:xfrm>
          <a:prstGeom prst="rect">
            <a:avLst/>
          </a:prstGeom>
        </p:spPr>
      </p:pic>
      <p:sp>
        <p:nvSpPr>
          <p:cNvPr id="8" name="Content Placeholder 21">
            <a:extLst>
              <a:ext uri="{FF2B5EF4-FFF2-40B4-BE49-F238E27FC236}">
                <a16:creationId xmlns:a16="http://schemas.microsoft.com/office/drawing/2014/main" id="{F00B7265-F93C-DFB4-579C-1994CC94CD22}"/>
              </a:ext>
            </a:extLst>
          </p:cNvPr>
          <p:cNvSpPr>
            <a:spLocks noGrp="1"/>
          </p:cNvSpPr>
          <p:nvPr>
            <p:ph sz="quarter" idx="17"/>
          </p:nvPr>
        </p:nvSpPr>
        <p:spPr>
          <a:xfrm>
            <a:off x="685800" y="1828800"/>
            <a:ext cx="3886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1DD7E35-B329-0056-ACF3-765F6104982F}"/>
              </a:ext>
            </a:extLst>
          </p:cNvPr>
          <p:cNvSpPr>
            <a:spLocks noGrp="1"/>
          </p:cNvSpPr>
          <p:nvPr>
            <p:ph sz="quarter" idx="18"/>
          </p:nvPr>
        </p:nvSpPr>
        <p:spPr>
          <a:xfrm>
            <a:off x="4914900" y="1828800"/>
            <a:ext cx="3886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Box 11">
            <a:extLst>
              <a:ext uri="{FF2B5EF4-FFF2-40B4-BE49-F238E27FC236}">
                <a16:creationId xmlns:a16="http://schemas.microsoft.com/office/drawing/2014/main" id="{DADE906A-5E60-207E-603C-FF11D6D2C61C}"/>
              </a:ext>
            </a:extLst>
          </p:cNvPr>
          <p:cNvSpPr txBox="1"/>
          <p:nvPr userDrawn="1"/>
        </p:nvSpPr>
        <p:spPr>
          <a:xfrm>
            <a:off x="685800" y="6400800"/>
            <a:ext cx="4229100" cy="228600"/>
          </a:xfrm>
          <a:prstGeom prst="rect">
            <a:avLst/>
          </a:prstGeom>
          <a:noFill/>
        </p:spPr>
        <p:txBody>
          <a:bodyPr wrap="square" lIns="0" tIns="0" rIns="0" bIns="0" anchor="b" anchorCtr="0">
            <a:noAutofit/>
          </a:bodyPr>
          <a:lstStyle/>
          <a:p>
            <a:pPr>
              <a:lnSpc>
                <a:spcPct val="150000"/>
              </a:lnSpc>
            </a:pPr>
            <a:r>
              <a:rPr lang="en-US" altLang="en-US" sz="800" dirty="0">
                <a:solidFill>
                  <a:schemeClr val="bg2">
                    <a:lumMod val="75000"/>
                  </a:schemeClr>
                </a:solidFill>
                <a:latin typeface="Arial" pitchFamily="34" charset="0"/>
                <a:cs typeface="Arial" pitchFamily="34" charset="0"/>
              </a:rPr>
              <a:t>© 2023. </a:t>
            </a:r>
            <a:r>
              <a:rPr lang="en-US" altLang="en-US" sz="800" i="1" dirty="0">
                <a:solidFill>
                  <a:schemeClr val="bg2">
                    <a:lumMod val="75000"/>
                  </a:schemeClr>
                </a:solidFill>
                <a:latin typeface="Arial" pitchFamily="34" charset="0"/>
                <a:cs typeface="Arial" pitchFamily="34" charset="0"/>
              </a:rPr>
              <a:t>The consulting and operations division of UMass Chan Medical School. Confidential</a:t>
            </a:r>
          </a:p>
        </p:txBody>
      </p:sp>
      <p:sp>
        <p:nvSpPr>
          <p:cNvPr id="6" name="Slide Number Placeholder 5">
            <a:extLst>
              <a:ext uri="{FF2B5EF4-FFF2-40B4-BE49-F238E27FC236}">
                <a16:creationId xmlns:a16="http://schemas.microsoft.com/office/drawing/2014/main" id="{F93654EE-C7E7-92ED-006D-F016A2E1A70C}"/>
              </a:ext>
            </a:extLst>
          </p:cNvPr>
          <p:cNvSpPr>
            <a:spLocks noGrp="1"/>
          </p:cNvSpPr>
          <p:nvPr>
            <p:ph type="sldNum" sz="quarter" idx="12"/>
          </p:nvPr>
        </p:nvSpPr>
        <p:spPr>
          <a:xfrm>
            <a:off x="8458200" y="6411752"/>
            <a:ext cx="342900" cy="217651"/>
          </a:xfrm>
          <a:prstGeom prst="rect">
            <a:avLst/>
          </a:prstGeom>
        </p:spPr>
        <p:txBody>
          <a:bodyPr/>
          <a:lstStyle>
            <a:lvl1pPr>
              <a:defRPr sz="800"/>
            </a:lvl1pPr>
          </a:lstStyle>
          <a:p>
            <a:fld id="{369026CA-FCD3-9147-8CC6-4862EFF526B8}" type="slidenum">
              <a:rPr lang="en-US" smtClean="0"/>
              <a:pPr/>
              <a:t>‹#›</a:t>
            </a:fld>
            <a:endParaRPr lang="en-US" dirty="0"/>
          </a:p>
        </p:txBody>
      </p:sp>
    </p:spTree>
    <p:extLst>
      <p:ext uri="{BB962C8B-B14F-4D97-AF65-F5344CB8AC3E}">
        <p14:creationId xmlns:p14="http://schemas.microsoft.com/office/powerpoint/2010/main" val="525770816"/>
      </p:ext>
    </p:extLst>
  </p:cSld>
  <p:clrMapOvr>
    <a:masterClrMapping/>
  </p:clrMapOvr>
  <p:extLst>
    <p:ext uri="{DCECCB84-F9BA-43D5-87BE-67443E8EF086}">
      <p15:sldGuideLst xmlns:p15="http://schemas.microsoft.com/office/powerpoint/2012/main">
        <p15:guide id="2" pos="2880" userDrawn="1">
          <p15:clr>
            <a:srgbClr val="FBAE40"/>
          </p15:clr>
        </p15:guide>
        <p15:guide id="3" orient="horz" pos="1152" userDrawn="1">
          <p15:clr>
            <a:srgbClr val="FBAE40"/>
          </p15:clr>
        </p15:guide>
        <p15:guide id="4" pos="3096" userDrawn="1">
          <p15:clr>
            <a:srgbClr val="FBAE40"/>
          </p15:clr>
        </p15:guide>
        <p15:guide id="5" orient="horz" pos="4032"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eneral_2-line Title and Content - 2 col.">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C8A7AB34-A1BF-C3D2-D26C-660D66F44531}"/>
              </a:ext>
              <a:ext uri="{C183D7F6-B498-43B3-948B-1728B52AA6E4}">
                <adec:decorative xmlns:adec="http://schemas.microsoft.com/office/drawing/2017/decorative" val="1"/>
              </a:ext>
            </a:extLst>
          </p:cNvPr>
          <p:cNvGrpSpPr/>
          <p:nvPr userDrawn="1"/>
        </p:nvGrpSpPr>
        <p:grpSpPr>
          <a:xfrm>
            <a:off x="0" y="0"/>
            <a:ext cx="9144000" cy="6858000"/>
            <a:chOff x="0" y="0"/>
            <a:chExt cx="9144000" cy="6858000"/>
          </a:xfrm>
        </p:grpSpPr>
        <p:sp>
          <p:nvSpPr>
            <p:cNvPr id="3" name="Content Placeholder 39">
              <a:extLst>
                <a:ext uri="{FF2B5EF4-FFF2-40B4-BE49-F238E27FC236}">
                  <a16:creationId xmlns:a16="http://schemas.microsoft.com/office/drawing/2014/main" id="{0E9B9229-DC79-DE18-F6E5-62F5A8538571}"/>
                </a:ext>
                <a:ext uri="{C183D7F6-B498-43B3-948B-1728B52AA6E4}">
                  <adec:decorative xmlns:adec="http://schemas.microsoft.com/office/drawing/2017/decorative" val="1"/>
                </a:ext>
              </a:extLst>
            </p:cNvPr>
            <p:cNvSpPr txBox="1">
              <a:spLocks/>
            </p:cNvSpPr>
            <p:nvPr userDrawn="1"/>
          </p:nvSpPr>
          <p:spPr>
            <a:xfrm>
              <a:off x="0" y="1828806"/>
              <a:ext cx="9144000" cy="4571995"/>
            </a:xfrm>
            <a:prstGeom prst="rect">
              <a:avLst/>
            </a:prstGeom>
            <a:solidFill>
              <a:schemeClr val="accent1">
                <a:alpha val="25000"/>
              </a:schemeClr>
            </a:solidFill>
          </p:spPr>
          <p:txBody>
            <a:bodyPr vert="horz" lIns="342900" tIns="294894" rIns="34290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100" dirty="0"/>
            </a:p>
          </p:txBody>
        </p:sp>
        <p:sp>
          <p:nvSpPr>
            <p:cNvPr id="18" name="Rectangle 17">
              <a:extLst>
                <a:ext uri="{FF2B5EF4-FFF2-40B4-BE49-F238E27FC236}">
                  <a16:creationId xmlns:a16="http://schemas.microsoft.com/office/drawing/2014/main" id="{CB384CAC-762F-E5E0-D9A5-2D9F20AAD989}"/>
                </a:ext>
                <a:ext uri="{C183D7F6-B498-43B3-948B-1728B52AA6E4}">
                  <adec:decorative xmlns:adec="http://schemas.microsoft.com/office/drawing/2017/decorative" val="1"/>
                </a:ext>
              </a:extLst>
            </p:cNvPr>
            <p:cNvSpPr/>
            <p:nvPr userDrawn="1"/>
          </p:nvSpPr>
          <p:spPr>
            <a:xfrm>
              <a:off x="0" y="0"/>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2" name="Title 1">
            <a:extLst>
              <a:ext uri="{FF2B5EF4-FFF2-40B4-BE49-F238E27FC236}">
                <a16:creationId xmlns:a16="http://schemas.microsoft.com/office/drawing/2014/main" id="{27B13A94-755A-29E1-4409-FC23026E41AB}"/>
              </a:ext>
            </a:extLst>
          </p:cNvPr>
          <p:cNvSpPr>
            <a:spLocks noGrp="1"/>
          </p:cNvSpPr>
          <p:nvPr userDrawn="1">
            <p:ph type="title" hasCustomPrompt="1"/>
          </p:nvPr>
        </p:nvSpPr>
        <p:spPr>
          <a:xfrm>
            <a:off x="685800" y="457203"/>
            <a:ext cx="6766560" cy="1360649"/>
          </a:xfrm>
        </p:spPr>
        <p:txBody>
          <a:bodyPr/>
          <a:lstStyle>
            <a:lvl1pPr>
              <a:defRPr/>
            </a:lvl1pPr>
          </a:lstStyle>
          <a:p>
            <a:r>
              <a:rPr lang="en-US" dirty="0"/>
              <a:t>Click to edit Master title style up to two lines of text</a:t>
            </a:r>
          </a:p>
        </p:txBody>
      </p:sp>
      <p:pic>
        <p:nvPicPr>
          <p:cNvPr id="9" name="Picture 12" descr="ForHealth Consulting at UMass Chan Medical School">
            <a:extLst>
              <a:ext uri="{FF2B5EF4-FFF2-40B4-BE49-F238E27FC236}">
                <a16:creationId xmlns:a16="http://schemas.microsoft.com/office/drawing/2014/main" id="{A250BB08-B3EC-0216-64B3-24833D35A5F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761232" y="442974"/>
            <a:ext cx="1070864" cy="630428"/>
          </a:xfrm>
          <a:prstGeom prst="rect">
            <a:avLst/>
          </a:prstGeom>
        </p:spPr>
      </p:pic>
      <p:sp>
        <p:nvSpPr>
          <p:cNvPr id="8" name="Content Placeholder 21">
            <a:extLst>
              <a:ext uri="{FF2B5EF4-FFF2-40B4-BE49-F238E27FC236}">
                <a16:creationId xmlns:a16="http://schemas.microsoft.com/office/drawing/2014/main" id="{F00B7265-F93C-DFB4-579C-1994CC94CD22}"/>
              </a:ext>
            </a:extLst>
          </p:cNvPr>
          <p:cNvSpPr>
            <a:spLocks noGrp="1"/>
          </p:cNvSpPr>
          <p:nvPr userDrawn="1">
            <p:ph sz="quarter" idx="17"/>
          </p:nvPr>
        </p:nvSpPr>
        <p:spPr>
          <a:xfrm>
            <a:off x="685800" y="2286003"/>
            <a:ext cx="3886200" cy="36611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21">
            <a:extLst>
              <a:ext uri="{FF2B5EF4-FFF2-40B4-BE49-F238E27FC236}">
                <a16:creationId xmlns:a16="http://schemas.microsoft.com/office/drawing/2014/main" id="{751543A5-4223-AA8B-1830-0DA1784F5190}"/>
              </a:ext>
            </a:extLst>
          </p:cNvPr>
          <p:cNvSpPr>
            <a:spLocks noGrp="1"/>
          </p:cNvSpPr>
          <p:nvPr>
            <p:ph sz="quarter" idx="18"/>
          </p:nvPr>
        </p:nvSpPr>
        <p:spPr>
          <a:xfrm>
            <a:off x="4922876" y="2286003"/>
            <a:ext cx="3886200" cy="36611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Box 11">
            <a:extLst>
              <a:ext uri="{FF2B5EF4-FFF2-40B4-BE49-F238E27FC236}">
                <a16:creationId xmlns:a16="http://schemas.microsoft.com/office/drawing/2014/main" id="{DADE906A-5E60-207E-603C-FF11D6D2C61C}"/>
              </a:ext>
            </a:extLst>
          </p:cNvPr>
          <p:cNvSpPr txBox="1"/>
          <p:nvPr userDrawn="1"/>
        </p:nvSpPr>
        <p:spPr>
          <a:xfrm>
            <a:off x="685800" y="6400800"/>
            <a:ext cx="4229100" cy="228600"/>
          </a:xfrm>
          <a:prstGeom prst="rect">
            <a:avLst/>
          </a:prstGeom>
          <a:noFill/>
        </p:spPr>
        <p:txBody>
          <a:bodyPr wrap="square" lIns="0" tIns="0" rIns="0" bIns="0" anchor="b" anchorCtr="0">
            <a:noAutofit/>
          </a:bodyPr>
          <a:lstStyle/>
          <a:p>
            <a:pPr>
              <a:lnSpc>
                <a:spcPct val="150000"/>
              </a:lnSpc>
            </a:pPr>
            <a:r>
              <a:rPr lang="en-US" altLang="en-US" sz="800" dirty="0">
                <a:solidFill>
                  <a:schemeClr val="bg2">
                    <a:lumMod val="75000"/>
                  </a:schemeClr>
                </a:solidFill>
                <a:latin typeface="Arial" pitchFamily="34" charset="0"/>
                <a:cs typeface="Arial" pitchFamily="34" charset="0"/>
              </a:rPr>
              <a:t>© 2023. </a:t>
            </a:r>
            <a:r>
              <a:rPr lang="en-US" altLang="en-US" sz="800" i="1" dirty="0">
                <a:solidFill>
                  <a:schemeClr val="bg2">
                    <a:lumMod val="75000"/>
                  </a:schemeClr>
                </a:solidFill>
                <a:latin typeface="Arial" pitchFamily="34" charset="0"/>
                <a:cs typeface="Arial" pitchFamily="34" charset="0"/>
              </a:rPr>
              <a:t>The consulting and operations division of UMass Chan Medical School. Confidential</a:t>
            </a:r>
          </a:p>
        </p:txBody>
      </p:sp>
      <p:sp>
        <p:nvSpPr>
          <p:cNvPr id="6" name="Slide Number Placeholder 5">
            <a:extLst>
              <a:ext uri="{FF2B5EF4-FFF2-40B4-BE49-F238E27FC236}">
                <a16:creationId xmlns:a16="http://schemas.microsoft.com/office/drawing/2014/main" id="{F93654EE-C7E7-92ED-006D-F016A2E1A70C}"/>
              </a:ext>
            </a:extLst>
          </p:cNvPr>
          <p:cNvSpPr>
            <a:spLocks noGrp="1"/>
          </p:cNvSpPr>
          <p:nvPr userDrawn="1">
            <p:ph type="sldNum" sz="quarter" idx="12"/>
          </p:nvPr>
        </p:nvSpPr>
        <p:spPr>
          <a:xfrm>
            <a:off x="8458200" y="6411752"/>
            <a:ext cx="342900" cy="217651"/>
          </a:xfrm>
          <a:prstGeom prst="rect">
            <a:avLst/>
          </a:prstGeom>
        </p:spPr>
        <p:txBody>
          <a:bodyPr/>
          <a:lstStyle>
            <a:lvl1pPr>
              <a:defRPr sz="800"/>
            </a:lvl1pPr>
          </a:lstStyle>
          <a:p>
            <a:fld id="{369026CA-FCD3-9147-8CC6-4862EFF526B8}" type="slidenum">
              <a:rPr lang="en-US" smtClean="0"/>
              <a:pPr/>
              <a:t>‹#›</a:t>
            </a:fld>
            <a:endParaRPr lang="en-US" dirty="0"/>
          </a:p>
        </p:txBody>
      </p:sp>
    </p:spTree>
    <p:extLst>
      <p:ext uri="{BB962C8B-B14F-4D97-AF65-F5344CB8AC3E}">
        <p14:creationId xmlns:p14="http://schemas.microsoft.com/office/powerpoint/2010/main" val="2641706848"/>
      </p:ext>
    </p:extLst>
  </p:cSld>
  <p:clrMapOvr>
    <a:masterClrMapping/>
  </p:clrMapOvr>
  <p:extLst>
    <p:ext uri="{DCECCB84-F9BA-43D5-87BE-67443E8EF086}">
      <p15:sldGuideLst xmlns:p15="http://schemas.microsoft.com/office/powerpoint/2012/main">
        <p15:guide id="2" pos="2880" userDrawn="1">
          <p15:clr>
            <a:srgbClr val="FBAE40"/>
          </p15:clr>
        </p15:guide>
        <p15:guide id="3" orient="horz" pos="1152" userDrawn="1">
          <p15:clr>
            <a:srgbClr val="FBAE40"/>
          </p15:clr>
        </p15:guide>
        <p15:guide id="4" orient="horz" pos="4032" userDrawn="1">
          <p15:clr>
            <a:srgbClr val="FBAE40"/>
          </p15:clr>
        </p15:guide>
        <p15:guide id="5" orient="horz" pos="864" userDrawn="1">
          <p15:clr>
            <a:srgbClr val="FBAE40"/>
          </p15:clr>
        </p15:guide>
        <p15:guide id="6" pos="3096"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eneral_Horizontal split - multi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13A94-755A-29E1-4409-FC23026E41AB}"/>
              </a:ext>
            </a:extLst>
          </p:cNvPr>
          <p:cNvSpPr>
            <a:spLocks noGrp="1"/>
          </p:cNvSpPr>
          <p:nvPr userDrawn="1">
            <p:ph type="title"/>
          </p:nvPr>
        </p:nvSpPr>
        <p:spPr>
          <a:xfrm>
            <a:off x="685799" y="457201"/>
            <a:ext cx="6766560" cy="665514"/>
          </a:xfrm>
        </p:spPr>
        <p:txBody>
          <a:bodyPr/>
          <a:lstStyle>
            <a:lvl1pPr>
              <a:defRPr/>
            </a:lvl1pPr>
          </a:lstStyle>
          <a:p>
            <a:r>
              <a:rPr lang="en-US"/>
              <a:t>Click to edit Master title style</a:t>
            </a:r>
            <a:endParaRPr lang="en-US" dirty="0"/>
          </a:p>
        </p:txBody>
      </p:sp>
      <p:pic>
        <p:nvPicPr>
          <p:cNvPr id="8" name="Picture 12" descr="ForHealth Consulting at UMass Chan Medical School">
            <a:extLst>
              <a:ext uri="{FF2B5EF4-FFF2-40B4-BE49-F238E27FC236}">
                <a16:creationId xmlns:a16="http://schemas.microsoft.com/office/drawing/2014/main" id="{A42B4E56-0AE7-B4C9-D02E-3CE873B2B81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761232" y="442974"/>
            <a:ext cx="1070864" cy="630428"/>
          </a:xfrm>
          <a:prstGeom prst="rect">
            <a:avLst/>
          </a:prstGeom>
        </p:spPr>
      </p:pic>
      <p:sp>
        <p:nvSpPr>
          <p:cNvPr id="4" name="Content Placeholder 21">
            <a:extLst>
              <a:ext uri="{FF2B5EF4-FFF2-40B4-BE49-F238E27FC236}">
                <a16:creationId xmlns:a16="http://schemas.microsoft.com/office/drawing/2014/main" id="{D8919540-6A10-A1BB-F93A-4586562C5956}"/>
              </a:ext>
            </a:extLst>
          </p:cNvPr>
          <p:cNvSpPr>
            <a:spLocks noGrp="1"/>
          </p:cNvSpPr>
          <p:nvPr userDrawn="1">
            <p:ph sz="quarter" idx="21"/>
          </p:nvPr>
        </p:nvSpPr>
        <p:spPr>
          <a:xfrm>
            <a:off x="685800" y="1261700"/>
            <a:ext cx="8115300" cy="1977093"/>
          </a:xfrm>
        </p:spPr>
        <p:txBody>
          <a:bodyPr/>
          <a:lstStyle>
            <a:lvl1pPr>
              <a:defRPr sz="2000"/>
            </a:lvl1pPr>
            <a:lvl2pPr>
              <a:defRPr sz="1800"/>
            </a:lvl2pPr>
            <a:lvl3pPr>
              <a:defRPr sz="1600"/>
            </a:lvl3pPr>
          </a:lstStyle>
          <a:p>
            <a:pPr lvl="0"/>
            <a:r>
              <a:rPr lang="en-US"/>
              <a:t>Click to edit Master text styles</a:t>
            </a:r>
          </a:p>
          <a:p>
            <a:pPr lvl="1"/>
            <a:r>
              <a:rPr lang="en-US"/>
              <a:t>Second level</a:t>
            </a:r>
          </a:p>
          <a:p>
            <a:pPr lvl="2"/>
            <a:r>
              <a:rPr lang="en-US"/>
              <a:t>Third level</a:t>
            </a:r>
          </a:p>
        </p:txBody>
      </p:sp>
      <p:sp>
        <p:nvSpPr>
          <p:cNvPr id="5" name="Rectangle 4">
            <a:extLst>
              <a:ext uri="{FF2B5EF4-FFF2-40B4-BE49-F238E27FC236}">
                <a16:creationId xmlns:a16="http://schemas.microsoft.com/office/drawing/2014/main" id="{6EF5A5C8-586F-84E0-59DD-5F951DD2DE35}"/>
              </a:ext>
              <a:ext uri="{C183D7F6-B498-43B3-948B-1728B52AA6E4}">
                <adec:decorative xmlns:adec="http://schemas.microsoft.com/office/drawing/2017/decorative" val="1"/>
              </a:ext>
            </a:extLst>
          </p:cNvPr>
          <p:cNvSpPr/>
          <p:nvPr userDrawn="1"/>
        </p:nvSpPr>
        <p:spPr>
          <a:xfrm rot="16200000">
            <a:off x="3086100" y="350840"/>
            <a:ext cx="2971800" cy="914400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Content Placeholder 21">
            <a:extLst>
              <a:ext uri="{FF2B5EF4-FFF2-40B4-BE49-F238E27FC236}">
                <a16:creationId xmlns:a16="http://schemas.microsoft.com/office/drawing/2014/main" id="{D908892B-52D3-F09E-EE0D-988A58E7C793}"/>
              </a:ext>
            </a:extLst>
          </p:cNvPr>
          <p:cNvSpPr>
            <a:spLocks noGrp="1"/>
          </p:cNvSpPr>
          <p:nvPr>
            <p:ph sz="quarter" idx="22"/>
          </p:nvPr>
        </p:nvSpPr>
        <p:spPr>
          <a:xfrm>
            <a:off x="685799" y="3881466"/>
            <a:ext cx="1714500" cy="2135429"/>
          </a:xfrm>
        </p:spPr>
        <p:txBody>
          <a:bodyPr/>
          <a:lstStyle>
            <a:lvl1pPr marL="174629" indent="-174629">
              <a:tabLst/>
              <a:defRPr sz="1400"/>
            </a:lvl1pPr>
            <a:lvl2pPr>
              <a:defRPr sz="1276"/>
            </a:lvl2pPr>
            <a:lvl3pPr>
              <a:defRPr sz="1276"/>
            </a:lvl3pPr>
          </a:lstStyle>
          <a:p>
            <a:pPr lvl="0"/>
            <a:r>
              <a:rPr lang="en-US"/>
              <a:t>Click to edit Master text styles</a:t>
            </a:r>
          </a:p>
        </p:txBody>
      </p:sp>
      <p:sp>
        <p:nvSpPr>
          <p:cNvPr id="10" name="Content Placeholder 21">
            <a:extLst>
              <a:ext uri="{FF2B5EF4-FFF2-40B4-BE49-F238E27FC236}">
                <a16:creationId xmlns:a16="http://schemas.microsoft.com/office/drawing/2014/main" id="{9C189105-5DB8-C55D-57EE-8BCC18A41120}"/>
              </a:ext>
            </a:extLst>
          </p:cNvPr>
          <p:cNvSpPr>
            <a:spLocks noGrp="1"/>
          </p:cNvSpPr>
          <p:nvPr>
            <p:ph sz="quarter" idx="23"/>
          </p:nvPr>
        </p:nvSpPr>
        <p:spPr>
          <a:xfrm>
            <a:off x="2701319" y="3881466"/>
            <a:ext cx="1714500" cy="2135429"/>
          </a:xfrm>
        </p:spPr>
        <p:txBody>
          <a:bodyPr/>
          <a:lstStyle>
            <a:lvl1pPr marL="174629" indent="-174629">
              <a:tabLst/>
              <a:defRPr sz="1400"/>
            </a:lvl1pPr>
            <a:lvl2pPr>
              <a:defRPr sz="1276"/>
            </a:lvl2pPr>
            <a:lvl3pPr>
              <a:defRPr sz="1276"/>
            </a:lvl3pPr>
          </a:lstStyle>
          <a:p>
            <a:pPr lvl="0"/>
            <a:r>
              <a:rPr lang="en-US"/>
              <a:t>Click to edit Master text styles</a:t>
            </a:r>
          </a:p>
        </p:txBody>
      </p:sp>
      <p:sp>
        <p:nvSpPr>
          <p:cNvPr id="11" name="Content Placeholder 21">
            <a:extLst>
              <a:ext uri="{FF2B5EF4-FFF2-40B4-BE49-F238E27FC236}">
                <a16:creationId xmlns:a16="http://schemas.microsoft.com/office/drawing/2014/main" id="{037397EB-D9DE-2DC9-AE87-1FAADF7D6EDC}"/>
              </a:ext>
            </a:extLst>
          </p:cNvPr>
          <p:cNvSpPr>
            <a:spLocks noGrp="1"/>
          </p:cNvSpPr>
          <p:nvPr>
            <p:ph sz="quarter" idx="24"/>
          </p:nvPr>
        </p:nvSpPr>
        <p:spPr>
          <a:xfrm>
            <a:off x="4722071" y="3881466"/>
            <a:ext cx="1714500" cy="2135429"/>
          </a:xfrm>
        </p:spPr>
        <p:txBody>
          <a:bodyPr/>
          <a:lstStyle>
            <a:lvl1pPr marL="174629" indent="-174629">
              <a:tabLst/>
              <a:defRPr sz="1400"/>
            </a:lvl1pPr>
            <a:lvl2pPr>
              <a:defRPr sz="1276"/>
            </a:lvl2pPr>
            <a:lvl3pPr>
              <a:defRPr sz="1276"/>
            </a:lvl3pPr>
          </a:lstStyle>
          <a:p>
            <a:pPr lvl="0"/>
            <a:r>
              <a:rPr lang="en-US"/>
              <a:t>Click to edit Master text styles</a:t>
            </a:r>
          </a:p>
        </p:txBody>
      </p:sp>
      <p:sp>
        <p:nvSpPr>
          <p:cNvPr id="13" name="Content Placeholder 21">
            <a:extLst>
              <a:ext uri="{FF2B5EF4-FFF2-40B4-BE49-F238E27FC236}">
                <a16:creationId xmlns:a16="http://schemas.microsoft.com/office/drawing/2014/main" id="{941EAFF7-3E4D-67B3-5EEA-FC2471831E23}"/>
              </a:ext>
            </a:extLst>
          </p:cNvPr>
          <p:cNvSpPr>
            <a:spLocks noGrp="1"/>
          </p:cNvSpPr>
          <p:nvPr>
            <p:ph sz="quarter" idx="25"/>
          </p:nvPr>
        </p:nvSpPr>
        <p:spPr>
          <a:xfrm>
            <a:off x="6737591" y="3881466"/>
            <a:ext cx="1714500" cy="2135429"/>
          </a:xfrm>
        </p:spPr>
        <p:txBody>
          <a:bodyPr/>
          <a:lstStyle>
            <a:lvl1pPr marL="174629" indent="-174629">
              <a:tabLst/>
              <a:defRPr sz="1400"/>
            </a:lvl1pPr>
            <a:lvl2pPr>
              <a:defRPr sz="1276"/>
            </a:lvl2pPr>
            <a:lvl3pPr>
              <a:defRPr sz="1276"/>
            </a:lvl3pPr>
          </a:lstStyle>
          <a:p>
            <a:pPr lvl="0"/>
            <a:r>
              <a:rPr lang="en-US"/>
              <a:t>Click to edit Master text styles</a:t>
            </a:r>
          </a:p>
        </p:txBody>
      </p:sp>
      <p:sp>
        <p:nvSpPr>
          <p:cNvPr id="12" name="TextBox 11">
            <a:extLst>
              <a:ext uri="{FF2B5EF4-FFF2-40B4-BE49-F238E27FC236}">
                <a16:creationId xmlns:a16="http://schemas.microsoft.com/office/drawing/2014/main" id="{DADE906A-5E60-207E-603C-FF11D6D2C61C}"/>
              </a:ext>
            </a:extLst>
          </p:cNvPr>
          <p:cNvSpPr txBox="1"/>
          <p:nvPr userDrawn="1"/>
        </p:nvSpPr>
        <p:spPr>
          <a:xfrm>
            <a:off x="685800" y="6400800"/>
            <a:ext cx="4265909" cy="228600"/>
          </a:xfrm>
          <a:prstGeom prst="rect">
            <a:avLst/>
          </a:prstGeom>
          <a:noFill/>
        </p:spPr>
        <p:txBody>
          <a:bodyPr wrap="square" lIns="0" tIns="0" rIns="0" bIns="0" anchor="b" anchorCtr="0">
            <a:noAutofit/>
          </a:bodyPr>
          <a:lstStyle/>
          <a:p>
            <a:pPr>
              <a:lnSpc>
                <a:spcPct val="150000"/>
              </a:lnSpc>
            </a:pPr>
            <a:r>
              <a:rPr lang="en-US" altLang="en-US" sz="800" dirty="0">
                <a:solidFill>
                  <a:schemeClr val="bg2">
                    <a:lumMod val="75000"/>
                  </a:schemeClr>
                </a:solidFill>
                <a:latin typeface="Arial" pitchFamily="34" charset="0"/>
                <a:cs typeface="Arial" pitchFamily="34" charset="0"/>
              </a:rPr>
              <a:t>© 2023. </a:t>
            </a:r>
            <a:r>
              <a:rPr lang="en-US" altLang="en-US" sz="800" i="1" dirty="0">
                <a:solidFill>
                  <a:schemeClr val="bg2">
                    <a:lumMod val="75000"/>
                  </a:schemeClr>
                </a:solidFill>
                <a:latin typeface="Arial" pitchFamily="34" charset="0"/>
                <a:cs typeface="Arial" pitchFamily="34" charset="0"/>
              </a:rPr>
              <a:t>The consulting and operations division of UMass Chan Medical School. Confidential</a:t>
            </a:r>
          </a:p>
        </p:txBody>
      </p:sp>
      <p:sp>
        <p:nvSpPr>
          <p:cNvPr id="6" name="Slide Number Placeholder 5">
            <a:extLst>
              <a:ext uri="{FF2B5EF4-FFF2-40B4-BE49-F238E27FC236}">
                <a16:creationId xmlns:a16="http://schemas.microsoft.com/office/drawing/2014/main" id="{F93654EE-C7E7-92ED-006D-F016A2E1A70C}"/>
              </a:ext>
            </a:extLst>
          </p:cNvPr>
          <p:cNvSpPr>
            <a:spLocks noGrp="1"/>
          </p:cNvSpPr>
          <p:nvPr userDrawn="1">
            <p:ph type="sldNum" sz="quarter" idx="12"/>
          </p:nvPr>
        </p:nvSpPr>
        <p:spPr>
          <a:xfrm>
            <a:off x="8486003" y="6411752"/>
            <a:ext cx="315097" cy="217651"/>
          </a:xfrm>
          <a:prstGeom prst="rect">
            <a:avLst/>
          </a:prstGeom>
        </p:spPr>
        <p:txBody>
          <a:bodyPr/>
          <a:lstStyle>
            <a:lvl1pPr>
              <a:defRPr sz="800"/>
            </a:lvl1pPr>
          </a:lstStyle>
          <a:p>
            <a:fld id="{369026CA-FCD3-9147-8CC6-4862EFF526B8}" type="slidenum">
              <a:rPr lang="en-US" smtClean="0"/>
              <a:pPr/>
              <a:t>‹#›</a:t>
            </a:fld>
            <a:endParaRPr lang="en-US" dirty="0"/>
          </a:p>
        </p:txBody>
      </p:sp>
    </p:spTree>
    <p:extLst>
      <p:ext uri="{BB962C8B-B14F-4D97-AF65-F5344CB8AC3E}">
        <p14:creationId xmlns:p14="http://schemas.microsoft.com/office/powerpoint/2010/main" val="3246545820"/>
      </p:ext>
    </p:extLst>
  </p:cSld>
  <p:clrMapOvr>
    <a:masterClrMapping/>
  </p:clrMapOvr>
  <p:extLst>
    <p:ext uri="{DCECCB84-F9BA-43D5-87BE-67443E8EF086}">
      <p15:sldGuideLst xmlns:p15="http://schemas.microsoft.com/office/powerpoint/2012/main">
        <p15:guide id="2" pos="2880" userDrawn="1">
          <p15:clr>
            <a:srgbClr val="FBAE40"/>
          </p15:clr>
        </p15:guide>
        <p15:guide id="3" orient="horz" pos="2160" userDrawn="1">
          <p15:clr>
            <a:srgbClr val="FBAE40"/>
          </p15:clr>
        </p15:guide>
        <p15:guide id="4" orient="horz" pos="4032"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eneral (white)_Title and Content - 1 col.">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B384CAC-762F-E5E0-D9A5-2D9F20AAD989}"/>
              </a:ext>
              <a:ext uri="{C183D7F6-B498-43B3-948B-1728B52AA6E4}">
                <adec:decorative xmlns:adec="http://schemas.microsoft.com/office/drawing/2017/decorative" val="1"/>
              </a:ext>
            </a:extLst>
          </p:cNvPr>
          <p:cNvSpPr/>
          <p:nvPr userDrawn="1"/>
        </p:nvSpPr>
        <p:spPr>
          <a:xfrm>
            <a:off x="2" y="0"/>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27B13A94-755A-29E1-4409-FC23026E41AB}"/>
              </a:ext>
            </a:extLst>
          </p:cNvPr>
          <p:cNvSpPr>
            <a:spLocks noGrp="1"/>
          </p:cNvSpPr>
          <p:nvPr userDrawn="1">
            <p:ph type="title"/>
          </p:nvPr>
        </p:nvSpPr>
        <p:spPr>
          <a:xfrm>
            <a:off x="685799" y="457203"/>
            <a:ext cx="6766560" cy="667512"/>
          </a:xfrm>
        </p:spPr>
        <p:txBody>
          <a:bodyPr/>
          <a:lstStyle>
            <a:lvl1pPr>
              <a:defRPr/>
            </a:lvl1pPr>
          </a:lstStyle>
          <a:p>
            <a:r>
              <a:rPr lang="en-US"/>
              <a:t>Click to edit Master title style</a:t>
            </a:r>
            <a:endParaRPr lang="en-US" dirty="0"/>
          </a:p>
        </p:txBody>
      </p:sp>
      <p:pic>
        <p:nvPicPr>
          <p:cNvPr id="5" name="Picture 12" descr="ForHealth Consulting at UMass Chan Medical School">
            <a:extLst>
              <a:ext uri="{FF2B5EF4-FFF2-40B4-BE49-F238E27FC236}">
                <a16:creationId xmlns:a16="http://schemas.microsoft.com/office/drawing/2014/main" id="{6798BB1C-E6ED-1FDC-0867-4F676405C31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761232" y="442974"/>
            <a:ext cx="1070864" cy="630428"/>
          </a:xfrm>
          <a:prstGeom prst="rect">
            <a:avLst/>
          </a:prstGeom>
        </p:spPr>
      </p:pic>
      <p:sp>
        <p:nvSpPr>
          <p:cNvPr id="4" name="Content Placeholder 3">
            <a:extLst>
              <a:ext uri="{FF2B5EF4-FFF2-40B4-BE49-F238E27FC236}">
                <a16:creationId xmlns:a16="http://schemas.microsoft.com/office/drawing/2014/main" id="{3EB71251-8B59-14AC-35BF-AF75630B0581}"/>
              </a:ext>
            </a:extLst>
          </p:cNvPr>
          <p:cNvSpPr>
            <a:spLocks noGrp="1"/>
          </p:cNvSpPr>
          <p:nvPr>
            <p:ph sz="quarter" idx="17"/>
          </p:nvPr>
        </p:nvSpPr>
        <p:spPr>
          <a:xfrm>
            <a:off x="685800" y="1379540"/>
            <a:ext cx="8115300" cy="5013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Box 11">
            <a:extLst>
              <a:ext uri="{FF2B5EF4-FFF2-40B4-BE49-F238E27FC236}">
                <a16:creationId xmlns:a16="http://schemas.microsoft.com/office/drawing/2014/main" id="{DADE906A-5E60-207E-603C-FF11D6D2C61C}"/>
              </a:ext>
            </a:extLst>
          </p:cNvPr>
          <p:cNvSpPr txBox="1"/>
          <p:nvPr userDrawn="1"/>
        </p:nvSpPr>
        <p:spPr>
          <a:xfrm>
            <a:off x="685800" y="6400800"/>
            <a:ext cx="4229100" cy="228600"/>
          </a:xfrm>
          <a:prstGeom prst="rect">
            <a:avLst/>
          </a:prstGeom>
          <a:noFill/>
        </p:spPr>
        <p:txBody>
          <a:bodyPr wrap="square" lIns="0" tIns="0" rIns="0" bIns="0" anchor="b" anchorCtr="0">
            <a:noAutofit/>
          </a:bodyPr>
          <a:lstStyle/>
          <a:p>
            <a:pPr>
              <a:lnSpc>
                <a:spcPct val="150000"/>
              </a:lnSpc>
            </a:pPr>
            <a:r>
              <a:rPr lang="en-US" altLang="en-US" sz="800" dirty="0">
                <a:solidFill>
                  <a:schemeClr val="bg2">
                    <a:lumMod val="75000"/>
                  </a:schemeClr>
                </a:solidFill>
                <a:latin typeface="Arial" pitchFamily="34" charset="0"/>
                <a:cs typeface="Arial" pitchFamily="34" charset="0"/>
              </a:rPr>
              <a:t>© 2023. </a:t>
            </a:r>
            <a:r>
              <a:rPr lang="en-US" altLang="en-US" sz="800" i="1" dirty="0">
                <a:solidFill>
                  <a:schemeClr val="bg2">
                    <a:lumMod val="75000"/>
                  </a:schemeClr>
                </a:solidFill>
                <a:latin typeface="Arial" pitchFamily="34" charset="0"/>
                <a:cs typeface="Arial" pitchFamily="34" charset="0"/>
              </a:rPr>
              <a:t>The consulting and operations division of UMass Chan Medical School. Confidential</a:t>
            </a:r>
          </a:p>
        </p:txBody>
      </p:sp>
      <p:sp>
        <p:nvSpPr>
          <p:cNvPr id="6" name="Slide Number Placeholder 5">
            <a:extLst>
              <a:ext uri="{FF2B5EF4-FFF2-40B4-BE49-F238E27FC236}">
                <a16:creationId xmlns:a16="http://schemas.microsoft.com/office/drawing/2014/main" id="{F93654EE-C7E7-92ED-006D-F016A2E1A70C}"/>
              </a:ext>
            </a:extLst>
          </p:cNvPr>
          <p:cNvSpPr>
            <a:spLocks noGrp="1"/>
          </p:cNvSpPr>
          <p:nvPr>
            <p:ph type="sldNum" sz="quarter" idx="12"/>
          </p:nvPr>
        </p:nvSpPr>
        <p:spPr>
          <a:xfrm>
            <a:off x="8458200" y="6411752"/>
            <a:ext cx="342900" cy="217651"/>
          </a:xfrm>
          <a:prstGeom prst="rect">
            <a:avLst/>
          </a:prstGeom>
        </p:spPr>
        <p:txBody>
          <a:bodyPr/>
          <a:lstStyle>
            <a:lvl1pPr>
              <a:defRPr sz="800"/>
            </a:lvl1pPr>
          </a:lstStyle>
          <a:p>
            <a:fld id="{369026CA-FCD3-9147-8CC6-4862EFF526B8}" type="slidenum">
              <a:rPr lang="en-US" smtClean="0"/>
              <a:pPr/>
              <a:t>‹#›</a:t>
            </a:fld>
            <a:endParaRPr lang="en-US" dirty="0"/>
          </a:p>
        </p:txBody>
      </p:sp>
    </p:spTree>
    <p:extLst>
      <p:ext uri="{BB962C8B-B14F-4D97-AF65-F5344CB8AC3E}">
        <p14:creationId xmlns:p14="http://schemas.microsoft.com/office/powerpoint/2010/main" val="3304640907"/>
      </p:ext>
    </p:extLst>
  </p:cSld>
  <p:clrMapOvr>
    <a:masterClrMapping/>
  </p:clrMapOvr>
  <p:extLst>
    <p:ext uri="{DCECCB84-F9BA-43D5-87BE-67443E8EF086}">
      <p15:sldGuideLst xmlns:p15="http://schemas.microsoft.com/office/powerpoint/2012/main">
        <p15:guide id="2" pos="2880" userDrawn="1">
          <p15:clr>
            <a:srgbClr val="FBAE40"/>
          </p15:clr>
        </p15:guide>
        <p15:guide id="3" orient="horz" pos="1152" userDrawn="1">
          <p15:clr>
            <a:srgbClr val="FBAE40"/>
          </p15:clr>
        </p15:guide>
        <p15:guide id="4" orient="horz" pos="864"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General (white)_2-line Title and Content - 1 col.">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B384CAC-762F-E5E0-D9A5-2D9F20AAD989}"/>
              </a:ext>
              <a:ext uri="{C183D7F6-B498-43B3-948B-1728B52AA6E4}">
                <adec:decorative xmlns:adec="http://schemas.microsoft.com/office/drawing/2017/decorative" val="1"/>
              </a:ext>
            </a:extLst>
          </p:cNvPr>
          <p:cNvSpPr/>
          <p:nvPr userDrawn="1"/>
        </p:nvSpPr>
        <p:spPr>
          <a:xfrm>
            <a:off x="2" y="0"/>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27B13A94-755A-29E1-4409-FC23026E41AB}"/>
              </a:ext>
            </a:extLst>
          </p:cNvPr>
          <p:cNvSpPr>
            <a:spLocks noGrp="1"/>
          </p:cNvSpPr>
          <p:nvPr userDrawn="1">
            <p:ph type="title" hasCustomPrompt="1"/>
          </p:nvPr>
        </p:nvSpPr>
        <p:spPr>
          <a:xfrm>
            <a:off x="685802" y="457203"/>
            <a:ext cx="6768884" cy="1371599"/>
          </a:xfrm>
        </p:spPr>
        <p:txBody>
          <a:bodyPr/>
          <a:lstStyle>
            <a:lvl1pPr>
              <a:defRPr sz="3000"/>
            </a:lvl1pPr>
          </a:lstStyle>
          <a:p>
            <a:r>
              <a:rPr lang="en-US" dirty="0"/>
              <a:t>Click to edit Master title style up to two lines of text</a:t>
            </a:r>
          </a:p>
        </p:txBody>
      </p:sp>
      <p:pic>
        <p:nvPicPr>
          <p:cNvPr id="5" name="Picture 12" descr="ForHealth Consulting at UMass Chan Medical School">
            <a:extLst>
              <a:ext uri="{FF2B5EF4-FFF2-40B4-BE49-F238E27FC236}">
                <a16:creationId xmlns:a16="http://schemas.microsoft.com/office/drawing/2014/main" id="{7A5C169A-65C0-C675-BC8D-796901C9E40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761232" y="442974"/>
            <a:ext cx="1070864" cy="630428"/>
          </a:xfrm>
          <a:prstGeom prst="rect">
            <a:avLst/>
          </a:prstGeom>
        </p:spPr>
      </p:pic>
      <p:sp>
        <p:nvSpPr>
          <p:cNvPr id="4" name="Content Placeholder 3">
            <a:extLst>
              <a:ext uri="{FF2B5EF4-FFF2-40B4-BE49-F238E27FC236}">
                <a16:creationId xmlns:a16="http://schemas.microsoft.com/office/drawing/2014/main" id="{3EB71251-8B59-14AC-35BF-AF75630B0581}"/>
              </a:ext>
            </a:extLst>
          </p:cNvPr>
          <p:cNvSpPr>
            <a:spLocks noGrp="1"/>
          </p:cNvSpPr>
          <p:nvPr>
            <p:ph sz="quarter" idx="17"/>
          </p:nvPr>
        </p:nvSpPr>
        <p:spPr>
          <a:xfrm>
            <a:off x="685800" y="1828799"/>
            <a:ext cx="8115300" cy="45642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Box 11">
            <a:extLst>
              <a:ext uri="{FF2B5EF4-FFF2-40B4-BE49-F238E27FC236}">
                <a16:creationId xmlns:a16="http://schemas.microsoft.com/office/drawing/2014/main" id="{DADE906A-5E60-207E-603C-FF11D6D2C61C}"/>
              </a:ext>
            </a:extLst>
          </p:cNvPr>
          <p:cNvSpPr txBox="1"/>
          <p:nvPr userDrawn="1"/>
        </p:nvSpPr>
        <p:spPr>
          <a:xfrm>
            <a:off x="685800" y="6400800"/>
            <a:ext cx="4229100" cy="228600"/>
          </a:xfrm>
          <a:prstGeom prst="rect">
            <a:avLst/>
          </a:prstGeom>
          <a:noFill/>
        </p:spPr>
        <p:txBody>
          <a:bodyPr wrap="square" lIns="0" tIns="0" rIns="0" bIns="0" anchor="b" anchorCtr="0">
            <a:noAutofit/>
          </a:bodyPr>
          <a:lstStyle/>
          <a:p>
            <a:pPr>
              <a:lnSpc>
                <a:spcPct val="150000"/>
              </a:lnSpc>
            </a:pPr>
            <a:r>
              <a:rPr lang="en-US" altLang="en-US" sz="800" dirty="0">
                <a:solidFill>
                  <a:schemeClr val="bg2">
                    <a:lumMod val="75000"/>
                  </a:schemeClr>
                </a:solidFill>
                <a:latin typeface="Arial" pitchFamily="34" charset="0"/>
                <a:cs typeface="Arial" pitchFamily="34" charset="0"/>
              </a:rPr>
              <a:t>© 2023. </a:t>
            </a:r>
            <a:r>
              <a:rPr lang="en-US" altLang="en-US" sz="800" i="1" dirty="0">
                <a:solidFill>
                  <a:schemeClr val="bg2">
                    <a:lumMod val="75000"/>
                  </a:schemeClr>
                </a:solidFill>
                <a:latin typeface="Arial" pitchFamily="34" charset="0"/>
                <a:cs typeface="Arial" pitchFamily="34" charset="0"/>
              </a:rPr>
              <a:t>The consulting and operations division of UMass Chan Medical School. Confidential</a:t>
            </a:r>
          </a:p>
        </p:txBody>
      </p:sp>
      <p:sp>
        <p:nvSpPr>
          <p:cNvPr id="6" name="Slide Number Placeholder 5">
            <a:extLst>
              <a:ext uri="{FF2B5EF4-FFF2-40B4-BE49-F238E27FC236}">
                <a16:creationId xmlns:a16="http://schemas.microsoft.com/office/drawing/2014/main" id="{F93654EE-C7E7-92ED-006D-F016A2E1A70C}"/>
              </a:ext>
            </a:extLst>
          </p:cNvPr>
          <p:cNvSpPr>
            <a:spLocks noGrp="1"/>
          </p:cNvSpPr>
          <p:nvPr>
            <p:ph type="sldNum" sz="quarter" idx="12"/>
          </p:nvPr>
        </p:nvSpPr>
        <p:spPr>
          <a:xfrm>
            <a:off x="8458200" y="6411752"/>
            <a:ext cx="342900" cy="217651"/>
          </a:xfrm>
          <a:prstGeom prst="rect">
            <a:avLst/>
          </a:prstGeom>
        </p:spPr>
        <p:txBody>
          <a:bodyPr/>
          <a:lstStyle>
            <a:lvl1pPr>
              <a:defRPr sz="800"/>
            </a:lvl1pPr>
          </a:lstStyle>
          <a:p>
            <a:fld id="{369026CA-FCD3-9147-8CC6-4862EFF526B8}" type="slidenum">
              <a:rPr lang="en-US" smtClean="0"/>
              <a:pPr/>
              <a:t>‹#›</a:t>
            </a:fld>
            <a:endParaRPr lang="en-US" dirty="0"/>
          </a:p>
        </p:txBody>
      </p:sp>
    </p:spTree>
    <p:extLst>
      <p:ext uri="{BB962C8B-B14F-4D97-AF65-F5344CB8AC3E}">
        <p14:creationId xmlns:p14="http://schemas.microsoft.com/office/powerpoint/2010/main" val="3622848806"/>
      </p:ext>
    </p:extLst>
  </p:cSld>
  <p:clrMapOvr>
    <a:masterClrMapping/>
  </p:clrMapOvr>
  <p:extLst>
    <p:ext uri="{DCECCB84-F9BA-43D5-87BE-67443E8EF086}">
      <p15:sldGuideLst xmlns:p15="http://schemas.microsoft.com/office/powerpoint/2012/main">
        <p15:guide id="2" pos="2880" userDrawn="1">
          <p15:clr>
            <a:srgbClr val="FBAE40"/>
          </p15:clr>
        </p15:guide>
        <p15:guide id="3" orient="horz" pos="1152" userDrawn="1">
          <p15:clr>
            <a:srgbClr val="FBAE40"/>
          </p15:clr>
        </p15:guide>
        <p15:guide id="4" orient="horz" pos="864"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eneral (white)_Title and Content - 2 col.">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B384CAC-762F-E5E0-D9A5-2D9F20AAD989}"/>
              </a:ext>
              <a:ext uri="{C183D7F6-B498-43B3-948B-1728B52AA6E4}">
                <adec:decorative xmlns:adec="http://schemas.microsoft.com/office/drawing/2017/decorative" val="1"/>
              </a:ext>
            </a:extLst>
          </p:cNvPr>
          <p:cNvSpPr/>
          <p:nvPr userDrawn="1"/>
        </p:nvSpPr>
        <p:spPr>
          <a:xfrm>
            <a:off x="2" y="0"/>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27B13A94-755A-29E1-4409-FC23026E41AB}"/>
              </a:ext>
            </a:extLst>
          </p:cNvPr>
          <p:cNvSpPr>
            <a:spLocks noGrp="1"/>
          </p:cNvSpPr>
          <p:nvPr userDrawn="1">
            <p:ph type="title"/>
          </p:nvPr>
        </p:nvSpPr>
        <p:spPr>
          <a:xfrm>
            <a:off x="685800" y="457201"/>
            <a:ext cx="6776634" cy="665514"/>
          </a:xfrm>
        </p:spPr>
        <p:txBody>
          <a:bodyPr/>
          <a:lstStyle>
            <a:lvl1pPr>
              <a:defRPr/>
            </a:lvl1pPr>
          </a:lstStyle>
          <a:p>
            <a:r>
              <a:rPr lang="en-US"/>
              <a:t>Click to edit Master title style</a:t>
            </a:r>
            <a:endParaRPr lang="en-US" dirty="0"/>
          </a:p>
        </p:txBody>
      </p:sp>
      <p:pic>
        <p:nvPicPr>
          <p:cNvPr id="8" name="Picture 12" descr="ForHealth Consulting at UMass Chan Medical School">
            <a:extLst>
              <a:ext uri="{FF2B5EF4-FFF2-40B4-BE49-F238E27FC236}">
                <a16:creationId xmlns:a16="http://schemas.microsoft.com/office/drawing/2014/main" id="{6CC8F695-7F82-8F5E-F269-E9DF558667E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761232" y="442974"/>
            <a:ext cx="1070864" cy="630428"/>
          </a:xfrm>
          <a:prstGeom prst="rect">
            <a:avLst/>
          </a:prstGeom>
        </p:spPr>
      </p:pic>
      <p:sp>
        <p:nvSpPr>
          <p:cNvPr id="4" name="Content Placeholder 3">
            <a:extLst>
              <a:ext uri="{FF2B5EF4-FFF2-40B4-BE49-F238E27FC236}">
                <a16:creationId xmlns:a16="http://schemas.microsoft.com/office/drawing/2014/main" id="{3EB71251-8B59-14AC-35BF-AF75630B0581}"/>
              </a:ext>
            </a:extLst>
          </p:cNvPr>
          <p:cNvSpPr>
            <a:spLocks noGrp="1"/>
          </p:cNvSpPr>
          <p:nvPr>
            <p:ph sz="quarter" idx="17"/>
          </p:nvPr>
        </p:nvSpPr>
        <p:spPr>
          <a:xfrm>
            <a:off x="685800" y="1379540"/>
            <a:ext cx="3886200" cy="50212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3">
            <a:extLst>
              <a:ext uri="{FF2B5EF4-FFF2-40B4-BE49-F238E27FC236}">
                <a16:creationId xmlns:a16="http://schemas.microsoft.com/office/drawing/2014/main" id="{C5EE7F1B-AD30-6B7B-C097-C252CB2B2398}"/>
              </a:ext>
            </a:extLst>
          </p:cNvPr>
          <p:cNvSpPr>
            <a:spLocks noGrp="1"/>
          </p:cNvSpPr>
          <p:nvPr>
            <p:ph sz="quarter" idx="18"/>
          </p:nvPr>
        </p:nvSpPr>
        <p:spPr>
          <a:xfrm>
            <a:off x="4914900" y="1379540"/>
            <a:ext cx="3886200" cy="50212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Box 11">
            <a:extLst>
              <a:ext uri="{FF2B5EF4-FFF2-40B4-BE49-F238E27FC236}">
                <a16:creationId xmlns:a16="http://schemas.microsoft.com/office/drawing/2014/main" id="{DADE906A-5E60-207E-603C-FF11D6D2C61C}"/>
              </a:ext>
            </a:extLst>
          </p:cNvPr>
          <p:cNvSpPr txBox="1"/>
          <p:nvPr userDrawn="1"/>
        </p:nvSpPr>
        <p:spPr>
          <a:xfrm>
            <a:off x="685800" y="6400800"/>
            <a:ext cx="4229100" cy="228600"/>
          </a:xfrm>
          <a:prstGeom prst="rect">
            <a:avLst/>
          </a:prstGeom>
          <a:noFill/>
        </p:spPr>
        <p:txBody>
          <a:bodyPr wrap="square" lIns="0" tIns="0" rIns="0" bIns="0" anchor="b" anchorCtr="0">
            <a:noAutofit/>
          </a:bodyPr>
          <a:lstStyle/>
          <a:p>
            <a:pPr>
              <a:lnSpc>
                <a:spcPct val="150000"/>
              </a:lnSpc>
            </a:pPr>
            <a:r>
              <a:rPr lang="en-US" altLang="en-US" sz="800" dirty="0">
                <a:solidFill>
                  <a:schemeClr val="bg2">
                    <a:lumMod val="75000"/>
                  </a:schemeClr>
                </a:solidFill>
                <a:latin typeface="Arial" pitchFamily="34" charset="0"/>
                <a:cs typeface="Arial" pitchFamily="34" charset="0"/>
              </a:rPr>
              <a:t>© 2023. </a:t>
            </a:r>
            <a:r>
              <a:rPr lang="en-US" altLang="en-US" sz="800" i="1" dirty="0">
                <a:solidFill>
                  <a:schemeClr val="bg2">
                    <a:lumMod val="75000"/>
                  </a:schemeClr>
                </a:solidFill>
                <a:latin typeface="Arial" pitchFamily="34" charset="0"/>
                <a:cs typeface="Arial" pitchFamily="34" charset="0"/>
              </a:rPr>
              <a:t>The consulting and operations division of UMass Chan Medical School. Confidential</a:t>
            </a:r>
          </a:p>
        </p:txBody>
      </p:sp>
      <p:sp>
        <p:nvSpPr>
          <p:cNvPr id="6" name="Slide Number Placeholder 5">
            <a:extLst>
              <a:ext uri="{FF2B5EF4-FFF2-40B4-BE49-F238E27FC236}">
                <a16:creationId xmlns:a16="http://schemas.microsoft.com/office/drawing/2014/main" id="{F93654EE-C7E7-92ED-006D-F016A2E1A70C}"/>
              </a:ext>
            </a:extLst>
          </p:cNvPr>
          <p:cNvSpPr>
            <a:spLocks noGrp="1"/>
          </p:cNvSpPr>
          <p:nvPr>
            <p:ph type="sldNum" sz="quarter" idx="12"/>
          </p:nvPr>
        </p:nvSpPr>
        <p:spPr>
          <a:xfrm>
            <a:off x="8458200" y="6411752"/>
            <a:ext cx="342900" cy="217651"/>
          </a:xfrm>
          <a:prstGeom prst="rect">
            <a:avLst/>
          </a:prstGeom>
        </p:spPr>
        <p:txBody>
          <a:bodyPr/>
          <a:lstStyle>
            <a:lvl1pPr>
              <a:defRPr sz="800"/>
            </a:lvl1pPr>
          </a:lstStyle>
          <a:p>
            <a:fld id="{369026CA-FCD3-9147-8CC6-4862EFF526B8}" type="slidenum">
              <a:rPr lang="en-US" smtClean="0"/>
              <a:pPr/>
              <a:t>‹#›</a:t>
            </a:fld>
            <a:endParaRPr lang="en-US" dirty="0"/>
          </a:p>
        </p:txBody>
      </p:sp>
    </p:spTree>
    <p:extLst>
      <p:ext uri="{BB962C8B-B14F-4D97-AF65-F5344CB8AC3E}">
        <p14:creationId xmlns:p14="http://schemas.microsoft.com/office/powerpoint/2010/main" val="1135704790"/>
      </p:ext>
    </p:extLst>
  </p:cSld>
  <p:clrMapOvr>
    <a:masterClrMapping/>
  </p:clrMapOvr>
  <p:extLst>
    <p:ext uri="{DCECCB84-F9BA-43D5-87BE-67443E8EF086}">
      <p15:sldGuideLst xmlns:p15="http://schemas.microsoft.com/office/powerpoint/2012/main">
        <p15:guide id="2" pos="2880" userDrawn="1">
          <p15:clr>
            <a:srgbClr val="FBAE40"/>
          </p15:clr>
        </p15:guide>
        <p15:guide id="3" orient="horz" pos="1152" userDrawn="1">
          <p15:clr>
            <a:srgbClr val="FBAE40"/>
          </p15:clr>
        </p15:guide>
        <p15:guide id="4" orient="horz" pos="864" userDrawn="1">
          <p15:clr>
            <a:srgbClr val="FBAE40"/>
          </p15:clr>
        </p15:guide>
        <p15:guide id="5" pos="3096"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eneral (white)_2-line Title and Content - 2 col.">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B384CAC-762F-E5E0-D9A5-2D9F20AAD989}"/>
              </a:ext>
              <a:ext uri="{C183D7F6-B498-43B3-948B-1728B52AA6E4}">
                <adec:decorative xmlns:adec="http://schemas.microsoft.com/office/drawing/2017/decorative" val="1"/>
              </a:ext>
            </a:extLst>
          </p:cNvPr>
          <p:cNvSpPr/>
          <p:nvPr userDrawn="1"/>
        </p:nvSpPr>
        <p:spPr>
          <a:xfrm>
            <a:off x="2" y="0"/>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27B13A94-755A-29E1-4409-FC23026E41AB}"/>
              </a:ext>
            </a:extLst>
          </p:cNvPr>
          <p:cNvSpPr>
            <a:spLocks noGrp="1"/>
          </p:cNvSpPr>
          <p:nvPr userDrawn="1">
            <p:ph type="title" hasCustomPrompt="1"/>
          </p:nvPr>
        </p:nvSpPr>
        <p:spPr>
          <a:xfrm>
            <a:off x="685803" y="457203"/>
            <a:ext cx="6761136" cy="1371599"/>
          </a:xfrm>
        </p:spPr>
        <p:txBody>
          <a:bodyPr/>
          <a:lstStyle>
            <a:lvl1pPr>
              <a:defRPr sz="3000"/>
            </a:lvl1pPr>
          </a:lstStyle>
          <a:p>
            <a:r>
              <a:rPr lang="en-US" dirty="0"/>
              <a:t>Click to edit Master title style up to two lines of text</a:t>
            </a:r>
          </a:p>
        </p:txBody>
      </p:sp>
      <p:pic>
        <p:nvPicPr>
          <p:cNvPr id="8" name="Picture 12" descr="ForHealth Consulting at UMass Chan Medical School">
            <a:extLst>
              <a:ext uri="{FF2B5EF4-FFF2-40B4-BE49-F238E27FC236}">
                <a16:creationId xmlns:a16="http://schemas.microsoft.com/office/drawing/2014/main" id="{6F0D289F-49A1-36BD-C086-FA20D87B2AF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761232" y="442974"/>
            <a:ext cx="1070864" cy="630428"/>
          </a:xfrm>
          <a:prstGeom prst="rect">
            <a:avLst/>
          </a:prstGeom>
        </p:spPr>
      </p:pic>
      <p:sp>
        <p:nvSpPr>
          <p:cNvPr id="4" name="Content Placeholder 3">
            <a:extLst>
              <a:ext uri="{FF2B5EF4-FFF2-40B4-BE49-F238E27FC236}">
                <a16:creationId xmlns:a16="http://schemas.microsoft.com/office/drawing/2014/main" id="{3EB71251-8B59-14AC-35BF-AF75630B0581}"/>
              </a:ext>
            </a:extLst>
          </p:cNvPr>
          <p:cNvSpPr>
            <a:spLocks noGrp="1"/>
          </p:cNvSpPr>
          <p:nvPr>
            <p:ph sz="quarter" idx="17"/>
          </p:nvPr>
        </p:nvSpPr>
        <p:spPr>
          <a:xfrm>
            <a:off x="685800" y="1828799"/>
            <a:ext cx="3886200" cy="45642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3">
            <a:extLst>
              <a:ext uri="{FF2B5EF4-FFF2-40B4-BE49-F238E27FC236}">
                <a16:creationId xmlns:a16="http://schemas.microsoft.com/office/drawing/2014/main" id="{AA461043-4E95-F1A4-39B2-5982253EEF34}"/>
              </a:ext>
            </a:extLst>
          </p:cNvPr>
          <p:cNvSpPr>
            <a:spLocks noGrp="1"/>
          </p:cNvSpPr>
          <p:nvPr>
            <p:ph sz="quarter" idx="18"/>
          </p:nvPr>
        </p:nvSpPr>
        <p:spPr>
          <a:xfrm>
            <a:off x="4914900" y="1828799"/>
            <a:ext cx="3886200" cy="45642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Box 11">
            <a:extLst>
              <a:ext uri="{FF2B5EF4-FFF2-40B4-BE49-F238E27FC236}">
                <a16:creationId xmlns:a16="http://schemas.microsoft.com/office/drawing/2014/main" id="{DADE906A-5E60-207E-603C-FF11D6D2C61C}"/>
              </a:ext>
            </a:extLst>
          </p:cNvPr>
          <p:cNvSpPr txBox="1"/>
          <p:nvPr userDrawn="1"/>
        </p:nvSpPr>
        <p:spPr>
          <a:xfrm>
            <a:off x="685800" y="6400800"/>
            <a:ext cx="4229100" cy="228600"/>
          </a:xfrm>
          <a:prstGeom prst="rect">
            <a:avLst/>
          </a:prstGeom>
          <a:noFill/>
        </p:spPr>
        <p:txBody>
          <a:bodyPr wrap="square" lIns="0" tIns="0" rIns="0" bIns="0" anchor="b" anchorCtr="0">
            <a:noAutofit/>
          </a:bodyPr>
          <a:lstStyle/>
          <a:p>
            <a:pPr>
              <a:lnSpc>
                <a:spcPct val="150000"/>
              </a:lnSpc>
            </a:pPr>
            <a:r>
              <a:rPr lang="en-US" altLang="en-US" sz="800" dirty="0">
                <a:solidFill>
                  <a:schemeClr val="bg2">
                    <a:lumMod val="75000"/>
                  </a:schemeClr>
                </a:solidFill>
                <a:latin typeface="Arial" pitchFamily="34" charset="0"/>
                <a:cs typeface="Arial" pitchFamily="34" charset="0"/>
              </a:rPr>
              <a:t>© 2023. </a:t>
            </a:r>
            <a:r>
              <a:rPr lang="en-US" altLang="en-US" sz="800" i="1" dirty="0">
                <a:solidFill>
                  <a:schemeClr val="bg2">
                    <a:lumMod val="75000"/>
                  </a:schemeClr>
                </a:solidFill>
                <a:latin typeface="Arial" pitchFamily="34" charset="0"/>
                <a:cs typeface="Arial" pitchFamily="34" charset="0"/>
              </a:rPr>
              <a:t>The consulting and operations division of UMass Chan Medical School. Confidential</a:t>
            </a:r>
          </a:p>
        </p:txBody>
      </p:sp>
      <p:sp>
        <p:nvSpPr>
          <p:cNvPr id="6" name="Slide Number Placeholder 5">
            <a:extLst>
              <a:ext uri="{FF2B5EF4-FFF2-40B4-BE49-F238E27FC236}">
                <a16:creationId xmlns:a16="http://schemas.microsoft.com/office/drawing/2014/main" id="{F93654EE-C7E7-92ED-006D-F016A2E1A70C}"/>
              </a:ext>
            </a:extLst>
          </p:cNvPr>
          <p:cNvSpPr>
            <a:spLocks noGrp="1"/>
          </p:cNvSpPr>
          <p:nvPr>
            <p:ph type="sldNum" sz="quarter" idx="12"/>
          </p:nvPr>
        </p:nvSpPr>
        <p:spPr>
          <a:xfrm>
            <a:off x="8458200" y="6411752"/>
            <a:ext cx="342900" cy="217651"/>
          </a:xfrm>
          <a:prstGeom prst="rect">
            <a:avLst/>
          </a:prstGeom>
        </p:spPr>
        <p:txBody>
          <a:bodyPr/>
          <a:lstStyle>
            <a:lvl1pPr>
              <a:defRPr sz="800"/>
            </a:lvl1pPr>
          </a:lstStyle>
          <a:p>
            <a:fld id="{369026CA-FCD3-9147-8CC6-4862EFF526B8}" type="slidenum">
              <a:rPr lang="en-US" smtClean="0"/>
              <a:pPr/>
              <a:t>‹#›</a:t>
            </a:fld>
            <a:endParaRPr lang="en-US" dirty="0"/>
          </a:p>
        </p:txBody>
      </p:sp>
    </p:spTree>
    <p:extLst>
      <p:ext uri="{BB962C8B-B14F-4D97-AF65-F5344CB8AC3E}">
        <p14:creationId xmlns:p14="http://schemas.microsoft.com/office/powerpoint/2010/main" val="3058954637"/>
      </p:ext>
    </p:extLst>
  </p:cSld>
  <p:clrMapOvr>
    <a:masterClrMapping/>
  </p:clrMapOvr>
  <p:extLst>
    <p:ext uri="{DCECCB84-F9BA-43D5-87BE-67443E8EF086}">
      <p15:sldGuideLst xmlns:p15="http://schemas.microsoft.com/office/powerpoint/2012/main">
        <p15:guide id="2" pos="2880" userDrawn="1">
          <p15:clr>
            <a:srgbClr val="FBAE40"/>
          </p15:clr>
        </p15:guide>
        <p15:guide id="3" orient="horz" pos="1152" userDrawn="1">
          <p15:clr>
            <a:srgbClr val="FBAE40"/>
          </p15:clr>
        </p15:guide>
        <p15:guide id="4" orient="horz" pos="864" userDrawn="1">
          <p15:clr>
            <a:srgbClr val="FBAE40"/>
          </p15:clr>
        </p15:guide>
        <p15:guide id="5" pos="309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ho We Are_Pitch Deck">
    <p:spTree>
      <p:nvGrpSpPr>
        <p:cNvPr id="1" name=""/>
        <p:cNvGrpSpPr/>
        <p:nvPr/>
      </p:nvGrpSpPr>
      <p:grpSpPr>
        <a:xfrm>
          <a:off x="0" y="0"/>
          <a:ext cx="0" cy="0"/>
          <a:chOff x="0" y="0"/>
          <a:chExt cx="0" cy="0"/>
        </a:xfrm>
      </p:grpSpPr>
      <p:pic>
        <p:nvPicPr>
          <p:cNvPr id="3" name="Picture 12" descr="ForHealth Consulting at UMass Chan Medical School">
            <a:extLst>
              <a:ext uri="{FF2B5EF4-FFF2-40B4-BE49-F238E27FC236}">
                <a16:creationId xmlns:a16="http://schemas.microsoft.com/office/drawing/2014/main" id="{86098BC0-CCD5-4B26-7367-0043AF288E1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761232" y="442974"/>
            <a:ext cx="1070864" cy="630428"/>
          </a:xfrm>
          <a:prstGeom prst="rect">
            <a:avLst/>
          </a:prstGeom>
        </p:spPr>
      </p:pic>
      <p:sp>
        <p:nvSpPr>
          <p:cNvPr id="2" name="Title 1">
            <a:extLst>
              <a:ext uri="{FF2B5EF4-FFF2-40B4-BE49-F238E27FC236}">
                <a16:creationId xmlns:a16="http://schemas.microsoft.com/office/drawing/2014/main" id="{27B13A94-755A-29E1-4409-FC23026E41AB}"/>
              </a:ext>
            </a:extLst>
          </p:cNvPr>
          <p:cNvSpPr>
            <a:spLocks noGrp="1"/>
          </p:cNvSpPr>
          <p:nvPr userDrawn="1">
            <p:ph type="title"/>
          </p:nvPr>
        </p:nvSpPr>
        <p:spPr>
          <a:xfrm>
            <a:off x="685802" y="457201"/>
            <a:ext cx="6172201" cy="665514"/>
          </a:xfrm>
        </p:spPr>
        <p:txBody>
          <a:bodyPr/>
          <a:lstStyle>
            <a:lvl1pPr>
              <a:defRPr/>
            </a:lvl1pPr>
          </a:lstStyle>
          <a:p>
            <a:r>
              <a:rPr lang="en-US"/>
              <a:t>Click to edit Master title style</a:t>
            </a:r>
            <a:endParaRPr lang="en-US" dirty="0"/>
          </a:p>
        </p:txBody>
      </p:sp>
      <p:sp>
        <p:nvSpPr>
          <p:cNvPr id="17" name="Text Placeholder 16">
            <a:extLst>
              <a:ext uri="{FF2B5EF4-FFF2-40B4-BE49-F238E27FC236}">
                <a16:creationId xmlns:a16="http://schemas.microsoft.com/office/drawing/2014/main" id="{87FE1D28-12D3-DD55-5039-2651C4ABEF0D}"/>
              </a:ext>
            </a:extLst>
          </p:cNvPr>
          <p:cNvSpPr>
            <a:spLocks noGrp="1"/>
          </p:cNvSpPr>
          <p:nvPr>
            <p:ph type="body" sz="quarter" idx="14"/>
          </p:nvPr>
        </p:nvSpPr>
        <p:spPr>
          <a:xfrm>
            <a:off x="685799" y="1259175"/>
            <a:ext cx="6910754" cy="2169825"/>
          </a:xfrm>
        </p:spPr>
        <p:txBody>
          <a:bodyPr/>
          <a:lstStyle>
            <a:lvl1pPr marL="0" indent="0">
              <a:lnSpc>
                <a:spcPts val="2400"/>
              </a:lnSpc>
              <a:buNone/>
              <a:defRPr sz="1800">
                <a:latin typeface="Georgia" panose="02040502050405020303" pitchFamily="18" charset="0"/>
              </a:defRPr>
            </a:lvl1pPr>
          </a:lstStyle>
          <a:p>
            <a:pPr lvl="0"/>
            <a:r>
              <a:rPr lang="en-US"/>
              <a:t>Click to edit Master text styles</a:t>
            </a:r>
          </a:p>
        </p:txBody>
      </p:sp>
      <p:sp>
        <p:nvSpPr>
          <p:cNvPr id="5" name="Rectangle 4">
            <a:extLst>
              <a:ext uri="{FF2B5EF4-FFF2-40B4-BE49-F238E27FC236}">
                <a16:creationId xmlns:a16="http://schemas.microsoft.com/office/drawing/2014/main" id="{6EF5A5C8-586F-84E0-59DD-5F951DD2DE35}"/>
              </a:ext>
            </a:extLst>
          </p:cNvPr>
          <p:cNvSpPr/>
          <p:nvPr userDrawn="1"/>
        </p:nvSpPr>
        <p:spPr>
          <a:xfrm rot="16200000">
            <a:off x="3258520" y="515318"/>
            <a:ext cx="2626963" cy="914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7" name="Text Placeholder 16">
            <a:extLst>
              <a:ext uri="{FF2B5EF4-FFF2-40B4-BE49-F238E27FC236}">
                <a16:creationId xmlns:a16="http://schemas.microsoft.com/office/drawing/2014/main" id="{AC4F9A3C-AA4E-A7A4-9C3A-742AD312827C}"/>
              </a:ext>
            </a:extLst>
          </p:cNvPr>
          <p:cNvSpPr>
            <a:spLocks noGrp="1"/>
          </p:cNvSpPr>
          <p:nvPr>
            <p:ph type="body" sz="quarter" idx="18"/>
          </p:nvPr>
        </p:nvSpPr>
        <p:spPr>
          <a:xfrm>
            <a:off x="685800" y="4146188"/>
            <a:ext cx="1714500" cy="1930000"/>
          </a:xfrm>
        </p:spPr>
        <p:txBody>
          <a:bodyPr tIns="45720" bIns="45720" numCol="1" spcCol="320040"/>
          <a:lstStyle>
            <a:lvl1pPr marL="0" indent="0">
              <a:lnSpc>
                <a:spcPct val="112000"/>
              </a:lnSpc>
              <a:buNone/>
              <a:defRPr sz="1400">
                <a:solidFill>
                  <a:schemeClr val="bg1"/>
                </a:solidFill>
                <a:latin typeface="+mn-lt"/>
              </a:defRPr>
            </a:lvl1pPr>
          </a:lstStyle>
          <a:p>
            <a:pPr marL="0" marR="0" lvl="0" indent="0" algn="l" defTabSz="685814" rtl="0" eaLnBrk="1" fontAlgn="auto" latinLnBrk="0" hangingPunct="1">
              <a:lnSpc>
                <a:spcPct val="112000"/>
              </a:lnSpc>
              <a:spcBef>
                <a:spcPts val="0"/>
              </a:spcBef>
              <a:spcAft>
                <a:spcPts val="450"/>
              </a:spcAft>
              <a:buClrTx/>
              <a:buSzTx/>
              <a:buFont typeface="Arial" panose="020B0604020202020204" pitchFamily="34" charset="0"/>
              <a:buNone/>
              <a:tabLst/>
              <a:defRPr/>
            </a:pPr>
            <a:r>
              <a:rPr lang="en-US"/>
              <a:t>Click to edit Master text styles</a:t>
            </a:r>
          </a:p>
          <a:p>
            <a:pPr marL="0" marR="0" lvl="1" indent="0" algn="l" defTabSz="685814" rtl="0" eaLnBrk="1" fontAlgn="auto" latinLnBrk="0" hangingPunct="1">
              <a:lnSpc>
                <a:spcPct val="112000"/>
              </a:lnSpc>
              <a:spcBef>
                <a:spcPts val="0"/>
              </a:spcBef>
              <a:spcAft>
                <a:spcPts val="450"/>
              </a:spcAft>
              <a:buClrTx/>
              <a:buSzTx/>
              <a:buFont typeface="Arial" panose="020B0604020202020204" pitchFamily="34" charset="0"/>
              <a:buNone/>
              <a:tabLst/>
              <a:defRPr/>
            </a:pPr>
            <a:r>
              <a:rPr lang="en-US"/>
              <a:t>Second level</a:t>
            </a:r>
          </a:p>
          <a:p>
            <a:pPr marL="0" marR="0" lvl="2" indent="0" algn="l" defTabSz="685814" rtl="0" eaLnBrk="1" fontAlgn="auto" latinLnBrk="0" hangingPunct="1">
              <a:lnSpc>
                <a:spcPct val="112000"/>
              </a:lnSpc>
              <a:spcBef>
                <a:spcPts val="0"/>
              </a:spcBef>
              <a:spcAft>
                <a:spcPts val="450"/>
              </a:spcAft>
              <a:buClrTx/>
              <a:buSzTx/>
              <a:buFont typeface="Arial" panose="020B0604020202020204" pitchFamily="34" charset="0"/>
              <a:buNone/>
              <a:tabLst/>
              <a:defRPr/>
            </a:pPr>
            <a:r>
              <a:rPr lang="en-US"/>
              <a:t>Third level</a:t>
            </a:r>
          </a:p>
        </p:txBody>
      </p:sp>
      <p:sp>
        <p:nvSpPr>
          <p:cNvPr id="26" name="Text Placeholder 16">
            <a:extLst>
              <a:ext uri="{FF2B5EF4-FFF2-40B4-BE49-F238E27FC236}">
                <a16:creationId xmlns:a16="http://schemas.microsoft.com/office/drawing/2014/main" id="{45550897-8BDA-D5DE-2714-DBA5B6521281}"/>
              </a:ext>
            </a:extLst>
          </p:cNvPr>
          <p:cNvSpPr>
            <a:spLocks noGrp="1"/>
          </p:cNvSpPr>
          <p:nvPr userDrawn="1">
            <p:ph type="body" sz="quarter" idx="17"/>
          </p:nvPr>
        </p:nvSpPr>
        <p:spPr>
          <a:xfrm>
            <a:off x="2703634" y="4145797"/>
            <a:ext cx="1714500" cy="1927986"/>
          </a:xfrm>
        </p:spPr>
        <p:txBody>
          <a:bodyPr tIns="45720" bIns="45720" numCol="1" spcCol="320040"/>
          <a:lstStyle>
            <a:lvl1pPr marL="0" indent="0">
              <a:lnSpc>
                <a:spcPct val="112000"/>
              </a:lnSpc>
              <a:buNone/>
              <a:defRPr sz="1400">
                <a:solidFill>
                  <a:schemeClr val="bg1"/>
                </a:solidFill>
                <a:latin typeface="+mn-lt"/>
              </a:defRPr>
            </a:lvl1pPr>
          </a:lstStyle>
          <a:p>
            <a:pPr marL="0" marR="0" lvl="0" indent="0" algn="l" defTabSz="685814" rtl="0" eaLnBrk="1" fontAlgn="auto" latinLnBrk="0" hangingPunct="1">
              <a:lnSpc>
                <a:spcPct val="112000"/>
              </a:lnSpc>
              <a:spcBef>
                <a:spcPts val="0"/>
              </a:spcBef>
              <a:spcAft>
                <a:spcPts val="450"/>
              </a:spcAft>
              <a:buClrTx/>
              <a:buSzTx/>
              <a:buFont typeface="Arial" panose="020B0604020202020204" pitchFamily="34" charset="0"/>
              <a:buNone/>
              <a:tabLst/>
              <a:defRPr/>
            </a:pPr>
            <a:r>
              <a:rPr lang="en-US"/>
              <a:t>Click to edit Master text styles</a:t>
            </a:r>
          </a:p>
          <a:p>
            <a:pPr marL="0" marR="0" lvl="1" indent="0" algn="l" defTabSz="685814" rtl="0" eaLnBrk="1" fontAlgn="auto" latinLnBrk="0" hangingPunct="1">
              <a:lnSpc>
                <a:spcPct val="112000"/>
              </a:lnSpc>
              <a:spcBef>
                <a:spcPts val="0"/>
              </a:spcBef>
              <a:spcAft>
                <a:spcPts val="450"/>
              </a:spcAft>
              <a:buClrTx/>
              <a:buSzTx/>
              <a:buFont typeface="Arial" panose="020B0604020202020204" pitchFamily="34" charset="0"/>
              <a:buNone/>
              <a:tabLst/>
              <a:defRPr/>
            </a:pPr>
            <a:r>
              <a:rPr lang="en-US"/>
              <a:t>Second level</a:t>
            </a:r>
          </a:p>
          <a:p>
            <a:pPr marL="0" marR="0" lvl="2" indent="0" algn="l" defTabSz="685814" rtl="0" eaLnBrk="1" fontAlgn="auto" latinLnBrk="0" hangingPunct="1">
              <a:lnSpc>
                <a:spcPct val="112000"/>
              </a:lnSpc>
              <a:spcBef>
                <a:spcPts val="0"/>
              </a:spcBef>
              <a:spcAft>
                <a:spcPts val="450"/>
              </a:spcAft>
              <a:buClrTx/>
              <a:buSzTx/>
              <a:buFont typeface="Arial" panose="020B0604020202020204" pitchFamily="34" charset="0"/>
              <a:buNone/>
              <a:tabLst/>
              <a:defRPr/>
            </a:pPr>
            <a:r>
              <a:rPr lang="en-US"/>
              <a:t>Third level</a:t>
            </a:r>
          </a:p>
        </p:txBody>
      </p:sp>
      <p:sp>
        <p:nvSpPr>
          <p:cNvPr id="29" name="Text Placeholder 16">
            <a:extLst>
              <a:ext uri="{FF2B5EF4-FFF2-40B4-BE49-F238E27FC236}">
                <a16:creationId xmlns:a16="http://schemas.microsoft.com/office/drawing/2014/main" id="{9233B33E-DA9D-FEEE-493F-A635806C8F09}"/>
              </a:ext>
            </a:extLst>
          </p:cNvPr>
          <p:cNvSpPr>
            <a:spLocks noGrp="1"/>
          </p:cNvSpPr>
          <p:nvPr>
            <p:ph type="body" sz="quarter" idx="20"/>
          </p:nvPr>
        </p:nvSpPr>
        <p:spPr>
          <a:xfrm>
            <a:off x="4721469" y="4145797"/>
            <a:ext cx="1714500" cy="1927986"/>
          </a:xfrm>
        </p:spPr>
        <p:txBody>
          <a:bodyPr tIns="45720" bIns="45720" numCol="1" spcCol="320040"/>
          <a:lstStyle>
            <a:lvl1pPr marL="0" indent="0">
              <a:lnSpc>
                <a:spcPct val="112000"/>
              </a:lnSpc>
              <a:buNone/>
              <a:defRPr sz="1400">
                <a:solidFill>
                  <a:schemeClr val="bg1"/>
                </a:solidFill>
                <a:latin typeface="+mn-lt"/>
              </a:defRPr>
            </a:lvl1pPr>
          </a:lstStyle>
          <a:p>
            <a:pPr marL="0" marR="0" lvl="0" indent="0" algn="l" defTabSz="685814" rtl="0" eaLnBrk="1" fontAlgn="auto" latinLnBrk="0" hangingPunct="1">
              <a:lnSpc>
                <a:spcPct val="112000"/>
              </a:lnSpc>
              <a:spcBef>
                <a:spcPts val="0"/>
              </a:spcBef>
              <a:spcAft>
                <a:spcPts val="450"/>
              </a:spcAft>
              <a:buClrTx/>
              <a:buSzTx/>
              <a:buFont typeface="Arial" panose="020B0604020202020204" pitchFamily="34" charset="0"/>
              <a:buNone/>
              <a:tabLst/>
              <a:defRPr/>
            </a:pPr>
            <a:r>
              <a:rPr lang="en-US"/>
              <a:t>Click to edit Master text styles</a:t>
            </a:r>
          </a:p>
          <a:p>
            <a:pPr marL="0" marR="0" lvl="1" indent="0" algn="l" defTabSz="685814" rtl="0" eaLnBrk="1" fontAlgn="auto" latinLnBrk="0" hangingPunct="1">
              <a:lnSpc>
                <a:spcPct val="112000"/>
              </a:lnSpc>
              <a:spcBef>
                <a:spcPts val="0"/>
              </a:spcBef>
              <a:spcAft>
                <a:spcPts val="450"/>
              </a:spcAft>
              <a:buClrTx/>
              <a:buSzTx/>
              <a:buFont typeface="Arial" panose="020B0604020202020204" pitchFamily="34" charset="0"/>
              <a:buNone/>
              <a:tabLst/>
              <a:defRPr/>
            </a:pPr>
            <a:r>
              <a:rPr lang="en-US"/>
              <a:t>Second level</a:t>
            </a:r>
          </a:p>
          <a:p>
            <a:pPr marL="0" marR="0" lvl="2" indent="0" algn="l" defTabSz="685814" rtl="0" eaLnBrk="1" fontAlgn="auto" latinLnBrk="0" hangingPunct="1">
              <a:lnSpc>
                <a:spcPct val="112000"/>
              </a:lnSpc>
              <a:spcBef>
                <a:spcPts val="0"/>
              </a:spcBef>
              <a:spcAft>
                <a:spcPts val="450"/>
              </a:spcAft>
              <a:buClrTx/>
              <a:buSzTx/>
              <a:buFont typeface="Arial" panose="020B0604020202020204" pitchFamily="34" charset="0"/>
              <a:buNone/>
              <a:tabLst/>
              <a:defRPr/>
            </a:pPr>
            <a:r>
              <a:rPr lang="en-US"/>
              <a:t>Third level</a:t>
            </a:r>
          </a:p>
        </p:txBody>
      </p:sp>
      <p:sp>
        <p:nvSpPr>
          <p:cNvPr id="28" name="Text Placeholder 16">
            <a:extLst>
              <a:ext uri="{FF2B5EF4-FFF2-40B4-BE49-F238E27FC236}">
                <a16:creationId xmlns:a16="http://schemas.microsoft.com/office/drawing/2014/main" id="{200A6EA3-D7AC-7AE0-2C0D-1A16300DFCFA}"/>
              </a:ext>
            </a:extLst>
          </p:cNvPr>
          <p:cNvSpPr>
            <a:spLocks noGrp="1"/>
          </p:cNvSpPr>
          <p:nvPr>
            <p:ph type="body" sz="quarter" idx="19"/>
          </p:nvPr>
        </p:nvSpPr>
        <p:spPr>
          <a:xfrm>
            <a:off x="6739301" y="4145797"/>
            <a:ext cx="1714500" cy="1927986"/>
          </a:xfrm>
        </p:spPr>
        <p:txBody>
          <a:bodyPr tIns="45720" bIns="45720" numCol="1" spcCol="320040"/>
          <a:lstStyle>
            <a:lvl1pPr marL="0" indent="0">
              <a:lnSpc>
                <a:spcPct val="112000"/>
              </a:lnSpc>
              <a:buNone/>
              <a:defRPr sz="1400">
                <a:solidFill>
                  <a:schemeClr val="bg1"/>
                </a:solidFill>
                <a:latin typeface="+mn-lt"/>
              </a:defRPr>
            </a:lvl1pPr>
          </a:lstStyle>
          <a:p>
            <a:pPr marL="0" marR="0" lvl="0" indent="0" algn="l" defTabSz="685814" rtl="0" eaLnBrk="1" fontAlgn="auto" latinLnBrk="0" hangingPunct="1">
              <a:lnSpc>
                <a:spcPct val="112000"/>
              </a:lnSpc>
              <a:spcBef>
                <a:spcPts val="0"/>
              </a:spcBef>
              <a:spcAft>
                <a:spcPts val="450"/>
              </a:spcAft>
              <a:buClrTx/>
              <a:buSzTx/>
              <a:buFont typeface="Arial" panose="020B0604020202020204" pitchFamily="34" charset="0"/>
              <a:buNone/>
              <a:tabLst/>
              <a:defRPr/>
            </a:pPr>
            <a:r>
              <a:rPr lang="en-US"/>
              <a:t>Click to edit Master text styles</a:t>
            </a:r>
          </a:p>
          <a:p>
            <a:pPr marL="0" marR="0" lvl="1" indent="0" algn="l" defTabSz="685814" rtl="0" eaLnBrk="1" fontAlgn="auto" latinLnBrk="0" hangingPunct="1">
              <a:lnSpc>
                <a:spcPct val="112000"/>
              </a:lnSpc>
              <a:spcBef>
                <a:spcPts val="0"/>
              </a:spcBef>
              <a:spcAft>
                <a:spcPts val="450"/>
              </a:spcAft>
              <a:buClrTx/>
              <a:buSzTx/>
              <a:buFont typeface="Arial" panose="020B0604020202020204" pitchFamily="34" charset="0"/>
              <a:buNone/>
              <a:tabLst/>
              <a:defRPr/>
            </a:pPr>
            <a:r>
              <a:rPr lang="en-US"/>
              <a:t>Second level</a:t>
            </a:r>
          </a:p>
          <a:p>
            <a:pPr marL="0" marR="0" lvl="2" indent="0" algn="l" defTabSz="685814" rtl="0" eaLnBrk="1" fontAlgn="auto" latinLnBrk="0" hangingPunct="1">
              <a:lnSpc>
                <a:spcPct val="112000"/>
              </a:lnSpc>
              <a:spcBef>
                <a:spcPts val="0"/>
              </a:spcBef>
              <a:spcAft>
                <a:spcPts val="450"/>
              </a:spcAft>
              <a:buClrTx/>
              <a:buSzTx/>
              <a:buFont typeface="Arial" panose="020B0604020202020204" pitchFamily="34" charset="0"/>
              <a:buNone/>
              <a:tabLst/>
              <a:defRPr/>
            </a:pPr>
            <a:r>
              <a:rPr lang="en-US"/>
              <a:t>Third level</a:t>
            </a:r>
          </a:p>
        </p:txBody>
      </p:sp>
      <p:sp>
        <p:nvSpPr>
          <p:cNvPr id="12" name="TextBox 11">
            <a:extLst>
              <a:ext uri="{FF2B5EF4-FFF2-40B4-BE49-F238E27FC236}">
                <a16:creationId xmlns:a16="http://schemas.microsoft.com/office/drawing/2014/main" id="{DADE906A-5E60-207E-603C-FF11D6D2C61C}"/>
              </a:ext>
            </a:extLst>
          </p:cNvPr>
          <p:cNvSpPr txBox="1"/>
          <p:nvPr userDrawn="1"/>
        </p:nvSpPr>
        <p:spPr>
          <a:xfrm>
            <a:off x="685802" y="6400800"/>
            <a:ext cx="4668864" cy="228600"/>
          </a:xfrm>
          <a:prstGeom prst="rect">
            <a:avLst/>
          </a:prstGeom>
          <a:noFill/>
        </p:spPr>
        <p:txBody>
          <a:bodyPr wrap="square" lIns="0" tIns="0" rIns="0" bIns="0" anchor="b" anchorCtr="0">
            <a:noAutofit/>
          </a:bodyPr>
          <a:lstStyle/>
          <a:p>
            <a:pPr>
              <a:lnSpc>
                <a:spcPct val="150000"/>
              </a:lnSpc>
            </a:pPr>
            <a:r>
              <a:rPr lang="en-US" altLang="en-US" sz="800" dirty="0">
                <a:solidFill>
                  <a:schemeClr val="bg2">
                    <a:lumMod val="75000"/>
                  </a:schemeClr>
                </a:solidFill>
                <a:latin typeface="Arial" pitchFamily="34" charset="0"/>
                <a:cs typeface="Arial" pitchFamily="34" charset="0"/>
              </a:rPr>
              <a:t>© 2023. </a:t>
            </a:r>
            <a:r>
              <a:rPr lang="en-US" altLang="en-US" sz="800" i="1" dirty="0">
                <a:solidFill>
                  <a:schemeClr val="bg2">
                    <a:lumMod val="75000"/>
                  </a:schemeClr>
                </a:solidFill>
                <a:latin typeface="Arial" pitchFamily="34" charset="0"/>
                <a:cs typeface="Arial" pitchFamily="34" charset="0"/>
              </a:rPr>
              <a:t>The consulting and operations division of UMass Chan Medical School. Confidential</a:t>
            </a:r>
          </a:p>
        </p:txBody>
      </p:sp>
      <p:sp>
        <p:nvSpPr>
          <p:cNvPr id="6" name="Slide Number Placeholder 5">
            <a:extLst>
              <a:ext uri="{FF2B5EF4-FFF2-40B4-BE49-F238E27FC236}">
                <a16:creationId xmlns:a16="http://schemas.microsoft.com/office/drawing/2014/main" id="{F93654EE-C7E7-92ED-006D-F016A2E1A70C}"/>
              </a:ext>
            </a:extLst>
          </p:cNvPr>
          <p:cNvSpPr>
            <a:spLocks noGrp="1"/>
          </p:cNvSpPr>
          <p:nvPr>
            <p:ph type="sldNum" sz="quarter" idx="12"/>
          </p:nvPr>
        </p:nvSpPr>
        <p:spPr>
          <a:xfrm>
            <a:off x="8458200" y="6411752"/>
            <a:ext cx="342900" cy="217651"/>
          </a:xfrm>
          <a:prstGeom prst="rect">
            <a:avLst/>
          </a:prstGeom>
        </p:spPr>
        <p:txBody>
          <a:bodyPr/>
          <a:lstStyle>
            <a:lvl1pPr>
              <a:defRPr sz="800"/>
            </a:lvl1pPr>
          </a:lstStyle>
          <a:p>
            <a:fld id="{369026CA-FCD3-9147-8CC6-4862EFF526B8}" type="slidenum">
              <a:rPr lang="en-US" smtClean="0"/>
              <a:pPr/>
              <a:t>‹#›</a:t>
            </a:fld>
            <a:endParaRPr lang="en-US" dirty="0"/>
          </a:p>
        </p:txBody>
      </p:sp>
    </p:spTree>
    <p:extLst>
      <p:ext uri="{BB962C8B-B14F-4D97-AF65-F5344CB8AC3E}">
        <p14:creationId xmlns:p14="http://schemas.microsoft.com/office/powerpoint/2010/main" val="1523887313"/>
      </p:ext>
    </p:extLst>
  </p:cSld>
  <p:clrMapOvr>
    <a:masterClrMapping/>
  </p:clrMapOvr>
  <p:extLst>
    <p:ext uri="{DCECCB84-F9BA-43D5-87BE-67443E8EF086}">
      <p15:sldGuideLst xmlns:p15="http://schemas.microsoft.com/office/powerpoint/2012/main">
        <p15:guide id="2" pos="2880" userDrawn="1">
          <p15:clr>
            <a:srgbClr val="FBAE40"/>
          </p15:clr>
        </p15:guide>
        <p15:guide id="3" orient="horz" pos="4032"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w/logo">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B384CAC-762F-E5E0-D9A5-2D9F20AAD989}"/>
              </a:ext>
              <a:ext uri="{C183D7F6-B498-43B3-948B-1728B52AA6E4}">
                <adec:decorative xmlns:adec="http://schemas.microsoft.com/office/drawing/2017/decorative" val="1"/>
              </a:ext>
            </a:extLst>
          </p:cNvPr>
          <p:cNvSpPr/>
          <p:nvPr userDrawn="1"/>
        </p:nvSpPr>
        <p:spPr>
          <a:xfrm>
            <a:off x="2" y="0"/>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3" name="Picture 12" descr="ForHealth Consulting at UMass Chan Medical School">
            <a:extLst>
              <a:ext uri="{FF2B5EF4-FFF2-40B4-BE49-F238E27FC236}">
                <a16:creationId xmlns:a16="http://schemas.microsoft.com/office/drawing/2014/main" id="{7B77219E-0C42-8B2A-AA34-839CD6B9858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761232" y="442974"/>
            <a:ext cx="1070864" cy="630428"/>
          </a:xfrm>
          <a:prstGeom prst="rect">
            <a:avLst/>
          </a:prstGeom>
        </p:spPr>
      </p:pic>
      <p:sp>
        <p:nvSpPr>
          <p:cNvPr id="12" name="TextBox 11">
            <a:extLst>
              <a:ext uri="{FF2B5EF4-FFF2-40B4-BE49-F238E27FC236}">
                <a16:creationId xmlns:a16="http://schemas.microsoft.com/office/drawing/2014/main" id="{DADE906A-5E60-207E-603C-FF11D6D2C61C}"/>
              </a:ext>
            </a:extLst>
          </p:cNvPr>
          <p:cNvSpPr txBox="1"/>
          <p:nvPr userDrawn="1"/>
        </p:nvSpPr>
        <p:spPr>
          <a:xfrm>
            <a:off x="685800" y="6400800"/>
            <a:ext cx="4229100" cy="228600"/>
          </a:xfrm>
          <a:prstGeom prst="rect">
            <a:avLst/>
          </a:prstGeom>
          <a:noFill/>
        </p:spPr>
        <p:txBody>
          <a:bodyPr wrap="square" lIns="0" tIns="0" rIns="0" bIns="0" anchor="b" anchorCtr="0">
            <a:noAutofit/>
          </a:bodyPr>
          <a:lstStyle/>
          <a:p>
            <a:pPr>
              <a:lnSpc>
                <a:spcPct val="150000"/>
              </a:lnSpc>
            </a:pPr>
            <a:r>
              <a:rPr lang="en-US" altLang="en-US" sz="800" dirty="0">
                <a:solidFill>
                  <a:schemeClr val="bg2">
                    <a:lumMod val="75000"/>
                  </a:schemeClr>
                </a:solidFill>
                <a:latin typeface="Arial" pitchFamily="34" charset="0"/>
                <a:cs typeface="Arial" pitchFamily="34" charset="0"/>
              </a:rPr>
              <a:t>© 2023. </a:t>
            </a:r>
            <a:r>
              <a:rPr lang="en-US" altLang="en-US" sz="800" i="1" dirty="0">
                <a:solidFill>
                  <a:schemeClr val="bg2">
                    <a:lumMod val="75000"/>
                  </a:schemeClr>
                </a:solidFill>
                <a:latin typeface="Arial" pitchFamily="34" charset="0"/>
                <a:cs typeface="Arial" pitchFamily="34" charset="0"/>
              </a:rPr>
              <a:t>The consulting and operations division of UMass Chan Medical School. Confidential</a:t>
            </a:r>
          </a:p>
        </p:txBody>
      </p:sp>
      <p:sp>
        <p:nvSpPr>
          <p:cNvPr id="6" name="Slide Number Placeholder 5">
            <a:extLst>
              <a:ext uri="{FF2B5EF4-FFF2-40B4-BE49-F238E27FC236}">
                <a16:creationId xmlns:a16="http://schemas.microsoft.com/office/drawing/2014/main" id="{F93654EE-C7E7-92ED-006D-F016A2E1A70C}"/>
              </a:ext>
            </a:extLst>
          </p:cNvPr>
          <p:cNvSpPr>
            <a:spLocks noGrp="1"/>
          </p:cNvSpPr>
          <p:nvPr>
            <p:ph type="sldNum" sz="quarter" idx="12"/>
          </p:nvPr>
        </p:nvSpPr>
        <p:spPr>
          <a:xfrm>
            <a:off x="8458200" y="6411752"/>
            <a:ext cx="342900" cy="217651"/>
          </a:xfrm>
          <a:prstGeom prst="rect">
            <a:avLst/>
          </a:prstGeom>
        </p:spPr>
        <p:txBody>
          <a:bodyPr/>
          <a:lstStyle>
            <a:lvl1pPr>
              <a:defRPr sz="800"/>
            </a:lvl1pPr>
          </a:lstStyle>
          <a:p>
            <a:fld id="{369026CA-FCD3-9147-8CC6-4862EFF526B8}" type="slidenum">
              <a:rPr lang="en-US" smtClean="0"/>
              <a:pPr/>
              <a:t>‹#›</a:t>
            </a:fld>
            <a:endParaRPr lang="en-US" dirty="0"/>
          </a:p>
        </p:txBody>
      </p:sp>
    </p:spTree>
    <p:extLst>
      <p:ext uri="{BB962C8B-B14F-4D97-AF65-F5344CB8AC3E}">
        <p14:creationId xmlns:p14="http://schemas.microsoft.com/office/powerpoint/2010/main" val="112052728"/>
      </p:ext>
    </p:extLst>
  </p:cSld>
  <p:clrMapOvr>
    <a:masterClrMapping/>
  </p:clrMapOvr>
  <p:extLst>
    <p:ext uri="{DCECCB84-F9BA-43D5-87BE-67443E8EF086}">
      <p15:sldGuideLst xmlns:p15="http://schemas.microsoft.com/office/powerpoint/2012/main">
        <p15:guide id="2" pos="2880" userDrawn="1">
          <p15:clr>
            <a:srgbClr val="FBAE40"/>
          </p15:clr>
        </p15:guide>
        <p15:guide id="3" orient="horz" pos="1152" userDrawn="1">
          <p15:clr>
            <a:srgbClr val="FBAE40"/>
          </p15:clr>
        </p15:guide>
        <p15:guide id="4" orient="horz" pos="864"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otal Blank Slide ">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236312"/>
      </p:ext>
    </p:extLst>
  </p:cSld>
  <p:clrMapOvr>
    <a:masterClrMapping/>
  </p:clrMapOvr>
  <p:extLst>
    <p:ext uri="{DCECCB84-F9BA-43D5-87BE-67443E8EF086}">
      <p15:sldGuideLst xmlns:p15="http://schemas.microsoft.com/office/powerpoint/2012/main">
        <p15:guide id="2" pos="2880" userDrawn="1">
          <p15:clr>
            <a:srgbClr val="FBAE40"/>
          </p15:clr>
        </p15:guide>
        <p15:guide id="3" orient="horz" pos="1152" userDrawn="1">
          <p15:clr>
            <a:srgbClr val="FBAE40"/>
          </p15:clr>
        </p15:guide>
        <p15:guide id="4" orient="horz" pos="864"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25578E2-7FBF-4A91-5F8C-FC6EF8D50782}"/>
              </a:ext>
              <a:ext uri="{C183D7F6-B498-43B3-948B-1728B52AA6E4}">
                <adec:decorative xmlns:adec="http://schemas.microsoft.com/office/drawing/2017/decorative" val="1"/>
              </a:ext>
            </a:extLst>
          </p:cNvPr>
          <p:cNvGrpSpPr/>
          <p:nvPr userDrawn="1"/>
        </p:nvGrpSpPr>
        <p:grpSpPr>
          <a:xfrm>
            <a:off x="0" y="0"/>
            <a:ext cx="9144000" cy="6858000"/>
            <a:chOff x="0" y="0"/>
            <a:chExt cx="9144000" cy="6858000"/>
          </a:xfrm>
        </p:grpSpPr>
        <p:sp>
          <p:nvSpPr>
            <p:cNvPr id="5" name="Content Placeholder 39">
              <a:extLst>
                <a:ext uri="{FF2B5EF4-FFF2-40B4-BE49-F238E27FC236}">
                  <a16:creationId xmlns:a16="http://schemas.microsoft.com/office/drawing/2014/main" id="{26737604-6579-9A10-0473-BC759F60C1E4}"/>
                </a:ext>
                <a:ext uri="{C183D7F6-B498-43B3-948B-1728B52AA6E4}">
                  <adec:decorative xmlns:adec="http://schemas.microsoft.com/office/drawing/2017/decorative" val="1"/>
                </a:ext>
              </a:extLst>
            </p:cNvPr>
            <p:cNvSpPr txBox="1">
              <a:spLocks/>
            </p:cNvSpPr>
            <p:nvPr userDrawn="1"/>
          </p:nvSpPr>
          <p:spPr>
            <a:xfrm>
              <a:off x="0" y="1371601"/>
              <a:ext cx="9144000" cy="4136065"/>
            </a:xfrm>
            <a:prstGeom prst="rect">
              <a:avLst/>
            </a:prstGeom>
            <a:solidFill>
              <a:schemeClr val="accent1"/>
            </a:solidFill>
          </p:spPr>
          <p:txBody>
            <a:bodyPr vert="horz" lIns="342900" tIns="294894" rIns="34290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100" dirty="0"/>
            </a:p>
          </p:txBody>
        </p:sp>
        <p:sp>
          <p:nvSpPr>
            <p:cNvPr id="18" name="Rectangle 17">
              <a:extLst>
                <a:ext uri="{FF2B5EF4-FFF2-40B4-BE49-F238E27FC236}">
                  <a16:creationId xmlns:a16="http://schemas.microsoft.com/office/drawing/2014/main" id="{CB384CAC-762F-E5E0-D9A5-2D9F20AAD989}"/>
                </a:ext>
                <a:ext uri="{C183D7F6-B498-43B3-948B-1728B52AA6E4}">
                  <adec:decorative xmlns:adec="http://schemas.microsoft.com/office/drawing/2017/decorative" val="1"/>
                </a:ext>
              </a:extLst>
            </p:cNvPr>
            <p:cNvSpPr/>
            <p:nvPr userDrawn="1"/>
          </p:nvSpPr>
          <p:spPr>
            <a:xfrm>
              <a:off x="0" y="0"/>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pic>
        <p:nvPicPr>
          <p:cNvPr id="4" name="Picture 12" descr="ForHealth Consulting at UMass Chan Medical School">
            <a:extLst>
              <a:ext uri="{FF2B5EF4-FFF2-40B4-BE49-F238E27FC236}">
                <a16:creationId xmlns:a16="http://schemas.microsoft.com/office/drawing/2014/main" id="{90B46777-2877-8E76-1D49-59249D37F97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761232" y="442974"/>
            <a:ext cx="1070864" cy="630428"/>
          </a:xfrm>
          <a:prstGeom prst="rect">
            <a:avLst/>
          </a:prstGeom>
        </p:spPr>
      </p:pic>
      <p:sp>
        <p:nvSpPr>
          <p:cNvPr id="2" name="Title 1">
            <a:extLst>
              <a:ext uri="{FF2B5EF4-FFF2-40B4-BE49-F238E27FC236}">
                <a16:creationId xmlns:a16="http://schemas.microsoft.com/office/drawing/2014/main" id="{27B13A94-755A-29E1-4409-FC23026E41AB}"/>
              </a:ext>
            </a:extLst>
          </p:cNvPr>
          <p:cNvSpPr>
            <a:spLocks noGrp="1"/>
          </p:cNvSpPr>
          <p:nvPr userDrawn="1">
            <p:ph type="title"/>
          </p:nvPr>
        </p:nvSpPr>
        <p:spPr>
          <a:xfrm>
            <a:off x="685802" y="1786275"/>
            <a:ext cx="7772401" cy="3296093"/>
          </a:xfrm>
        </p:spPr>
        <p:txBody>
          <a:bodyPr anchor="ctr" anchorCtr="0"/>
          <a:lstStyle>
            <a:lvl1pPr algn="ctr">
              <a:defRPr sz="3600">
                <a:solidFill>
                  <a:schemeClr val="bg1"/>
                </a:solidFill>
              </a:defRPr>
            </a:lvl1pPr>
          </a:lstStyle>
          <a:p>
            <a:r>
              <a:rPr lang="en-US"/>
              <a:t>Click to edit Master title style</a:t>
            </a:r>
            <a:endParaRPr lang="en-US" dirty="0"/>
          </a:p>
        </p:txBody>
      </p:sp>
      <p:sp>
        <p:nvSpPr>
          <p:cNvPr id="12" name="TextBox 11">
            <a:extLst>
              <a:ext uri="{FF2B5EF4-FFF2-40B4-BE49-F238E27FC236}">
                <a16:creationId xmlns:a16="http://schemas.microsoft.com/office/drawing/2014/main" id="{DADE906A-5E60-207E-603C-FF11D6D2C61C}"/>
              </a:ext>
            </a:extLst>
          </p:cNvPr>
          <p:cNvSpPr txBox="1"/>
          <p:nvPr userDrawn="1"/>
        </p:nvSpPr>
        <p:spPr>
          <a:xfrm>
            <a:off x="685800" y="6400800"/>
            <a:ext cx="4229100" cy="228600"/>
          </a:xfrm>
          <a:prstGeom prst="rect">
            <a:avLst/>
          </a:prstGeom>
          <a:noFill/>
        </p:spPr>
        <p:txBody>
          <a:bodyPr wrap="square" lIns="0" tIns="0" rIns="0" bIns="0" anchor="b" anchorCtr="0">
            <a:noAutofit/>
          </a:bodyPr>
          <a:lstStyle/>
          <a:p>
            <a:pPr>
              <a:lnSpc>
                <a:spcPct val="150000"/>
              </a:lnSpc>
            </a:pPr>
            <a:r>
              <a:rPr lang="en-US" altLang="en-US" sz="800" dirty="0">
                <a:solidFill>
                  <a:schemeClr val="bg2">
                    <a:lumMod val="75000"/>
                  </a:schemeClr>
                </a:solidFill>
                <a:latin typeface="Arial" pitchFamily="34" charset="0"/>
                <a:cs typeface="Arial" pitchFamily="34" charset="0"/>
              </a:rPr>
              <a:t>© 2023. </a:t>
            </a:r>
            <a:r>
              <a:rPr lang="en-US" altLang="en-US" sz="800" i="1" dirty="0">
                <a:solidFill>
                  <a:schemeClr val="bg2">
                    <a:lumMod val="75000"/>
                  </a:schemeClr>
                </a:solidFill>
                <a:latin typeface="Arial" pitchFamily="34" charset="0"/>
                <a:cs typeface="Arial" pitchFamily="34" charset="0"/>
              </a:rPr>
              <a:t>The consulting and operations division of UMass Chan Medical School. Confidential</a:t>
            </a:r>
          </a:p>
        </p:txBody>
      </p:sp>
      <p:sp>
        <p:nvSpPr>
          <p:cNvPr id="6" name="Slide Number Placeholder 5">
            <a:extLst>
              <a:ext uri="{FF2B5EF4-FFF2-40B4-BE49-F238E27FC236}">
                <a16:creationId xmlns:a16="http://schemas.microsoft.com/office/drawing/2014/main" id="{F93654EE-C7E7-92ED-006D-F016A2E1A70C}"/>
              </a:ext>
            </a:extLst>
          </p:cNvPr>
          <p:cNvSpPr>
            <a:spLocks noGrp="1"/>
          </p:cNvSpPr>
          <p:nvPr>
            <p:ph type="sldNum" sz="quarter" idx="12"/>
          </p:nvPr>
        </p:nvSpPr>
        <p:spPr>
          <a:xfrm>
            <a:off x="8458200" y="6411752"/>
            <a:ext cx="342900" cy="217651"/>
          </a:xfrm>
          <a:prstGeom prst="rect">
            <a:avLst/>
          </a:prstGeom>
        </p:spPr>
        <p:txBody>
          <a:bodyPr/>
          <a:lstStyle>
            <a:lvl1pPr>
              <a:defRPr sz="800"/>
            </a:lvl1pPr>
          </a:lstStyle>
          <a:p>
            <a:fld id="{369026CA-FCD3-9147-8CC6-4862EFF526B8}" type="slidenum">
              <a:rPr lang="en-US" smtClean="0"/>
              <a:pPr/>
              <a:t>‹#›</a:t>
            </a:fld>
            <a:endParaRPr lang="en-US" dirty="0"/>
          </a:p>
        </p:txBody>
      </p:sp>
    </p:spTree>
    <p:extLst>
      <p:ext uri="{BB962C8B-B14F-4D97-AF65-F5344CB8AC3E}">
        <p14:creationId xmlns:p14="http://schemas.microsoft.com/office/powerpoint/2010/main" val="2709878011"/>
      </p:ext>
    </p:extLst>
  </p:cSld>
  <p:clrMapOvr>
    <a:masterClrMapping/>
  </p:clrMapOvr>
  <p:extLst>
    <p:ext uri="{DCECCB84-F9BA-43D5-87BE-67443E8EF086}">
      <p15:sldGuideLst xmlns:p15="http://schemas.microsoft.com/office/powerpoint/2012/main">
        <p15:guide id="2" pos="2880" userDrawn="1">
          <p15:clr>
            <a:srgbClr val="FBAE40"/>
          </p15:clr>
        </p15:guide>
        <p15:guide id="3" orient="horz" pos="1152" userDrawn="1">
          <p15:clr>
            <a:srgbClr val="FBAE40"/>
          </p15:clr>
        </p15:guide>
        <p15:guide id="4" orient="horz" pos="864"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Divider_Alt">
    <p:spTree>
      <p:nvGrpSpPr>
        <p:cNvPr id="1" name=""/>
        <p:cNvGrpSpPr/>
        <p:nvPr/>
      </p:nvGrpSpPr>
      <p:grpSpPr>
        <a:xfrm>
          <a:off x="0" y="0"/>
          <a:ext cx="0" cy="0"/>
          <a:chOff x="0" y="0"/>
          <a:chExt cx="0" cy="0"/>
        </a:xfrm>
      </p:grpSpPr>
      <p:sp>
        <p:nvSpPr>
          <p:cNvPr id="5" name="Content Placeholder 39">
            <a:extLst>
              <a:ext uri="{FF2B5EF4-FFF2-40B4-BE49-F238E27FC236}">
                <a16:creationId xmlns:a16="http://schemas.microsoft.com/office/drawing/2014/main" id="{26737604-6579-9A10-0473-BC759F60C1E4}"/>
              </a:ext>
              <a:ext uri="{C183D7F6-B498-43B3-948B-1728B52AA6E4}">
                <adec:decorative xmlns:adec="http://schemas.microsoft.com/office/drawing/2017/decorative" val="1"/>
              </a:ext>
            </a:extLst>
          </p:cNvPr>
          <p:cNvSpPr txBox="1">
            <a:spLocks/>
          </p:cNvSpPr>
          <p:nvPr userDrawn="1"/>
        </p:nvSpPr>
        <p:spPr>
          <a:xfrm>
            <a:off x="0" y="1371604"/>
            <a:ext cx="9144000" cy="4136065"/>
          </a:xfrm>
          <a:prstGeom prst="rect">
            <a:avLst/>
          </a:prstGeom>
          <a:solidFill>
            <a:schemeClr val="tx2"/>
          </a:solidFill>
        </p:spPr>
        <p:txBody>
          <a:bodyPr vert="horz" lIns="342900" tIns="294894" rIns="34290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100" dirty="0"/>
          </a:p>
        </p:txBody>
      </p:sp>
      <p:pic>
        <p:nvPicPr>
          <p:cNvPr id="4" name="Picture 12" descr="ForHealth Consulting at UMass Chan Medical School">
            <a:extLst>
              <a:ext uri="{FF2B5EF4-FFF2-40B4-BE49-F238E27FC236}">
                <a16:creationId xmlns:a16="http://schemas.microsoft.com/office/drawing/2014/main" id="{055DD46C-3C78-05A9-B875-5C177F48DB17}"/>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761232" y="442974"/>
            <a:ext cx="1070864" cy="630428"/>
          </a:xfrm>
          <a:prstGeom prst="rect">
            <a:avLst/>
          </a:prstGeom>
        </p:spPr>
      </p:pic>
      <p:sp>
        <p:nvSpPr>
          <p:cNvPr id="2" name="Title 1">
            <a:extLst>
              <a:ext uri="{FF2B5EF4-FFF2-40B4-BE49-F238E27FC236}">
                <a16:creationId xmlns:a16="http://schemas.microsoft.com/office/drawing/2014/main" id="{27B13A94-755A-29E1-4409-FC23026E41AB}"/>
              </a:ext>
            </a:extLst>
          </p:cNvPr>
          <p:cNvSpPr>
            <a:spLocks noGrp="1"/>
          </p:cNvSpPr>
          <p:nvPr userDrawn="1">
            <p:ph type="title"/>
          </p:nvPr>
        </p:nvSpPr>
        <p:spPr>
          <a:xfrm>
            <a:off x="685802" y="1786275"/>
            <a:ext cx="7772401" cy="3296093"/>
          </a:xfrm>
        </p:spPr>
        <p:txBody>
          <a:bodyPr anchor="ctr" anchorCtr="0"/>
          <a:lstStyle>
            <a:lvl1pPr algn="ctr">
              <a:defRPr sz="3600">
                <a:solidFill>
                  <a:schemeClr val="bg1"/>
                </a:solidFill>
              </a:defRPr>
            </a:lvl1pPr>
          </a:lstStyle>
          <a:p>
            <a:r>
              <a:rPr lang="en-US"/>
              <a:t>Click to edit Master title style</a:t>
            </a:r>
            <a:endParaRPr lang="en-US" dirty="0"/>
          </a:p>
        </p:txBody>
      </p:sp>
      <p:sp>
        <p:nvSpPr>
          <p:cNvPr id="12" name="TextBox 11">
            <a:extLst>
              <a:ext uri="{FF2B5EF4-FFF2-40B4-BE49-F238E27FC236}">
                <a16:creationId xmlns:a16="http://schemas.microsoft.com/office/drawing/2014/main" id="{DADE906A-5E60-207E-603C-FF11D6D2C61C}"/>
              </a:ext>
            </a:extLst>
          </p:cNvPr>
          <p:cNvSpPr txBox="1"/>
          <p:nvPr userDrawn="1"/>
        </p:nvSpPr>
        <p:spPr>
          <a:xfrm>
            <a:off x="685800" y="6400800"/>
            <a:ext cx="4229100" cy="228600"/>
          </a:xfrm>
          <a:prstGeom prst="rect">
            <a:avLst/>
          </a:prstGeom>
          <a:noFill/>
        </p:spPr>
        <p:txBody>
          <a:bodyPr wrap="square" lIns="0" tIns="0" rIns="0" bIns="0" anchor="b" anchorCtr="0">
            <a:noAutofit/>
          </a:bodyPr>
          <a:lstStyle/>
          <a:p>
            <a:pPr>
              <a:lnSpc>
                <a:spcPct val="150000"/>
              </a:lnSpc>
            </a:pPr>
            <a:r>
              <a:rPr lang="en-US" altLang="en-US" sz="800" dirty="0">
                <a:solidFill>
                  <a:schemeClr val="bg2">
                    <a:lumMod val="75000"/>
                  </a:schemeClr>
                </a:solidFill>
                <a:latin typeface="Arial" pitchFamily="34" charset="0"/>
                <a:cs typeface="Arial" pitchFamily="34" charset="0"/>
              </a:rPr>
              <a:t>© 2023. </a:t>
            </a:r>
            <a:r>
              <a:rPr lang="en-US" altLang="en-US" sz="800" i="1" dirty="0">
                <a:solidFill>
                  <a:schemeClr val="bg2">
                    <a:lumMod val="75000"/>
                  </a:schemeClr>
                </a:solidFill>
                <a:latin typeface="Arial" pitchFamily="34" charset="0"/>
                <a:cs typeface="Arial" pitchFamily="34" charset="0"/>
              </a:rPr>
              <a:t>The consulting and operations division of UMass Chan Medical School. Confidential</a:t>
            </a:r>
          </a:p>
        </p:txBody>
      </p:sp>
      <p:sp>
        <p:nvSpPr>
          <p:cNvPr id="6" name="Slide Number Placeholder 5">
            <a:extLst>
              <a:ext uri="{FF2B5EF4-FFF2-40B4-BE49-F238E27FC236}">
                <a16:creationId xmlns:a16="http://schemas.microsoft.com/office/drawing/2014/main" id="{F93654EE-C7E7-92ED-006D-F016A2E1A70C}"/>
              </a:ext>
            </a:extLst>
          </p:cNvPr>
          <p:cNvSpPr>
            <a:spLocks noGrp="1"/>
          </p:cNvSpPr>
          <p:nvPr>
            <p:ph type="sldNum" sz="quarter" idx="12"/>
          </p:nvPr>
        </p:nvSpPr>
        <p:spPr>
          <a:xfrm>
            <a:off x="8458200" y="6411752"/>
            <a:ext cx="342900" cy="217651"/>
          </a:xfrm>
          <a:prstGeom prst="rect">
            <a:avLst/>
          </a:prstGeom>
        </p:spPr>
        <p:txBody>
          <a:bodyPr/>
          <a:lstStyle>
            <a:lvl1pPr>
              <a:defRPr sz="800"/>
            </a:lvl1pPr>
          </a:lstStyle>
          <a:p>
            <a:fld id="{369026CA-FCD3-9147-8CC6-4862EFF526B8}" type="slidenum">
              <a:rPr lang="en-US" smtClean="0"/>
              <a:pPr/>
              <a:t>‹#›</a:t>
            </a:fld>
            <a:endParaRPr lang="en-US" dirty="0"/>
          </a:p>
        </p:txBody>
      </p:sp>
    </p:spTree>
    <p:extLst>
      <p:ext uri="{BB962C8B-B14F-4D97-AF65-F5344CB8AC3E}">
        <p14:creationId xmlns:p14="http://schemas.microsoft.com/office/powerpoint/2010/main" val="4158857022"/>
      </p:ext>
    </p:extLst>
  </p:cSld>
  <p:clrMapOvr>
    <a:masterClrMapping/>
  </p:clrMapOvr>
  <p:extLst>
    <p:ext uri="{DCECCB84-F9BA-43D5-87BE-67443E8EF086}">
      <p15:sldGuideLst xmlns:p15="http://schemas.microsoft.com/office/powerpoint/2012/main">
        <p15:guide id="2" pos="2880" userDrawn="1">
          <p15:clr>
            <a:srgbClr val="FBAE40"/>
          </p15:clr>
        </p15:guide>
        <p15:guide id="3" orient="horz" pos="1152" userDrawn="1">
          <p15:clr>
            <a:srgbClr val="FBAE40"/>
          </p15:clr>
        </p15:guide>
        <p15:guide id="4" orient="horz" pos="864"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act Info_Alt. w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13A94-755A-29E1-4409-FC23026E41AB}"/>
              </a:ext>
            </a:extLst>
          </p:cNvPr>
          <p:cNvSpPr>
            <a:spLocks noGrp="1"/>
          </p:cNvSpPr>
          <p:nvPr userDrawn="1">
            <p:ph type="title"/>
          </p:nvPr>
        </p:nvSpPr>
        <p:spPr>
          <a:xfrm>
            <a:off x="685802" y="457201"/>
            <a:ext cx="6377941" cy="665514"/>
          </a:xfrm>
        </p:spPr>
        <p:txBody>
          <a:bodyPr/>
          <a:lstStyle>
            <a:lvl1pPr>
              <a:defRPr/>
            </a:lvl1pPr>
          </a:lstStyle>
          <a:p>
            <a:r>
              <a:rPr lang="en-US"/>
              <a:t>Click to edit Master title style</a:t>
            </a:r>
            <a:endParaRPr lang="en-US" dirty="0"/>
          </a:p>
        </p:txBody>
      </p:sp>
      <p:pic>
        <p:nvPicPr>
          <p:cNvPr id="5" name="Picture 12" descr="ForHealth Consulting at UMass Chan Medical School">
            <a:extLst>
              <a:ext uri="{FF2B5EF4-FFF2-40B4-BE49-F238E27FC236}">
                <a16:creationId xmlns:a16="http://schemas.microsoft.com/office/drawing/2014/main" id="{4A6A7731-95B6-5513-626E-BD3FAFB0A75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761232" y="442974"/>
            <a:ext cx="1070864" cy="630428"/>
          </a:xfrm>
          <a:prstGeom prst="rect">
            <a:avLst/>
          </a:prstGeom>
        </p:spPr>
      </p:pic>
      <p:sp>
        <p:nvSpPr>
          <p:cNvPr id="3" name="Content Placeholder 39">
            <a:extLst>
              <a:ext uri="{FF2B5EF4-FFF2-40B4-BE49-F238E27FC236}">
                <a16:creationId xmlns:a16="http://schemas.microsoft.com/office/drawing/2014/main" id="{0E9B9229-DC79-DE18-F6E5-62F5A8538571}"/>
              </a:ext>
              <a:ext uri="{C183D7F6-B498-43B3-948B-1728B52AA6E4}">
                <adec:decorative xmlns:adec="http://schemas.microsoft.com/office/drawing/2017/decorative" val="1"/>
              </a:ext>
            </a:extLst>
          </p:cNvPr>
          <p:cNvSpPr txBox="1">
            <a:spLocks/>
          </p:cNvSpPr>
          <p:nvPr userDrawn="1"/>
        </p:nvSpPr>
        <p:spPr>
          <a:xfrm>
            <a:off x="0" y="1371606"/>
            <a:ext cx="9144000" cy="5029195"/>
          </a:xfrm>
          <a:prstGeom prst="rect">
            <a:avLst/>
          </a:prstGeom>
          <a:solidFill>
            <a:schemeClr val="accent1">
              <a:alpha val="25000"/>
            </a:schemeClr>
          </a:solidFill>
        </p:spPr>
        <p:txBody>
          <a:bodyPr vert="horz" lIns="342900" tIns="294894" rIns="34290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100" dirty="0"/>
          </a:p>
        </p:txBody>
      </p:sp>
      <p:sp>
        <p:nvSpPr>
          <p:cNvPr id="10" name="Picture Placeholder 9">
            <a:extLst>
              <a:ext uri="{FF2B5EF4-FFF2-40B4-BE49-F238E27FC236}">
                <a16:creationId xmlns:a16="http://schemas.microsoft.com/office/drawing/2014/main" id="{84CF22AA-C3CB-7F0D-D362-1B41CC5E9B1F}"/>
              </a:ext>
              <a:ext uri="{C183D7F6-B498-43B3-948B-1728B52AA6E4}">
                <adec:decorative xmlns:adec="http://schemas.microsoft.com/office/drawing/2017/decorative" val="1"/>
              </a:ext>
            </a:extLst>
          </p:cNvPr>
          <p:cNvSpPr>
            <a:spLocks noGrp="1"/>
          </p:cNvSpPr>
          <p:nvPr>
            <p:ph type="pic" sz="quarter" idx="21"/>
          </p:nvPr>
        </p:nvSpPr>
        <p:spPr>
          <a:xfrm>
            <a:off x="1326429" y="2072392"/>
            <a:ext cx="1214419" cy="1577686"/>
          </a:xfrm>
          <a:solidFill>
            <a:schemeClr val="bg1"/>
          </a:solidFill>
        </p:spPr>
        <p:txBody>
          <a:bodyPr anchor="ctr" anchorCtr="0"/>
          <a:lstStyle>
            <a:lvl1pPr marL="0" indent="0" algn="ctr">
              <a:buNone/>
              <a:defRPr sz="1126"/>
            </a:lvl1pPr>
          </a:lstStyle>
          <a:p>
            <a:r>
              <a:rPr lang="en-US" dirty="0"/>
              <a:t>Click icon to add picture</a:t>
            </a:r>
          </a:p>
        </p:txBody>
      </p:sp>
      <p:sp>
        <p:nvSpPr>
          <p:cNvPr id="21" name="Content Placeholder 21">
            <a:extLst>
              <a:ext uri="{FF2B5EF4-FFF2-40B4-BE49-F238E27FC236}">
                <a16:creationId xmlns:a16="http://schemas.microsoft.com/office/drawing/2014/main" id="{F4F38E0E-7900-C474-267F-1E630EC92592}"/>
              </a:ext>
            </a:extLst>
          </p:cNvPr>
          <p:cNvSpPr>
            <a:spLocks noGrp="1"/>
          </p:cNvSpPr>
          <p:nvPr userDrawn="1">
            <p:ph sz="quarter" idx="20" hasCustomPrompt="1"/>
          </p:nvPr>
        </p:nvSpPr>
        <p:spPr>
          <a:xfrm>
            <a:off x="690597" y="3889948"/>
            <a:ext cx="2485446" cy="2167952"/>
          </a:xfrm>
        </p:spPr>
        <p:txBody>
          <a:bodyPr/>
          <a:lstStyle>
            <a:lvl1pPr marL="0" indent="0" algn="ctr">
              <a:spcAft>
                <a:spcPts val="376"/>
              </a:spcAft>
              <a:buNone/>
              <a:defRPr sz="1500">
                <a:solidFill>
                  <a:schemeClr val="tx2"/>
                </a:solidFill>
                <a:latin typeface="Georgia" panose="02040502050405020303" pitchFamily="18" charset="0"/>
              </a:defRPr>
            </a:lvl1pPr>
            <a:lvl2pPr marL="4763" indent="0" algn="ctr">
              <a:spcAft>
                <a:spcPts val="900"/>
              </a:spcAft>
              <a:buNone/>
              <a:tabLst/>
              <a:defRPr sz="1100">
                <a:solidFill>
                  <a:schemeClr val="tx2"/>
                </a:solidFill>
              </a:defRPr>
            </a:lvl2pPr>
            <a:lvl3pPr marL="4763" indent="0" algn="ctr">
              <a:spcAft>
                <a:spcPts val="376"/>
              </a:spcAft>
              <a:buNone/>
              <a:tabLst/>
              <a:defRPr sz="1100">
                <a:solidFill>
                  <a:schemeClr val="tx2"/>
                </a:solidFill>
              </a:defRPr>
            </a:lvl3pPr>
            <a:lvl4pPr marL="4763" indent="0" algn="ctr">
              <a:spcAft>
                <a:spcPts val="900"/>
              </a:spcAft>
              <a:buNone/>
              <a:tabLst/>
              <a:defRPr sz="1100">
                <a:solidFill>
                  <a:schemeClr val="tx2"/>
                </a:solidFill>
              </a:defRPr>
            </a:lvl4pPr>
            <a:lvl5pPr marL="4763" indent="0" algn="ctr">
              <a:buNone/>
              <a:tabLst/>
              <a:defRPr sz="1100">
                <a:solidFill>
                  <a:schemeClr val="tx2"/>
                </a:solidFill>
              </a:defRPr>
            </a:lvl5pPr>
          </a:lstStyle>
          <a:p>
            <a:pPr lvl="0"/>
            <a:r>
              <a:rPr lang="en-US" dirty="0"/>
              <a:t>Name</a:t>
            </a:r>
          </a:p>
          <a:p>
            <a:pPr lvl="1"/>
            <a:r>
              <a:rPr lang="en-US" dirty="0"/>
              <a:t>Title</a:t>
            </a:r>
          </a:p>
          <a:p>
            <a:pPr lvl="2"/>
            <a:r>
              <a:rPr lang="en-US" dirty="0"/>
              <a:t>Phone</a:t>
            </a:r>
          </a:p>
          <a:p>
            <a:pPr lvl="3"/>
            <a:r>
              <a:rPr lang="en-US" dirty="0"/>
              <a:t>Email</a:t>
            </a:r>
          </a:p>
          <a:p>
            <a:pPr lvl="4"/>
            <a:r>
              <a:rPr lang="en-US" dirty="0"/>
              <a:t>Other</a:t>
            </a:r>
          </a:p>
        </p:txBody>
      </p:sp>
      <p:sp>
        <p:nvSpPr>
          <p:cNvPr id="13" name="Picture Placeholder 9">
            <a:extLst>
              <a:ext uri="{FF2B5EF4-FFF2-40B4-BE49-F238E27FC236}">
                <a16:creationId xmlns:a16="http://schemas.microsoft.com/office/drawing/2014/main" id="{CE749ED0-9095-9291-C73A-4AF09FDE141F}"/>
              </a:ext>
              <a:ext uri="{C183D7F6-B498-43B3-948B-1728B52AA6E4}">
                <adec:decorative xmlns:adec="http://schemas.microsoft.com/office/drawing/2017/decorative" val="1"/>
              </a:ext>
            </a:extLst>
          </p:cNvPr>
          <p:cNvSpPr>
            <a:spLocks noGrp="1"/>
          </p:cNvSpPr>
          <p:nvPr>
            <p:ph type="pic" sz="quarter" idx="22"/>
          </p:nvPr>
        </p:nvSpPr>
        <p:spPr>
          <a:xfrm>
            <a:off x="3965103" y="2072392"/>
            <a:ext cx="1214419" cy="1577686"/>
          </a:xfrm>
          <a:solidFill>
            <a:schemeClr val="bg1"/>
          </a:solidFill>
        </p:spPr>
        <p:txBody>
          <a:bodyPr anchor="ctr" anchorCtr="0"/>
          <a:lstStyle>
            <a:lvl1pPr marL="0" indent="0" algn="ctr">
              <a:buNone/>
              <a:defRPr sz="1126"/>
            </a:lvl1pPr>
          </a:lstStyle>
          <a:p>
            <a:r>
              <a:rPr lang="en-US" dirty="0"/>
              <a:t>Click icon to add picture</a:t>
            </a:r>
          </a:p>
        </p:txBody>
      </p:sp>
      <p:sp>
        <p:nvSpPr>
          <p:cNvPr id="19" name="Content Placeholder 21">
            <a:extLst>
              <a:ext uri="{FF2B5EF4-FFF2-40B4-BE49-F238E27FC236}">
                <a16:creationId xmlns:a16="http://schemas.microsoft.com/office/drawing/2014/main" id="{5771A5CA-A565-ED2B-896E-1ABACBAAEDDC}"/>
              </a:ext>
            </a:extLst>
          </p:cNvPr>
          <p:cNvSpPr>
            <a:spLocks noGrp="1"/>
          </p:cNvSpPr>
          <p:nvPr userDrawn="1">
            <p:ph sz="quarter" idx="18" hasCustomPrompt="1"/>
          </p:nvPr>
        </p:nvSpPr>
        <p:spPr>
          <a:xfrm>
            <a:off x="3355925" y="3889948"/>
            <a:ext cx="2434021" cy="2167952"/>
          </a:xfrm>
        </p:spPr>
        <p:txBody>
          <a:bodyPr/>
          <a:lstStyle>
            <a:lvl1pPr marL="0" indent="0" algn="ctr">
              <a:spcAft>
                <a:spcPts val="376"/>
              </a:spcAft>
              <a:buNone/>
              <a:defRPr sz="1500">
                <a:solidFill>
                  <a:schemeClr val="tx2"/>
                </a:solidFill>
                <a:latin typeface="Georgia" panose="02040502050405020303" pitchFamily="18" charset="0"/>
              </a:defRPr>
            </a:lvl1pPr>
            <a:lvl2pPr marL="4763" indent="0" algn="ctr">
              <a:spcAft>
                <a:spcPts val="900"/>
              </a:spcAft>
              <a:buNone/>
              <a:tabLst/>
              <a:defRPr sz="1100">
                <a:solidFill>
                  <a:schemeClr val="tx2"/>
                </a:solidFill>
              </a:defRPr>
            </a:lvl2pPr>
            <a:lvl3pPr marL="4763" indent="0" algn="ctr">
              <a:spcAft>
                <a:spcPts val="376"/>
              </a:spcAft>
              <a:buNone/>
              <a:tabLst/>
              <a:defRPr sz="1100">
                <a:solidFill>
                  <a:schemeClr val="tx2"/>
                </a:solidFill>
              </a:defRPr>
            </a:lvl3pPr>
            <a:lvl4pPr marL="4763" indent="0" algn="ctr">
              <a:spcAft>
                <a:spcPts val="900"/>
              </a:spcAft>
              <a:buNone/>
              <a:tabLst/>
              <a:defRPr sz="1100">
                <a:solidFill>
                  <a:schemeClr val="tx2"/>
                </a:solidFill>
              </a:defRPr>
            </a:lvl4pPr>
            <a:lvl5pPr marL="4763" indent="0" algn="ctr">
              <a:buNone/>
              <a:tabLst/>
              <a:defRPr sz="1100">
                <a:solidFill>
                  <a:schemeClr val="tx2"/>
                </a:solidFill>
              </a:defRPr>
            </a:lvl5pPr>
          </a:lstStyle>
          <a:p>
            <a:pPr lvl="0"/>
            <a:r>
              <a:rPr lang="en-US" dirty="0"/>
              <a:t>Name</a:t>
            </a:r>
          </a:p>
          <a:p>
            <a:pPr lvl="1"/>
            <a:r>
              <a:rPr lang="en-US" dirty="0"/>
              <a:t>Title</a:t>
            </a:r>
          </a:p>
          <a:p>
            <a:pPr lvl="2"/>
            <a:r>
              <a:rPr lang="en-US" dirty="0"/>
              <a:t>Phone</a:t>
            </a:r>
          </a:p>
          <a:p>
            <a:pPr lvl="3"/>
            <a:r>
              <a:rPr lang="en-US" dirty="0"/>
              <a:t>Email</a:t>
            </a:r>
          </a:p>
          <a:p>
            <a:pPr lvl="4"/>
            <a:r>
              <a:rPr lang="en-US" dirty="0"/>
              <a:t>Other</a:t>
            </a:r>
          </a:p>
        </p:txBody>
      </p:sp>
      <p:sp>
        <p:nvSpPr>
          <p:cNvPr id="14" name="Picture Placeholder 9">
            <a:extLst>
              <a:ext uri="{FF2B5EF4-FFF2-40B4-BE49-F238E27FC236}">
                <a16:creationId xmlns:a16="http://schemas.microsoft.com/office/drawing/2014/main" id="{79E08975-34D5-0831-6477-112DF14AC7FC}"/>
              </a:ext>
              <a:ext uri="{C183D7F6-B498-43B3-948B-1728B52AA6E4}">
                <adec:decorative xmlns:adec="http://schemas.microsoft.com/office/drawing/2017/decorative" val="1"/>
              </a:ext>
            </a:extLst>
          </p:cNvPr>
          <p:cNvSpPr>
            <a:spLocks noGrp="1"/>
          </p:cNvSpPr>
          <p:nvPr>
            <p:ph type="pic" sz="quarter" idx="23"/>
          </p:nvPr>
        </p:nvSpPr>
        <p:spPr>
          <a:xfrm>
            <a:off x="6603156" y="2072392"/>
            <a:ext cx="1214419" cy="1577686"/>
          </a:xfrm>
          <a:solidFill>
            <a:schemeClr val="bg1"/>
          </a:solidFill>
        </p:spPr>
        <p:txBody>
          <a:bodyPr anchor="ctr" anchorCtr="0"/>
          <a:lstStyle>
            <a:lvl1pPr marL="0" indent="0" algn="ctr">
              <a:buNone/>
              <a:defRPr sz="1126"/>
            </a:lvl1pPr>
          </a:lstStyle>
          <a:p>
            <a:r>
              <a:rPr lang="en-US" dirty="0"/>
              <a:t>Click icon to add picture</a:t>
            </a:r>
          </a:p>
        </p:txBody>
      </p:sp>
      <p:sp>
        <p:nvSpPr>
          <p:cNvPr id="20" name="Content Placeholder 21">
            <a:extLst>
              <a:ext uri="{FF2B5EF4-FFF2-40B4-BE49-F238E27FC236}">
                <a16:creationId xmlns:a16="http://schemas.microsoft.com/office/drawing/2014/main" id="{BB8C8E6E-6302-5049-2CAF-6475B0C3BE93}"/>
              </a:ext>
            </a:extLst>
          </p:cNvPr>
          <p:cNvSpPr>
            <a:spLocks noGrp="1"/>
          </p:cNvSpPr>
          <p:nvPr userDrawn="1">
            <p:ph sz="quarter" idx="19" hasCustomPrompt="1"/>
          </p:nvPr>
        </p:nvSpPr>
        <p:spPr>
          <a:xfrm>
            <a:off x="5960937" y="3889948"/>
            <a:ext cx="2498861" cy="2167952"/>
          </a:xfrm>
        </p:spPr>
        <p:txBody>
          <a:bodyPr/>
          <a:lstStyle>
            <a:lvl1pPr marL="0" indent="0" algn="ctr">
              <a:spcAft>
                <a:spcPts val="376"/>
              </a:spcAft>
              <a:buNone/>
              <a:defRPr sz="1500">
                <a:solidFill>
                  <a:schemeClr val="tx2"/>
                </a:solidFill>
                <a:latin typeface="Georgia" panose="02040502050405020303" pitchFamily="18" charset="0"/>
              </a:defRPr>
            </a:lvl1pPr>
            <a:lvl2pPr marL="4763" indent="0" algn="ctr">
              <a:spcAft>
                <a:spcPts val="900"/>
              </a:spcAft>
              <a:buNone/>
              <a:tabLst/>
              <a:defRPr sz="1100">
                <a:solidFill>
                  <a:schemeClr val="tx2"/>
                </a:solidFill>
              </a:defRPr>
            </a:lvl2pPr>
            <a:lvl3pPr marL="4763" indent="0" algn="ctr">
              <a:spcAft>
                <a:spcPts val="376"/>
              </a:spcAft>
              <a:buNone/>
              <a:tabLst/>
              <a:defRPr sz="1100">
                <a:solidFill>
                  <a:schemeClr val="tx2"/>
                </a:solidFill>
              </a:defRPr>
            </a:lvl3pPr>
            <a:lvl4pPr marL="4763" indent="0" algn="ctr">
              <a:spcAft>
                <a:spcPts val="900"/>
              </a:spcAft>
              <a:buNone/>
              <a:tabLst/>
              <a:defRPr sz="1100">
                <a:solidFill>
                  <a:schemeClr val="tx2"/>
                </a:solidFill>
              </a:defRPr>
            </a:lvl4pPr>
            <a:lvl5pPr marL="4763" indent="0" algn="ctr">
              <a:buNone/>
              <a:tabLst/>
              <a:defRPr sz="1100">
                <a:solidFill>
                  <a:schemeClr val="tx2"/>
                </a:solidFill>
              </a:defRPr>
            </a:lvl5pPr>
          </a:lstStyle>
          <a:p>
            <a:pPr lvl="0"/>
            <a:r>
              <a:rPr lang="en-US" dirty="0"/>
              <a:t>Name</a:t>
            </a:r>
          </a:p>
          <a:p>
            <a:pPr lvl="1"/>
            <a:r>
              <a:rPr lang="en-US" dirty="0"/>
              <a:t>Title</a:t>
            </a:r>
          </a:p>
          <a:p>
            <a:pPr lvl="2"/>
            <a:r>
              <a:rPr lang="en-US" dirty="0"/>
              <a:t>Phone</a:t>
            </a:r>
          </a:p>
          <a:p>
            <a:pPr lvl="3"/>
            <a:r>
              <a:rPr lang="en-US" dirty="0"/>
              <a:t>Email</a:t>
            </a:r>
          </a:p>
          <a:p>
            <a:pPr lvl="4"/>
            <a:r>
              <a:rPr lang="en-US" dirty="0"/>
              <a:t>Other</a:t>
            </a:r>
          </a:p>
        </p:txBody>
      </p:sp>
      <p:sp>
        <p:nvSpPr>
          <p:cNvPr id="12" name="TextBox 11">
            <a:extLst>
              <a:ext uri="{FF2B5EF4-FFF2-40B4-BE49-F238E27FC236}">
                <a16:creationId xmlns:a16="http://schemas.microsoft.com/office/drawing/2014/main" id="{DADE906A-5E60-207E-603C-FF11D6D2C61C}"/>
              </a:ext>
            </a:extLst>
          </p:cNvPr>
          <p:cNvSpPr txBox="1"/>
          <p:nvPr userDrawn="1"/>
        </p:nvSpPr>
        <p:spPr>
          <a:xfrm>
            <a:off x="685802" y="6400800"/>
            <a:ext cx="4560376" cy="228600"/>
          </a:xfrm>
          <a:prstGeom prst="rect">
            <a:avLst/>
          </a:prstGeom>
          <a:noFill/>
        </p:spPr>
        <p:txBody>
          <a:bodyPr wrap="square" lIns="0" tIns="0" rIns="0" bIns="0" anchor="b" anchorCtr="0">
            <a:noAutofit/>
          </a:bodyPr>
          <a:lstStyle/>
          <a:p>
            <a:pPr>
              <a:lnSpc>
                <a:spcPct val="150000"/>
              </a:lnSpc>
            </a:pPr>
            <a:r>
              <a:rPr lang="en-US" altLang="en-US" sz="800" dirty="0">
                <a:solidFill>
                  <a:schemeClr val="bg2">
                    <a:lumMod val="75000"/>
                  </a:schemeClr>
                </a:solidFill>
                <a:latin typeface="Arial" pitchFamily="34" charset="0"/>
                <a:cs typeface="Arial" pitchFamily="34" charset="0"/>
              </a:rPr>
              <a:t>© 2023. </a:t>
            </a:r>
            <a:r>
              <a:rPr lang="en-US" altLang="en-US" sz="800" i="1" dirty="0">
                <a:solidFill>
                  <a:schemeClr val="bg2">
                    <a:lumMod val="75000"/>
                  </a:schemeClr>
                </a:solidFill>
                <a:latin typeface="Arial" pitchFamily="34" charset="0"/>
                <a:cs typeface="Arial" pitchFamily="34" charset="0"/>
              </a:rPr>
              <a:t>The consulting and operations division of UMass Chan Medical School. Confidential</a:t>
            </a:r>
          </a:p>
        </p:txBody>
      </p:sp>
      <p:sp>
        <p:nvSpPr>
          <p:cNvPr id="6" name="Slide Number Placeholder 5">
            <a:extLst>
              <a:ext uri="{FF2B5EF4-FFF2-40B4-BE49-F238E27FC236}">
                <a16:creationId xmlns:a16="http://schemas.microsoft.com/office/drawing/2014/main" id="{F93654EE-C7E7-92ED-006D-F016A2E1A70C}"/>
              </a:ext>
            </a:extLst>
          </p:cNvPr>
          <p:cNvSpPr>
            <a:spLocks noGrp="1"/>
          </p:cNvSpPr>
          <p:nvPr userDrawn="1">
            <p:ph type="sldNum" sz="quarter" idx="12"/>
          </p:nvPr>
        </p:nvSpPr>
        <p:spPr>
          <a:xfrm>
            <a:off x="8458200" y="6411752"/>
            <a:ext cx="342900" cy="217651"/>
          </a:xfrm>
          <a:prstGeom prst="rect">
            <a:avLst/>
          </a:prstGeom>
        </p:spPr>
        <p:txBody>
          <a:bodyPr/>
          <a:lstStyle>
            <a:lvl1pPr>
              <a:defRPr sz="800">
                <a:solidFill>
                  <a:schemeClr val="bg2">
                    <a:lumMod val="75000"/>
                  </a:schemeClr>
                </a:solidFill>
              </a:defRPr>
            </a:lvl1pPr>
          </a:lstStyle>
          <a:p>
            <a:fld id="{369026CA-FCD3-9147-8CC6-4862EFF526B8}" type="slidenum">
              <a:rPr lang="en-US" smtClean="0"/>
              <a:pPr/>
              <a:t>‹#›</a:t>
            </a:fld>
            <a:endParaRPr lang="en-US" dirty="0"/>
          </a:p>
        </p:txBody>
      </p:sp>
    </p:spTree>
    <p:extLst>
      <p:ext uri="{BB962C8B-B14F-4D97-AF65-F5344CB8AC3E}">
        <p14:creationId xmlns:p14="http://schemas.microsoft.com/office/powerpoint/2010/main" val="680675426"/>
      </p:ext>
    </p:extLst>
  </p:cSld>
  <p:clrMapOvr>
    <a:masterClrMapping/>
  </p:clrMapOvr>
  <p:extLst>
    <p:ext uri="{DCECCB84-F9BA-43D5-87BE-67443E8EF086}">
      <p15:sldGuideLst xmlns:p15="http://schemas.microsoft.com/office/powerpoint/2012/main">
        <p15:guide id="2" pos="2880" userDrawn="1">
          <p15:clr>
            <a:srgbClr val="FBAE40"/>
          </p15:clr>
        </p15:guide>
        <p15:guide id="3" orient="horz" pos="1296" userDrawn="1">
          <p15:clr>
            <a:srgbClr val="FBAE40"/>
          </p15:clr>
        </p15:guide>
        <p15:guide id="4" pos="2016" userDrawn="1">
          <p15:clr>
            <a:srgbClr val="FBAE40"/>
          </p15:clr>
        </p15:guide>
        <p15:guide id="5" pos="3744"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act Info_Dk.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13A94-755A-29E1-4409-FC23026E41AB}"/>
              </a:ext>
            </a:extLst>
          </p:cNvPr>
          <p:cNvSpPr>
            <a:spLocks noGrp="1"/>
          </p:cNvSpPr>
          <p:nvPr userDrawn="1">
            <p:ph type="title"/>
          </p:nvPr>
        </p:nvSpPr>
        <p:spPr>
          <a:xfrm>
            <a:off x="685802" y="457201"/>
            <a:ext cx="6377941" cy="665514"/>
          </a:xfrm>
        </p:spPr>
        <p:txBody>
          <a:bodyPr/>
          <a:lstStyle>
            <a:lvl1pPr>
              <a:defRPr/>
            </a:lvl1pPr>
          </a:lstStyle>
          <a:p>
            <a:r>
              <a:rPr lang="en-US"/>
              <a:t>Click to edit Master title style</a:t>
            </a:r>
            <a:endParaRPr lang="en-US" dirty="0"/>
          </a:p>
        </p:txBody>
      </p:sp>
      <p:pic>
        <p:nvPicPr>
          <p:cNvPr id="5" name="Picture 12" descr="ForHealth Consulting at UMass Chan Medical School">
            <a:extLst>
              <a:ext uri="{FF2B5EF4-FFF2-40B4-BE49-F238E27FC236}">
                <a16:creationId xmlns:a16="http://schemas.microsoft.com/office/drawing/2014/main" id="{3D30AC4D-3BB2-EBAB-0244-8E1395B2912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761232" y="442974"/>
            <a:ext cx="1070864" cy="630428"/>
          </a:xfrm>
          <a:prstGeom prst="rect">
            <a:avLst/>
          </a:prstGeom>
        </p:spPr>
      </p:pic>
      <p:sp>
        <p:nvSpPr>
          <p:cNvPr id="3" name="Content Placeholder 39">
            <a:extLst>
              <a:ext uri="{FF2B5EF4-FFF2-40B4-BE49-F238E27FC236}">
                <a16:creationId xmlns:a16="http://schemas.microsoft.com/office/drawing/2014/main" id="{0E9B9229-DC79-DE18-F6E5-62F5A8538571}"/>
              </a:ext>
              <a:ext uri="{C183D7F6-B498-43B3-948B-1728B52AA6E4}">
                <adec:decorative xmlns:adec="http://schemas.microsoft.com/office/drawing/2017/decorative" val="1"/>
              </a:ext>
            </a:extLst>
          </p:cNvPr>
          <p:cNvSpPr txBox="1">
            <a:spLocks/>
          </p:cNvSpPr>
          <p:nvPr userDrawn="1"/>
        </p:nvSpPr>
        <p:spPr>
          <a:xfrm>
            <a:off x="0" y="1371606"/>
            <a:ext cx="9144000" cy="5029195"/>
          </a:xfrm>
          <a:prstGeom prst="rect">
            <a:avLst/>
          </a:prstGeom>
          <a:solidFill>
            <a:schemeClr val="tx2"/>
          </a:solidFill>
        </p:spPr>
        <p:txBody>
          <a:bodyPr vert="horz" lIns="342900" tIns="294894" rIns="34290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100" dirty="0"/>
          </a:p>
        </p:txBody>
      </p:sp>
      <p:sp>
        <p:nvSpPr>
          <p:cNvPr id="21" name="Content Placeholder 21">
            <a:extLst>
              <a:ext uri="{FF2B5EF4-FFF2-40B4-BE49-F238E27FC236}">
                <a16:creationId xmlns:a16="http://schemas.microsoft.com/office/drawing/2014/main" id="{F4F38E0E-7900-C474-267F-1E630EC92592}"/>
              </a:ext>
            </a:extLst>
          </p:cNvPr>
          <p:cNvSpPr>
            <a:spLocks noGrp="1"/>
          </p:cNvSpPr>
          <p:nvPr userDrawn="1">
            <p:ph sz="quarter" idx="20" hasCustomPrompt="1"/>
          </p:nvPr>
        </p:nvSpPr>
        <p:spPr>
          <a:xfrm>
            <a:off x="690599" y="2285998"/>
            <a:ext cx="2523576" cy="3771903"/>
          </a:xfrm>
        </p:spPr>
        <p:txBody>
          <a:bodyPr/>
          <a:lstStyle>
            <a:lvl1pPr marL="0" indent="0" algn="ctr">
              <a:spcAft>
                <a:spcPts val="376"/>
              </a:spcAft>
              <a:buNone/>
              <a:defRPr sz="1500">
                <a:solidFill>
                  <a:schemeClr val="bg1"/>
                </a:solidFill>
                <a:latin typeface="Georgia" panose="02040502050405020303" pitchFamily="18" charset="0"/>
              </a:defRPr>
            </a:lvl1pPr>
            <a:lvl2pPr marL="4763" indent="0" algn="ctr">
              <a:spcAft>
                <a:spcPts val="900"/>
              </a:spcAft>
              <a:buNone/>
              <a:tabLst/>
              <a:defRPr sz="1100">
                <a:solidFill>
                  <a:schemeClr val="bg1"/>
                </a:solidFill>
              </a:defRPr>
            </a:lvl2pPr>
            <a:lvl3pPr marL="4763" indent="0" algn="ctr">
              <a:spcAft>
                <a:spcPts val="376"/>
              </a:spcAft>
              <a:buNone/>
              <a:tabLst/>
              <a:defRPr sz="1100">
                <a:solidFill>
                  <a:schemeClr val="bg1"/>
                </a:solidFill>
              </a:defRPr>
            </a:lvl3pPr>
            <a:lvl4pPr marL="4763" indent="0" algn="ctr">
              <a:spcAft>
                <a:spcPts val="900"/>
              </a:spcAft>
              <a:buNone/>
              <a:tabLst/>
              <a:defRPr sz="1100">
                <a:solidFill>
                  <a:schemeClr val="bg1"/>
                </a:solidFill>
              </a:defRPr>
            </a:lvl4pPr>
            <a:lvl5pPr marL="4763" indent="0" algn="ctr">
              <a:buNone/>
              <a:tabLst/>
              <a:defRPr sz="1100">
                <a:solidFill>
                  <a:schemeClr val="bg1"/>
                </a:solidFill>
              </a:defRPr>
            </a:lvl5pPr>
          </a:lstStyle>
          <a:p>
            <a:pPr lvl="0"/>
            <a:r>
              <a:rPr lang="en-US" dirty="0"/>
              <a:t>Name</a:t>
            </a:r>
          </a:p>
          <a:p>
            <a:pPr lvl="1"/>
            <a:r>
              <a:rPr lang="en-US" dirty="0"/>
              <a:t>Title</a:t>
            </a:r>
          </a:p>
          <a:p>
            <a:pPr lvl="2"/>
            <a:r>
              <a:rPr lang="en-US" dirty="0"/>
              <a:t>Phone</a:t>
            </a:r>
          </a:p>
          <a:p>
            <a:pPr lvl="3"/>
            <a:r>
              <a:rPr lang="en-US" dirty="0"/>
              <a:t>Email</a:t>
            </a:r>
          </a:p>
          <a:p>
            <a:pPr lvl="4"/>
            <a:r>
              <a:rPr lang="en-US" dirty="0"/>
              <a:t>Other</a:t>
            </a:r>
          </a:p>
        </p:txBody>
      </p:sp>
      <p:sp>
        <p:nvSpPr>
          <p:cNvPr id="19" name="Content Placeholder 21">
            <a:extLst>
              <a:ext uri="{FF2B5EF4-FFF2-40B4-BE49-F238E27FC236}">
                <a16:creationId xmlns:a16="http://schemas.microsoft.com/office/drawing/2014/main" id="{5771A5CA-A565-ED2B-896E-1ABACBAAEDDC}"/>
              </a:ext>
            </a:extLst>
          </p:cNvPr>
          <p:cNvSpPr>
            <a:spLocks noGrp="1"/>
          </p:cNvSpPr>
          <p:nvPr userDrawn="1">
            <p:ph sz="quarter" idx="18" hasCustomPrompt="1"/>
          </p:nvPr>
        </p:nvSpPr>
        <p:spPr>
          <a:xfrm>
            <a:off x="3425698" y="2285998"/>
            <a:ext cx="2297186" cy="3771903"/>
          </a:xfrm>
        </p:spPr>
        <p:txBody>
          <a:bodyPr/>
          <a:lstStyle>
            <a:lvl1pPr marL="0" indent="0" algn="ctr">
              <a:spcAft>
                <a:spcPts val="376"/>
              </a:spcAft>
              <a:buNone/>
              <a:defRPr sz="1500">
                <a:solidFill>
                  <a:schemeClr val="bg1"/>
                </a:solidFill>
                <a:latin typeface="Georgia" panose="02040502050405020303" pitchFamily="18" charset="0"/>
              </a:defRPr>
            </a:lvl1pPr>
            <a:lvl2pPr marL="4763" indent="0" algn="ctr">
              <a:spcAft>
                <a:spcPts val="900"/>
              </a:spcAft>
              <a:buNone/>
              <a:tabLst/>
              <a:defRPr sz="1100">
                <a:solidFill>
                  <a:schemeClr val="bg1"/>
                </a:solidFill>
              </a:defRPr>
            </a:lvl2pPr>
            <a:lvl3pPr marL="4763" indent="0" algn="ctr">
              <a:spcAft>
                <a:spcPts val="376"/>
              </a:spcAft>
              <a:buNone/>
              <a:tabLst/>
              <a:defRPr sz="1100">
                <a:solidFill>
                  <a:schemeClr val="bg1"/>
                </a:solidFill>
              </a:defRPr>
            </a:lvl3pPr>
            <a:lvl4pPr marL="4763" indent="0" algn="ctr">
              <a:spcAft>
                <a:spcPts val="900"/>
              </a:spcAft>
              <a:buNone/>
              <a:tabLst/>
              <a:defRPr sz="1100">
                <a:solidFill>
                  <a:schemeClr val="bg1"/>
                </a:solidFill>
              </a:defRPr>
            </a:lvl4pPr>
            <a:lvl5pPr marL="4763" indent="0" algn="ctr">
              <a:buNone/>
              <a:tabLst/>
              <a:defRPr sz="1100">
                <a:solidFill>
                  <a:schemeClr val="bg1"/>
                </a:solidFill>
              </a:defRPr>
            </a:lvl5pPr>
          </a:lstStyle>
          <a:p>
            <a:pPr lvl="0"/>
            <a:r>
              <a:rPr lang="en-US" dirty="0"/>
              <a:t>Name</a:t>
            </a:r>
          </a:p>
          <a:p>
            <a:pPr lvl="1"/>
            <a:r>
              <a:rPr lang="en-US" dirty="0"/>
              <a:t>Title</a:t>
            </a:r>
          </a:p>
          <a:p>
            <a:pPr lvl="2"/>
            <a:r>
              <a:rPr lang="en-US" dirty="0"/>
              <a:t>Phone</a:t>
            </a:r>
          </a:p>
          <a:p>
            <a:pPr lvl="3"/>
            <a:r>
              <a:rPr lang="en-US" dirty="0"/>
              <a:t>Email</a:t>
            </a:r>
          </a:p>
          <a:p>
            <a:pPr lvl="4"/>
            <a:r>
              <a:rPr lang="en-US" dirty="0"/>
              <a:t>Other</a:t>
            </a:r>
          </a:p>
        </p:txBody>
      </p:sp>
      <p:sp>
        <p:nvSpPr>
          <p:cNvPr id="20" name="Content Placeholder 21">
            <a:extLst>
              <a:ext uri="{FF2B5EF4-FFF2-40B4-BE49-F238E27FC236}">
                <a16:creationId xmlns:a16="http://schemas.microsoft.com/office/drawing/2014/main" id="{BB8C8E6E-6302-5049-2CAF-6475B0C3BE93}"/>
              </a:ext>
            </a:extLst>
          </p:cNvPr>
          <p:cNvSpPr>
            <a:spLocks noGrp="1"/>
          </p:cNvSpPr>
          <p:nvPr userDrawn="1">
            <p:ph sz="quarter" idx="19" hasCustomPrompt="1"/>
          </p:nvPr>
        </p:nvSpPr>
        <p:spPr>
          <a:xfrm>
            <a:off x="5927996" y="2285998"/>
            <a:ext cx="2531800" cy="3771903"/>
          </a:xfrm>
        </p:spPr>
        <p:txBody>
          <a:bodyPr/>
          <a:lstStyle>
            <a:lvl1pPr marL="0" indent="0" algn="ctr">
              <a:spcAft>
                <a:spcPts val="376"/>
              </a:spcAft>
              <a:buNone/>
              <a:defRPr sz="1500">
                <a:solidFill>
                  <a:schemeClr val="bg1"/>
                </a:solidFill>
                <a:latin typeface="Georgia" panose="02040502050405020303" pitchFamily="18" charset="0"/>
              </a:defRPr>
            </a:lvl1pPr>
            <a:lvl2pPr marL="4763" indent="0" algn="ctr">
              <a:spcAft>
                <a:spcPts val="900"/>
              </a:spcAft>
              <a:buNone/>
              <a:tabLst/>
              <a:defRPr sz="1100">
                <a:solidFill>
                  <a:schemeClr val="bg1"/>
                </a:solidFill>
              </a:defRPr>
            </a:lvl2pPr>
            <a:lvl3pPr marL="4763" indent="0" algn="ctr">
              <a:spcAft>
                <a:spcPts val="376"/>
              </a:spcAft>
              <a:buNone/>
              <a:tabLst/>
              <a:defRPr sz="1100">
                <a:solidFill>
                  <a:schemeClr val="bg1"/>
                </a:solidFill>
              </a:defRPr>
            </a:lvl3pPr>
            <a:lvl4pPr marL="4763" indent="0" algn="ctr">
              <a:spcAft>
                <a:spcPts val="900"/>
              </a:spcAft>
              <a:buNone/>
              <a:tabLst/>
              <a:defRPr sz="1100">
                <a:solidFill>
                  <a:schemeClr val="bg1"/>
                </a:solidFill>
              </a:defRPr>
            </a:lvl4pPr>
            <a:lvl5pPr marL="4763" indent="0" algn="ctr">
              <a:buNone/>
              <a:tabLst/>
              <a:defRPr sz="1100">
                <a:solidFill>
                  <a:schemeClr val="bg1"/>
                </a:solidFill>
              </a:defRPr>
            </a:lvl5pPr>
          </a:lstStyle>
          <a:p>
            <a:pPr lvl="0"/>
            <a:r>
              <a:rPr lang="en-US" dirty="0"/>
              <a:t>Name</a:t>
            </a:r>
          </a:p>
          <a:p>
            <a:pPr lvl="1"/>
            <a:r>
              <a:rPr lang="en-US" dirty="0"/>
              <a:t>Title</a:t>
            </a:r>
          </a:p>
          <a:p>
            <a:pPr lvl="2"/>
            <a:r>
              <a:rPr lang="en-US" dirty="0"/>
              <a:t>Phone</a:t>
            </a:r>
          </a:p>
          <a:p>
            <a:pPr lvl="3"/>
            <a:r>
              <a:rPr lang="en-US" dirty="0"/>
              <a:t>Email</a:t>
            </a:r>
          </a:p>
          <a:p>
            <a:pPr lvl="4"/>
            <a:r>
              <a:rPr lang="en-US" dirty="0"/>
              <a:t>Other</a:t>
            </a:r>
          </a:p>
        </p:txBody>
      </p:sp>
      <p:sp>
        <p:nvSpPr>
          <p:cNvPr id="12" name="TextBox 11">
            <a:extLst>
              <a:ext uri="{FF2B5EF4-FFF2-40B4-BE49-F238E27FC236}">
                <a16:creationId xmlns:a16="http://schemas.microsoft.com/office/drawing/2014/main" id="{DADE906A-5E60-207E-603C-FF11D6D2C61C}"/>
              </a:ext>
            </a:extLst>
          </p:cNvPr>
          <p:cNvSpPr txBox="1"/>
          <p:nvPr userDrawn="1"/>
        </p:nvSpPr>
        <p:spPr>
          <a:xfrm>
            <a:off x="685802" y="6400800"/>
            <a:ext cx="4289156" cy="228600"/>
          </a:xfrm>
          <a:prstGeom prst="rect">
            <a:avLst/>
          </a:prstGeom>
          <a:noFill/>
        </p:spPr>
        <p:txBody>
          <a:bodyPr wrap="square" lIns="0" tIns="0" rIns="0" bIns="0" anchor="b" anchorCtr="0">
            <a:noAutofit/>
          </a:bodyPr>
          <a:lstStyle/>
          <a:p>
            <a:pPr>
              <a:lnSpc>
                <a:spcPct val="150000"/>
              </a:lnSpc>
            </a:pPr>
            <a:r>
              <a:rPr lang="en-US" altLang="en-US" sz="800" dirty="0">
                <a:solidFill>
                  <a:schemeClr val="bg2">
                    <a:lumMod val="75000"/>
                  </a:schemeClr>
                </a:solidFill>
                <a:latin typeface="Arial" pitchFamily="34" charset="0"/>
                <a:cs typeface="Arial" pitchFamily="34" charset="0"/>
              </a:rPr>
              <a:t>© 2023. </a:t>
            </a:r>
            <a:r>
              <a:rPr lang="en-US" altLang="en-US" sz="800" i="1" dirty="0">
                <a:solidFill>
                  <a:schemeClr val="bg2">
                    <a:lumMod val="75000"/>
                  </a:schemeClr>
                </a:solidFill>
                <a:latin typeface="Arial" pitchFamily="34" charset="0"/>
                <a:cs typeface="Arial" pitchFamily="34" charset="0"/>
              </a:rPr>
              <a:t>The consulting and operations division of UMass Chan Medical School. Confidential</a:t>
            </a:r>
          </a:p>
        </p:txBody>
      </p:sp>
      <p:sp>
        <p:nvSpPr>
          <p:cNvPr id="6" name="Slide Number Placeholder 5">
            <a:extLst>
              <a:ext uri="{FF2B5EF4-FFF2-40B4-BE49-F238E27FC236}">
                <a16:creationId xmlns:a16="http://schemas.microsoft.com/office/drawing/2014/main" id="{F93654EE-C7E7-92ED-006D-F016A2E1A70C}"/>
              </a:ext>
            </a:extLst>
          </p:cNvPr>
          <p:cNvSpPr>
            <a:spLocks noGrp="1"/>
          </p:cNvSpPr>
          <p:nvPr userDrawn="1">
            <p:ph type="sldNum" sz="quarter" idx="12"/>
          </p:nvPr>
        </p:nvSpPr>
        <p:spPr>
          <a:xfrm>
            <a:off x="8458200" y="6411752"/>
            <a:ext cx="342900" cy="217651"/>
          </a:xfrm>
          <a:prstGeom prst="rect">
            <a:avLst/>
          </a:prstGeom>
        </p:spPr>
        <p:txBody>
          <a:bodyPr/>
          <a:lstStyle>
            <a:lvl1pPr>
              <a:defRPr sz="800"/>
            </a:lvl1pPr>
          </a:lstStyle>
          <a:p>
            <a:fld id="{369026CA-FCD3-9147-8CC6-4862EFF526B8}" type="slidenum">
              <a:rPr lang="en-US" smtClean="0"/>
              <a:pPr/>
              <a:t>‹#›</a:t>
            </a:fld>
            <a:endParaRPr lang="en-US" dirty="0"/>
          </a:p>
        </p:txBody>
      </p:sp>
    </p:spTree>
    <p:extLst>
      <p:ext uri="{BB962C8B-B14F-4D97-AF65-F5344CB8AC3E}">
        <p14:creationId xmlns:p14="http://schemas.microsoft.com/office/powerpoint/2010/main" val="3681195645"/>
      </p:ext>
    </p:extLst>
  </p:cSld>
  <p:clrMapOvr>
    <a:masterClrMapping/>
  </p:clrMapOvr>
  <p:extLst>
    <p:ext uri="{DCECCB84-F9BA-43D5-87BE-67443E8EF086}">
      <p15:sldGuideLst xmlns:p15="http://schemas.microsoft.com/office/powerpoint/2012/main">
        <p15:guide id="2" pos="2880" userDrawn="1">
          <p15:clr>
            <a:srgbClr val="FBAE40"/>
          </p15:clr>
        </p15:guide>
        <p15:guide id="3" orient="horz" pos="1152" userDrawn="1">
          <p15:clr>
            <a:srgbClr val="FBAE40"/>
          </p15:clr>
        </p15:guide>
        <p15:guide id="4" pos="3744" userDrawn="1">
          <p15:clr>
            <a:srgbClr val="FBAE40"/>
          </p15:clr>
        </p15:guide>
        <p15:guide id="5" pos="2016"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hank You Slid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13A94-755A-29E1-4409-FC23026E41AB}"/>
              </a:ext>
            </a:extLst>
          </p:cNvPr>
          <p:cNvSpPr>
            <a:spLocks noGrp="1"/>
          </p:cNvSpPr>
          <p:nvPr userDrawn="1">
            <p:ph type="title" hasCustomPrompt="1"/>
          </p:nvPr>
        </p:nvSpPr>
        <p:spPr>
          <a:xfrm>
            <a:off x="685802" y="2638077"/>
            <a:ext cx="7772401" cy="665514"/>
          </a:xfrm>
        </p:spPr>
        <p:txBody>
          <a:bodyPr/>
          <a:lstStyle>
            <a:lvl1pPr algn="ctr">
              <a:defRPr sz="4200">
                <a:solidFill>
                  <a:schemeClr val="bg1"/>
                </a:solidFill>
              </a:defRPr>
            </a:lvl1pPr>
          </a:lstStyle>
          <a:p>
            <a:r>
              <a:rPr lang="en-US" dirty="0"/>
              <a:t>Thank You</a:t>
            </a:r>
          </a:p>
        </p:txBody>
      </p:sp>
      <p:pic>
        <p:nvPicPr>
          <p:cNvPr id="8" name="Picture 12" descr="ForHealth Consulting at UMass Chan Medical School">
            <a:extLst>
              <a:ext uri="{FF2B5EF4-FFF2-40B4-BE49-F238E27FC236}">
                <a16:creationId xmlns:a16="http://schemas.microsoft.com/office/drawing/2014/main" id="{6BC75207-F7B9-98E4-32E8-4557226D339B}"/>
              </a:ext>
            </a:extLst>
          </p:cNvPr>
          <p:cNvPicPr>
            <a:picLocks/>
          </p:cNvPicPr>
          <p:nvPr userDrawn="1"/>
        </p:nvPicPr>
        <p:blipFill>
          <a:blip r:embed="rId2">
            <a:extLst>
              <a:ext uri="{96DAC541-7B7A-43D3-8B79-37D633B846F1}">
                <asvg:svgBlip xmlns:asvg="http://schemas.microsoft.com/office/drawing/2016/SVG/main" r:embed="rId3"/>
              </a:ext>
            </a:extLst>
          </a:blip>
          <a:srcRect/>
          <a:stretch/>
        </p:blipFill>
        <p:spPr>
          <a:xfrm>
            <a:off x="3296646" y="5469401"/>
            <a:ext cx="2533650" cy="506730"/>
          </a:xfrm>
          <a:prstGeom prst="rect">
            <a:avLst/>
          </a:prstGeom>
        </p:spPr>
      </p:pic>
    </p:spTree>
    <p:extLst>
      <p:ext uri="{BB962C8B-B14F-4D97-AF65-F5344CB8AC3E}">
        <p14:creationId xmlns:p14="http://schemas.microsoft.com/office/powerpoint/2010/main" val="3044230323"/>
      </p:ext>
    </p:extLst>
  </p:cSld>
  <p:clrMapOvr>
    <a:masterClrMapping/>
  </p:clrMapOvr>
  <p:extLst>
    <p:ext uri="{DCECCB84-F9BA-43D5-87BE-67443E8EF086}">
      <p15:sldGuideLst xmlns:p15="http://schemas.microsoft.com/office/powerpoint/2012/main">
        <p15:guide id="2" pos="2880" userDrawn="1">
          <p15:clr>
            <a:srgbClr val="FBAE40"/>
          </p15:clr>
        </p15:guide>
        <p15:guide id="3" orient="horz" pos="1296"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Thank You Slide">
    <p:bg>
      <p:bgPr>
        <a:solidFill>
          <a:schemeClr val="tx2"/>
        </a:solid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C27A9DD5-3351-3778-EB31-4729533CFBB6}"/>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44543" t="16716" r="751" b="43461"/>
          <a:stretch/>
        </p:blipFill>
        <p:spPr>
          <a:xfrm>
            <a:off x="1" y="1"/>
            <a:ext cx="9144000" cy="6858000"/>
          </a:xfrm>
          <a:prstGeom prst="rect">
            <a:avLst/>
          </a:prstGeom>
        </p:spPr>
      </p:pic>
      <p:sp>
        <p:nvSpPr>
          <p:cNvPr id="2" name="Title 1">
            <a:extLst>
              <a:ext uri="{FF2B5EF4-FFF2-40B4-BE49-F238E27FC236}">
                <a16:creationId xmlns:a16="http://schemas.microsoft.com/office/drawing/2014/main" id="{27B13A94-755A-29E1-4409-FC23026E41AB}"/>
              </a:ext>
            </a:extLst>
          </p:cNvPr>
          <p:cNvSpPr>
            <a:spLocks noGrp="1"/>
          </p:cNvSpPr>
          <p:nvPr userDrawn="1">
            <p:ph type="title"/>
          </p:nvPr>
        </p:nvSpPr>
        <p:spPr>
          <a:xfrm>
            <a:off x="685802" y="2374022"/>
            <a:ext cx="7772401" cy="665514"/>
          </a:xfrm>
        </p:spPr>
        <p:txBody>
          <a:bodyPr/>
          <a:lstStyle>
            <a:lvl1pPr algn="ctr">
              <a:defRPr sz="4200">
                <a:solidFill>
                  <a:schemeClr val="bg1"/>
                </a:solidFill>
              </a:defRPr>
            </a:lvl1pPr>
          </a:lstStyle>
          <a:p>
            <a:r>
              <a:rPr lang="en-US"/>
              <a:t>Click to edit Master title style</a:t>
            </a:r>
            <a:endParaRPr lang="en-US" dirty="0"/>
          </a:p>
        </p:txBody>
      </p:sp>
      <p:pic>
        <p:nvPicPr>
          <p:cNvPr id="4" name="Picture 12" descr="ForHealth Consulting at UMass Chan Medical School">
            <a:extLst>
              <a:ext uri="{FF2B5EF4-FFF2-40B4-BE49-F238E27FC236}">
                <a16:creationId xmlns:a16="http://schemas.microsoft.com/office/drawing/2014/main" id="{812A904C-AEBB-11C0-EE76-652D5812088A}"/>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7305040" y="457202"/>
            <a:ext cx="1496060" cy="880745"/>
          </a:xfrm>
          <a:prstGeom prst="rect">
            <a:avLst/>
          </a:prstGeom>
        </p:spPr>
      </p:pic>
    </p:spTree>
    <p:extLst>
      <p:ext uri="{BB962C8B-B14F-4D97-AF65-F5344CB8AC3E}">
        <p14:creationId xmlns:p14="http://schemas.microsoft.com/office/powerpoint/2010/main" val="1500845202"/>
      </p:ext>
    </p:extLst>
  </p:cSld>
  <p:clrMapOvr>
    <a:masterClrMapping/>
  </p:clrMapOvr>
  <p:extLst>
    <p:ext uri="{DCECCB84-F9BA-43D5-87BE-67443E8EF086}">
      <p15:sldGuideLst xmlns:p15="http://schemas.microsoft.com/office/powerpoint/2012/main">
        <p15:guide id="2" pos="2880" userDrawn="1">
          <p15:clr>
            <a:srgbClr val="FBAE40"/>
          </p15:clr>
        </p15:guide>
        <p15:guide id="3" orient="horz" pos="1296"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con Library">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B384CAC-762F-E5E0-D9A5-2D9F20AAD989}"/>
              </a:ext>
              <a:ext uri="{C183D7F6-B498-43B3-948B-1728B52AA6E4}">
                <adec:decorative xmlns:adec="http://schemas.microsoft.com/office/drawing/2017/decorative" val="1"/>
              </a:ext>
            </a:extLst>
          </p:cNvPr>
          <p:cNvSpPr/>
          <p:nvPr userDrawn="1"/>
        </p:nvSpPr>
        <p:spPr>
          <a:xfrm>
            <a:off x="2" y="0"/>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27B13A94-755A-29E1-4409-FC23026E41AB}"/>
              </a:ext>
            </a:extLst>
          </p:cNvPr>
          <p:cNvSpPr>
            <a:spLocks noGrp="1"/>
          </p:cNvSpPr>
          <p:nvPr userDrawn="1">
            <p:ph type="title" hasCustomPrompt="1"/>
          </p:nvPr>
        </p:nvSpPr>
        <p:spPr>
          <a:xfrm>
            <a:off x="685802" y="457201"/>
            <a:ext cx="6377941" cy="665514"/>
          </a:xfrm>
        </p:spPr>
        <p:txBody>
          <a:bodyPr/>
          <a:lstStyle>
            <a:lvl1pPr>
              <a:defRPr/>
            </a:lvl1pPr>
          </a:lstStyle>
          <a:p>
            <a:r>
              <a:rPr lang="en-US" dirty="0"/>
              <a:t>Icon Library</a:t>
            </a:r>
          </a:p>
        </p:txBody>
      </p:sp>
      <p:pic>
        <p:nvPicPr>
          <p:cNvPr id="5" name="Picture 12" descr="ForHealth Consulting at UMass Chan Medical School">
            <a:extLst>
              <a:ext uri="{FF2B5EF4-FFF2-40B4-BE49-F238E27FC236}">
                <a16:creationId xmlns:a16="http://schemas.microsoft.com/office/drawing/2014/main" id="{0E4D4D9F-78D0-F859-2DF9-E897F4DD45D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761232" y="442974"/>
            <a:ext cx="1070864" cy="630428"/>
          </a:xfrm>
          <a:prstGeom prst="rect">
            <a:avLst/>
          </a:prstGeom>
        </p:spPr>
      </p:pic>
      <p:grpSp>
        <p:nvGrpSpPr>
          <p:cNvPr id="8" name="Group 7">
            <a:extLst>
              <a:ext uri="{FF2B5EF4-FFF2-40B4-BE49-F238E27FC236}">
                <a16:creationId xmlns:a16="http://schemas.microsoft.com/office/drawing/2014/main" id="{BAA7007D-9982-EE88-ACAC-0C6B7E0A7949}"/>
              </a:ext>
              <a:ext uri="{C183D7F6-B498-43B3-948B-1728B52AA6E4}">
                <adec:decorative xmlns:adec="http://schemas.microsoft.com/office/drawing/2017/decorative" val="1"/>
              </a:ext>
            </a:extLst>
          </p:cNvPr>
          <p:cNvGrpSpPr/>
          <p:nvPr userDrawn="1"/>
        </p:nvGrpSpPr>
        <p:grpSpPr>
          <a:xfrm>
            <a:off x="640620" y="1775500"/>
            <a:ext cx="7869294" cy="4426823"/>
            <a:chOff x="854160" y="1775499"/>
            <a:chExt cx="10492392" cy="4426822"/>
          </a:xfrm>
        </p:grpSpPr>
        <p:sp>
          <p:nvSpPr>
            <p:cNvPr id="9" name="TextBox 8">
              <a:extLst>
                <a:ext uri="{FF2B5EF4-FFF2-40B4-BE49-F238E27FC236}">
                  <a16:creationId xmlns:a16="http://schemas.microsoft.com/office/drawing/2014/main" id="{D723897A-7C16-3B1F-8A0D-71DE073A937A}"/>
                </a:ext>
              </a:extLst>
            </p:cNvPr>
            <p:cNvSpPr txBox="1"/>
            <p:nvPr/>
          </p:nvSpPr>
          <p:spPr>
            <a:xfrm>
              <a:off x="854160" y="1775499"/>
              <a:ext cx="588336" cy="259514"/>
            </a:xfrm>
            <a:prstGeom prst="rect">
              <a:avLst/>
            </a:prstGeom>
            <a:noFill/>
          </p:spPr>
          <p:txBody>
            <a:bodyPr wrap="square" lIns="0" tIns="45720" rIns="0" bIns="0" rtlCol="0" anchor="t" anchorCtr="0">
              <a:noAutofit/>
            </a:bodyPr>
            <a:lstStyle/>
            <a:p>
              <a:pPr algn="ctr"/>
              <a:r>
                <a:rPr lang="en-US" sz="650" dirty="0"/>
                <a:t>Academic</a:t>
              </a:r>
            </a:p>
          </p:txBody>
        </p:sp>
        <p:sp>
          <p:nvSpPr>
            <p:cNvPr id="10" name="TextBox 9">
              <a:extLst>
                <a:ext uri="{FF2B5EF4-FFF2-40B4-BE49-F238E27FC236}">
                  <a16:creationId xmlns:a16="http://schemas.microsoft.com/office/drawing/2014/main" id="{F1474E27-9477-C668-3142-AC5F915DF3F2}"/>
                </a:ext>
              </a:extLst>
            </p:cNvPr>
            <p:cNvSpPr txBox="1"/>
            <p:nvPr/>
          </p:nvSpPr>
          <p:spPr>
            <a:xfrm>
              <a:off x="1631909" y="1775499"/>
              <a:ext cx="588336" cy="259514"/>
            </a:xfrm>
            <a:prstGeom prst="rect">
              <a:avLst/>
            </a:prstGeom>
            <a:noFill/>
          </p:spPr>
          <p:txBody>
            <a:bodyPr wrap="square" lIns="0" tIns="45720" rIns="0" bIns="0" rtlCol="0" anchor="t" anchorCtr="0">
              <a:noAutofit/>
            </a:bodyPr>
            <a:lstStyle/>
            <a:p>
              <a:pPr algn="ctr"/>
              <a:r>
                <a:rPr lang="en-US" sz="650" dirty="0"/>
                <a:t>Achieve</a:t>
              </a:r>
            </a:p>
          </p:txBody>
        </p:sp>
        <p:sp>
          <p:nvSpPr>
            <p:cNvPr id="11" name="TextBox 10">
              <a:extLst>
                <a:ext uri="{FF2B5EF4-FFF2-40B4-BE49-F238E27FC236}">
                  <a16:creationId xmlns:a16="http://schemas.microsoft.com/office/drawing/2014/main" id="{1819620F-F497-635A-F9CB-953906A6906B}"/>
                </a:ext>
              </a:extLst>
            </p:cNvPr>
            <p:cNvSpPr txBox="1"/>
            <p:nvPr/>
          </p:nvSpPr>
          <p:spPr>
            <a:xfrm>
              <a:off x="2483783" y="1775499"/>
              <a:ext cx="588336" cy="259514"/>
            </a:xfrm>
            <a:prstGeom prst="rect">
              <a:avLst/>
            </a:prstGeom>
            <a:noFill/>
          </p:spPr>
          <p:txBody>
            <a:bodyPr wrap="square" lIns="0" tIns="45720" rIns="0" bIns="0" rtlCol="0" anchor="t" anchorCtr="0">
              <a:noAutofit/>
            </a:bodyPr>
            <a:lstStyle/>
            <a:p>
              <a:pPr algn="ctr"/>
              <a:r>
                <a:rPr lang="en-US" sz="650" dirty="0"/>
                <a:t>Ambulance</a:t>
              </a:r>
            </a:p>
          </p:txBody>
        </p:sp>
        <p:sp>
          <p:nvSpPr>
            <p:cNvPr id="13" name="TextBox 12">
              <a:extLst>
                <a:ext uri="{FF2B5EF4-FFF2-40B4-BE49-F238E27FC236}">
                  <a16:creationId xmlns:a16="http://schemas.microsoft.com/office/drawing/2014/main" id="{8790434B-BFE0-8291-7CD8-B572EA75987C}"/>
                </a:ext>
              </a:extLst>
            </p:cNvPr>
            <p:cNvSpPr txBox="1"/>
            <p:nvPr/>
          </p:nvSpPr>
          <p:spPr>
            <a:xfrm>
              <a:off x="3303107" y="1775499"/>
              <a:ext cx="588336" cy="259514"/>
            </a:xfrm>
            <a:prstGeom prst="rect">
              <a:avLst/>
            </a:prstGeom>
            <a:noFill/>
          </p:spPr>
          <p:txBody>
            <a:bodyPr wrap="square" lIns="0" tIns="45720" rIns="0" bIns="0" rtlCol="0" anchor="t" anchorCtr="0">
              <a:noAutofit/>
            </a:bodyPr>
            <a:lstStyle/>
            <a:p>
              <a:pPr algn="ctr"/>
              <a:r>
                <a:rPr lang="en-US" sz="650" dirty="0"/>
                <a:t>Bar-Graph</a:t>
              </a:r>
            </a:p>
          </p:txBody>
        </p:sp>
        <p:sp>
          <p:nvSpPr>
            <p:cNvPr id="14" name="TextBox 13">
              <a:extLst>
                <a:ext uri="{FF2B5EF4-FFF2-40B4-BE49-F238E27FC236}">
                  <a16:creationId xmlns:a16="http://schemas.microsoft.com/office/drawing/2014/main" id="{3CE14617-D01A-0807-689F-3E9DEB85E6F9}"/>
                </a:ext>
              </a:extLst>
            </p:cNvPr>
            <p:cNvSpPr txBox="1"/>
            <p:nvPr/>
          </p:nvSpPr>
          <p:spPr>
            <a:xfrm>
              <a:off x="4136537" y="1775499"/>
              <a:ext cx="588336" cy="259514"/>
            </a:xfrm>
            <a:prstGeom prst="rect">
              <a:avLst/>
            </a:prstGeom>
            <a:noFill/>
          </p:spPr>
          <p:txBody>
            <a:bodyPr wrap="square" lIns="0" tIns="45720" rIns="0" bIns="0" rtlCol="0" anchor="t" anchorCtr="0">
              <a:noAutofit/>
            </a:bodyPr>
            <a:lstStyle/>
            <a:p>
              <a:pPr algn="ctr"/>
              <a:r>
                <a:rPr lang="en-US" sz="650" dirty="0"/>
                <a:t>Books</a:t>
              </a:r>
            </a:p>
          </p:txBody>
        </p:sp>
        <p:sp>
          <p:nvSpPr>
            <p:cNvPr id="15" name="TextBox 14">
              <a:extLst>
                <a:ext uri="{FF2B5EF4-FFF2-40B4-BE49-F238E27FC236}">
                  <a16:creationId xmlns:a16="http://schemas.microsoft.com/office/drawing/2014/main" id="{A00A1B8D-7938-138C-079B-4B3A4DDC6AA5}"/>
                </a:ext>
              </a:extLst>
            </p:cNvPr>
            <p:cNvSpPr txBox="1"/>
            <p:nvPr/>
          </p:nvSpPr>
          <p:spPr>
            <a:xfrm>
              <a:off x="4970319" y="1775499"/>
              <a:ext cx="588336" cy="259514"/>
            </a:xfrm>
            <a:prstGeom prst="rect">
              <a:avLst/>
            </a:prstGeom>
            <a:noFill/>
          </p:spPr>
          <p:txBody>
            <a:bodyPr wrap="square" lIns="0" tIns="45720" rIns="0" bIns="0" rtlCol="0" anchor="t" anchorCtr="0">
              <a:noAutofit/>
            </a:bodyPr>
            <a:lstStyle/>
            <a:p>
              <a:pPr algn="ctr"/>
              <a:r>
                <a:rPr lang="en-US" sz="650" dirty="0"/>
                <a:t>Building</a:t>
              </a:r>
            </a:p>
          </p:txBody>
        </p:sp>
        <p:sp>
          <p:nvSpPr>
            <p:cNvPr id="16" name="TextBox 15">
              <a:extLst>
                <a:ext uri="{FF2B5EF4-FFF2-40B4-BE49-F238E27FC236}">
                  <a16:creationId xmlns:a16="http://schemas.microsoft.com/office/drawing/2014/main" id="{512D7959-3695-B4D9-5099-BFB0A539D520}"/>
                </a:ext>
              </a:extLst>
            </p:cNvPr>
            <p:cNvSpPr txBox="1"/>
            <p:nvPr/>
          </p:nvSpPr>
          <p:spPr>
            <a:xfrm>
              <a:off x="5804109" y="1775499"/>
              <a:ext cx="588336" cy="259514"/>
            </a:xfrm>
            <a:prstGeom prst="rect">
              <a:avLst/>
            </a:prstGeom>
            <a:noFill/>
          </p:spPr>
          <p:txBody>
            <a:bodyPr wrap="square" lIns="0" tIns="45720" rIns="0" bIns="0" rtlCol="0" anchor="t" anchorCtr="0">
              <a:noAutofit/>
            </a:bodyPr>
            <a:lstStyle/>
            <a:p>
              <a:pPr algn="ctr"/>
              <a:r>
                <a:rPr lang="en-US" sz="650" dirty="0"/>
                <a:t>Bulb</a:t>
              </a:r>
            </a:p>
          </p:txBody>
        </p:sp>
        <p:sp>
          <p:nvSpPr>
            <p:cNvPr id="17" name="TextBox 16">
              <a:extLst>
                <a:ext uri="{FF2B5EF4-FFF2-40B4-BE49-F238E27FC236}">
                  <a16:creationId xmlns:a16="http://schemas.microsoft.com/office/drawing/2014/main" id="{34FDE3F0-7203-EEC1-D14D-4D89B4F244AD}"/>
                </a:ext>
              </a:extLst>
            </p:cNvPr>
            <p:cNvSpPr txBox="1"/>
            <p:nvPr/>
          </p:nvSpPr>
          <p:spPr>
            <a:xfrm>
              <a:off x="6605747" y="1775499"/>
              <a:ext cx="588336" cy="259514"/>
            </a:xfrm>
            <a:prstGeom prst="rect">
              <a:avLst/>
            </a:prstGeom>
            <a:noFill/>
          </p:spPr>
          <p:txBody>
            <a:bodyPr wrap="square" lIns="0" tIns="45720" rIns="0" bIns="0" rtlCol="0" anchor="t" anchorCtr="0">
              <a:noAutofit/>
            </a:bodyPr>
            <a:lstStyle/>
            <a:p>
              <a:pPr algn="ctr"/>
              <a:r>
                <a:rPr lang="en-US" sz="650" dirty="0"/>
                <a:t>Call</a:t>
              </a:r>
            </a:p>
          </p:txBody>
        </p:sp>
        <p:sp>
          <p:nvSpPr>
            <p:cNvPr id="19" name="TextBox 18">
              <a:extLst>
                <a:ext uri="{FF2B5EF4-FFF2-40B4-BE49-F238E27FC236}">
                  <a16:creationId xmlns:a16="http://schemas.microsoft.com/office/drawing/2014/main" id="{D8123F7C-C1DB-8343-AA59-FAA532794B17}"/>
                </a:ext>
              </a:extLst>
            </p:cNvPr>
            <p:cNvSpPr txBox="1"/>
            <p:nvPr/>
          </p:nvSpPr>
          <p:spPr>
            <a:xfrm>
              <a:off x="7421644" y="1775499"/>
              <a:ext cx="588336" cy="259514"/>
            </a:xfrm>
            <a:prstGeom prst="rect">
              <a:avLst/>
            </a:prstGeom>
            <a:noFill/>
          </p:spPr>
          <p:txBody>
            <a:bodyPr wrap="square" lIns="0" tIns="45720" rIns="0" bIns="0" rtlCol="0" anchor="t" anchorCtr="0">
              <a:noAutofit/>
            </a:bodyPr>
            <a:lstStyle/>
            <a:p>
              <a:pPr algn="ctr"/>
              <a:r>
                <a:rPr lang="en-US" sz="650" dirty="0"/>
                <a:t>Care</a:t>
              </a:r>
            </a:p>
          </p:txBody>
        </p:sp>
        <p:sp>
          <p:nvSpPr>
            <p:cNvPr id="20" name="TextBox 19">
              <a:extLst>
                <a:ext uri="{FF2B5EF4-FFF2-40B4-BE49-F238E27FC236}">
                  <a16:creationId xmlns:a16="http://schemas.microsoft.com/office/drawing/2014/main" id="{7988CE7D-387D-F394-F821-4703B04AFC63}"/>
                </a:ext>
              </a:extLst>
            </p:cNvPr>
            <p:cNvSpPr txBox="1"/>
            <p:nvPr/>
          </p:nvSpPr>
          <p:spPr>
            <a:xfrm>
              <a:off x="8228233" y="1775499"/>
              <a:ext cx="588336" cy="259514"/>
            </a:xfrm>
            <a:prstGeom prst="rect">
              <a:avLst/>
            </a:prstGeom>
            <a:noFill/>
          </p:spPr>
          <p:txBody>
            <a:bodyPr wrap="square" lIns="0" tIns="45720" rIns="0" bIns="0" rtlCol="0" anchor="t" anchorCtr="0">
              <a:noAutofit/>
            </a:bodyPr>
            <a:lstStyle/>
            <a:p>
              <a:pPr algn="ctr"/>
              <a:r>
                <a:rPr lang="en-US" sz="650" dirty="0"/>
                <a:t>Certificate</a:t>
              </a:r>
            </a:p>
          </p:txBody>
        </p:sp>
        <p:sp>
          <p:nvSpPr>
            <p:cNvPr id="21" name="TextBox 20">
              <a:extLst>
                <a:ext uri="{FF2B5EF4-FFF2-40B4-BE49-F238E27FC236}">
                  <a16:creationId xmlns:a16="http://schemas.microsoft.com/office/drawing/2014/main" id="{CCE2EF6F-A24F-D1DD-CE43-8A1432CDEAB3}"/>
                </a:ext>
              </a:extLst>
            </p:cNvPr>
            <p:cNvSpPr txBox="1"/>
            <p:nvPr/>
          </p:nvSpPr>
          <p:spPr>
            <a:xfrm>
              <a:off x="9099906" y="1775499"/>
              <a:ext cx="588336" cy="259514"/>
            </a:xfrm>
            <a:prstGeom prst="rect">
              <a:avLst/>
            </a:prstGeom>
            <a:noFill/>
          </p:spPr>
          <p:txBody>
            <a:bodyPr wrap="square" lIns="0" tIns="45720" rIns="0" bIns="0" rtlCol="0" anchor="t" anchorCtr="0">
              <a:noAutofit/>
            </a:bodyPr>
            <a:lstStyle/>
            <a:p>
              <a:pPr algn="ctr"/>
              <a:r>
                <a:rPr lang="en-US" sz="650" dirty="0"/>
                <a:t>Check-List</a:t>
              </a:r>
            </a:p>
          </p:txBody>
        </p:sp>
        <p:sp>
          <p:nvSpPr>
            <p:cNvPr id="22" name="TextBox 21">
              <a:extLst>
                <a:ext uri="{FF2B5EF4-FFF2-40B4-BE49-F238E27FC236}">
                  <a16:creationId xmlns:a16="http://schemas.microsoft.com/office/drawing/2014/main" id="{8AC240F1-89BE-9425-F75A-8FF190AB50D9}"/>
                </a:ext>
              </a:extLst>
            </p:cNvPr>
            <p:cNvSpPr txBox="1"/>
            <p:nvPr/>
          </p:nvSpPr>
          <p:spPr>
            <a:xfrm>
              <a:off x="9966380" y="1775499"/>
              <a:ext cx="588336" cy="259514"/>
            </a:xfrm>
            <a:prstGeom prst="rect">
              <a:avLst/>
            </a:prstGeom>
            <a:noFill/>
          </p:spPr>
          <p:txBody>
            <a:bodyPr wrap="square" lIns="0" tIns="45720" rIns="0" bIns="0" rtlCol="0" anchor="t" anchorCtr="0">
              <a:noAutofit/>
            </a:bodyPr>
            <a:lstStyle/>
            <a:p>
              <a:pPr algn="ctr"/>
              <a:r>
                <a:rPr lang="en-US" sz="650" dirty="0"/>
                <a:t>Checkmark</a:t>
              </a:r>
            </a:p>
          </p:txBody>
        </p:sp>
        <p:sp>
          <p:nvSpPr>
            <p:cNvPr id="23" name="TextBox 22">
              <a:extLst>
                <a:ext uri="{FF2B5EF4-FFF2-40B4-BE49-F238E27FC236}">
                  <a16:creationId xmlns:a16="http://schemas.microsoft.com/office/drawing/2014/main" id="{9E046D74-D3C9-54BC-187A-7602E81EEDF2}"/>
                </a:ext>
              </a:extLst>
            </p:cNvPr>
            <p:cNvSpPr txBox="1"/>
            <p:nvPr/>
          </p:nvSpPr>
          <p:spPr>
            <a:xfrm>
              <a:off x="10758216" y="1775499"/>
              <a:ext cx="588336" cy="259514"/>
            </a:xfrm>
            <a:prstGeom prst="rect">
              <a:avLst/>
            </a:prstGeom>
            <a:noFill/>
          </p:spPr>
          <p:txBody>
            <a:bodyPr wrap="square" lIns="0" tIns="45720" rIns="0" bIns="0" rtlCol="0" anchor="t" anchorCtr="0">
              <a:noAutofit/>
            </a:bodyPr>
            <a:lstStyle/>
            <a:p>
              <a:pPr algn="ctr"/>
              <a:r>
                <a:rPr lang="en-US" sz="650" dirty="0"/>
                <a:t>Collaborate</a:t>
              </a:r>
            </a:p>
          </p:txBody>
        </p:sp>
        <p:sp>
          <p:nvSpPr>
            <p:cNvPr id="24" name="TextBox 23">
              <a:extLst>
                <a:ext uri="{FF2B5EF4-FFF2-40B4-BE49-F238E27FC236}">
                  <a16:creationId xmlns:a16="http://schemas.microsoft.com/office/drawing/2014/main" id="{6494FEE3-DE9F-D0A2-DB3B-911A7C5D7091}"/>
                </a:ext>
              </a:extLst>
            </p:cNvPr>
            <p:cNvSpPr txBox="1"/>
            <p:nvPr/>
          </p:nvSpPr>
          <p:spPr>
            <a:xfrm>
              <a:off x="854160" y="2817489"/>
              <a:ext cx="588336" cy="259514"/>
            </a:xfrm>
            <a:prstGeom prst="rect">
              <a:avLst/>
            </a:prstGeom>
            <a:noFill/>
          </p:spPr>
          <p:txBody>
            <a:bodyPr wrap="square" lIns="0" tIns="45720" rIns="0" bIns="0" rtlCol="0" anchor="t" anchorCtr="0">
              <a:noAutofit/>
            </a:bodyPr>
            <a:lstStyle/>
            <a:p>
              <a:pPr algn="ctr"/>
              <a:r>
                <a:rPr lang="en-US" sz="650" dirty="0"/>
                <a:t>Colleague</a:t>
              </a:r>
            </a:p>
          </p:txBody>
        </p:sp>
        <p:sp>
          <p:nvSpPr>
            <p:cNvPr id="25" name="TextBox 24">
              <a:extLst>
                <a:ext uri="{FF2B5EF4-FFF2-40B4-BE49-F238E27FC236}">
                  <a16:creationId xmlns:a16="http://schemas.microsoft.com/office/drawing/2014/main" id="{4612323B-316A-39DC-C32D-0A1BB875AE6E}"/>
                </a:ext>
              </a:extLst>
            </p:cNvPr>
            <p:cNvSpPr txBox="1"/>
            <p:nvPr/>
          </p:nvSpPr>
          <p:spPr>
            <a:xfrm>
              <a:off x="1631909" y="2817489"/>
              <a:ext cx="588336" cy="259514"/>
            </a:xfrm>
            <a:prstGeom prst="rect">
              <a:avLst/>
            </a:prstGeom>
            <a:noFill/>
          </p:spPr>
          <p:txBody>
            <a:bodyPr wrap="square" lIns="0" tIns="45720" rIns="0" bIns="0" rtlCol="0" anchor="t" anchorCtr="0">
              <a:noAutofit/>
            </a:bodyPr>
            <a:lstStyle/>
            <a:p>
              <a:pPr algn="ctr"/>
              <a:r>
                <a:rPr lang="en-US" sz="650" dirty="0"/>
                <a:t>Compass</a:t>
              </a:r>
            </a:p>
          </p:txBody>
        </p:sp>
        <p:sp>
          <p:nvSpPr>
            <p:cNvPr id="26" name="TextBox 25">
              <a:extLst>
                <a:ext uri="{FF2B5EF4-FFF2-40B4-BE49-F238E27FC236}">
                  <a16:creationId xmlns:a16="http://schemas.microsoft.com/office/drawing/2014/main" id="{DE5CF645-7D81-AC92-9539-B24A13894203}"/>
                </a:ext>
              </a:extLst>
            </p:cNvPr>
            <p:cNvSpPr txBox="1"/>
            <p:nvPr/>
          </p:nvSpPr>
          <p:spPr>
            <a:xfrm>
              <a:off x="2483783" y="2817489"/>
              <a:ext cx="588336" cy="259514"/>
            </a:xfrm>
            <a:prstGeom prst="rect">
              <a:avLst/>
            </a:prstGeom>
            <a:noFill/>
          </p:spPr>
          <p:txBody>
            <a:bodyPr wrap="square" lIns="0" tIns="45720" rIns="0" bIns="0" rtlCol="0" anchor="t" anchorCtr="0">
              <a:noAutofit/>
            </a:bodyPr>
            <a:lstStyle/>
            <a:p>
              <a:pPr algn="ctr"/>
              <a:r>
                <a:rPr lang="en-US" sz="650" dirty="0"/>
                <a:t>Complete</a:t>
              </a:r>
            </a:p>
          </p:txBody>
        </p:sp>
        <p:sp>
          <p:nvSpPr>
            <p:cNvPr id="27" name="TextBox 26">
              <a:extLst>
                <a:ext uri="{FF2B5EF4-FFF2-40B4-BE49-F238E27FC236}">
                  <a16:creationId xmlns:a16="http://schemas.microsoft.com/office/drawing/2014/main" id="{B3BB5D82-A042-77B9-F912-E7843A80094B}"/>
                </a:ext>
              </a:extLst>
            </p:cNvPr>
            <p:cNvSpPr txBox="1"/>
            <p:nvPr/>
          </p:nvSpPr>
          <p:spPr>
            <a:xfrm>
              <a:off x="3303107" y="2817489"/>
              <a:ext cx="588336" cy="259514"/>
            </a:xfrm>
            <a:prstGeom prst="rect">
              <a:avLst/>
            </a:prstGeom>
            <a:noFill/>
          </p:spPr>
          <p:txBody>
            <a:bodyPr wrap="square" lIns="0" tIns="45720" rIns="0" bIns="0" rtlCol="0" anchor="t" anchorCtr="0">
              <a:noAutofit/>
            </a:bodyPr>
            <a:lstStyle/>
            <a:p>
              <a:pPr algn="ctr"/>
              <a:r>
                <a:rPr lang="en-US" sz="650" dirty="0"/>
                <a:t>Continuous-Costs</a:t>
              </a:r>
            </a:p>
          </p:txBody>
        </p:sp>
        <p:sp>
          <p:nvSpPr>
            <p:cNvPr id="28" name="TextBox 27">
              <a:extLst>
                <a:ext uri="{FF2B5EF4-FFF2-40B4-BE49-F238E27FC236}">
                  <a16:creationId xmlns:a16="http://schemas.microsoft.com/office/drawing/2014/main" id="{442DF00F-9863-8951-7028-A49F77A258C9}"/>
                </a:ext>
              </a:extLst>
            </p:cNvPr>
            <p:cNvSpPr txBox="1"/>
            <p:nvPr/>
          </p:nvSpPr>
          <p:spPr>
            <a:xfrm>
              <a:off x="4136537" y="2817489"/>
              <a:ext cx="588336" cy="259514"/>
            </a:xfrm>
            <a:prstGeom prst="rect">
              <a:avLst/>
            </a:prstGeom>
            <a:noFill/>
          </p:spPr>
          <p:txBody>
            <a:bodyPr wrap="square" lIns="0" tIns="45720" rIns="0" bIns="0" rtlCol="0" anchor="t" anchorCtr="0">
              <a:noAutofit/>
            </a:bodyPr>
            <a:lstStyle/>
            <a:p>
              <a:pPr algn="ctr"/>
              <a:r>
                <a:rPr lang="en-US" sz="650" dirty="0"/>
                <a:t>Costs</a:t>
              </a:r>
            </a:p>
          </p:txBody>
        </p:sp>
        <p:sp>
          <p:nvSpPr>
            <p:cNvPr id="29" name="TextBox 28">
              <a:extLst>
                <a:ext uri="{FF2B5EF4-FFF2-40B4-BE49-F238E27FC236}">
                  <a16:creationId xmlns:a16="http://schemas.microsoft.com/office/drawing/2014/main" id="{472C9A6B-0ED6-2FC9-00F9-2069073E5715}"/>
                </a:ext>
              </a:extLst>
            </p:cNvPr>
            <p:cNvSpPr txBox="1"/>
            <p:nvPr/>
          </p:nvSpPr>
          <p:spPr>
            <a:xfrm>
              <a:off x="4970319" y="2817489"/>
              <a:ext cx="588336" cy="259514"/>
            </a:xfrm>
            <a:prstGeom prst="rect">
              <a:avLst/>
            </a:prstGeom>
            <a:noFill/>
          </p:spPr>
          <p:txBody>
            <a:bodyPr wrap="square" lIns="0" tIns="45720" rIns="0" bIns="0" rtlCol="0" anchor="t" anchorCtr="0">
              <a:noAutofit/>
            </a:bodyPr>
            <a:lstStyle/>
            <a:p>
              <a:pPr algn="ctr"/>
              <a:r>
                <a:rPr lang="en-US" sz="650" dirty="0"/>
                <a:t>Customize</a:t>
              </a:r>
            </a:p>
          </p:txBody>
        </p:sp>
        <p:sp>
          <p:nvSpPr>
            <p:cNvPr id="30" name="TextBox 29">
              <a:extLst>
                <a:ext uri="{FF2B5EF4-FFF2-40B4-BE49-F238E27FC236}">
                  <a16:creationId xmlns:a16="http://schemas.microsoft.com/office/drawing/2014/main" id="{0E7C672C-724E-6C39-CA78-0CF5A9B51B93}"/>
                </a:ext>
              </a:extLst>
            </p:cNvPr>
            <p:cNvSpPr txBox="1"/>
            <p:nvPr/>
          </p:nvSpPr>
          <p:spPr>
            <a:xfrm>
              <a:off x="5804109" y="2817489"/>
              <a:ext cx="588336" cy="259514"/>
            </a:xfrm>
            <a:prstGeom prst="rect">
              <a:avLst/>
            </a:prstGeom>
            <a:noFill/>
          </p:spPr>
          <p:txBody>
            <a:bodyPr wrap="square" lIns="0" tIns="45720" rIns="0" bIns="0" rtlCol="0" anchor="t" anchorCtr="0">
              <a:noAutofit/>
            </a:bodyPr>
            <a:lstStyle/>
            <a:p>
              <a:pPr algn="ctr"/>
              <a:r>
                <a:rPr lang="en-US" sz="650" dirty="0"/>
                <a:t>Diagram</a:t>
              </a:r>
            </a:p>
          </p:txBody>
        </p:sp>
        <p:sp>
          <p:nvSpPr>
            <p:cNvPr id="31" name="TextBox 30">
              <a:extLst>
                <a:ext uri="{FF2B5EF4-FFF2-40B4-BE49-F238E27FC236}">
                  <a16:creationId xmlns:a16="http://schemas.microsoft.com/office/drawing/2014/main" id="{BF72F06F-68B6-69CD-6B84-0B65866AD461}"/>
                </a:ext>
              </a:extLst>
            </p:cNvPr>
            <p:cNvSpPr txBox="1"/>
            <p:nvPr/>
          </p:nvSpPr>
          <p:spPr>
            <a:xfrm>
              <a:off x="6605747" y="2817489"/>
              <a:ext cx="588336" cy="259514"/>
            </a:xfrm>
            <a:prstGeom prst="rect">
              <a:avLst/>
            </a:prstGeom>
            <a:noFill/>
          </p:spPr>
          <p:txBody>
            <a:bodyPr wrap="square" lIns="0" tIns="45720" rIns="0" bIns="0" rtlCol="0" anchor="t" anchorCtr="0">
              <a:noAutofit/>
            </a:bodyPr>
            <a:lstStyle/>
            <a:p>
              <a:pPr algn="ctr"/>
              <a:r>
                <a:rPr lang="en-US" sz="650" dirty="0"/>
                <a:t>Dialogue</a:t>
              </a:r>
            </a:p>
          </p:txBody>
        </p:sp>
        <p:sp>
          <p:nvSpPr>
            <p:cNvPr id="32" name="TextBox 31">
              <a:extLst>
                <a:ext uri="{FF2B5EF4-FFF2-40B4-BE49-F238E27FC236}">
                  <a16:creationId xmlns:a16="http://schemas.microsoft.com/office/drawing/2014/main" id="{A7DD1BA5-3010-E512-F87E-57A3BDD1D374}"/>
                </a:ext>
              </a:extLst>
            </p:cNvPr>
            <p:cNvSpPr txBox="1"/>
            <p:nvPr/>
          </p:nvSpPr>
          <p:spPr>
            <a:xfrm>
              <a:off x="7421644" y="2817489"/>
              <a:ext cx="588336" cy="259514"/>
            </a:xfrm>
            <a:prstGeom prst="rect">
              <a:avLst/>
            </a:prstGeom>
            <a:noFill/>
          </p:spPr>
          <p:txBody>
            <a:bodyPr wrap="square" lIns="0" tIns="45720" rIns="0" bIns="0" rtlCol="0" anchor="t" anchorCtr="0">
              <a:noAutofit/>
            </a:bodyPr>
            <a:lstStyle/>
            <a:p>
              <a:pPr algn="ctr"/>
              <a:r>
                <a:rPr lang="en-US" sz="650" dirty="0"/>
                <a:t>Disability</a:t>
              </a:r>
            </a:p>
          </p:txBody>
        </p:sp>
        <p:sp>
          <p:nvSpPr>
            <p:cNvPr id="33" name="TextBox 32">
              <a:extLst>
                <a:ext uri="{FF2B5EF4-FFF2-40B4-BE49-F238E27FC236}">
                  <a16:creationId xmlns:a16="http://schemas.microsoft.com/office/drawing/2014/main" id="{7712955B-C619-12C6-EDE5-93AABF6069B9}"/>
                </a:ext>
              </a:extLst>
            </p:cNvPr>
            <p:cNvSpPr txBox="1"/>
            <p:nvPr/>
          </p:nvSpPr>
          <p:spPr>
            <a:xfrm>
              <a:off x="8228233" y="2817489"/>
              <a:ext cx="588336" cy="259514"/>
            </a:xfrm>
            <a:prstGeom prst="rect">
              <a:avLst/>
            </a:prstGeom>
            <a:noFill/>
          </p:spPr>
          <p:txBody>
            <a:bodyPr wrap="square" lIns="0" tIns="45720" rIns="0" bIns="0" rtlCol="0" anchor="t" anchorCtr="0">
              <a:noAutofit/>
            </a:bodyPr>
            <a:lstStyle/>
            <a:p>
              <a:pPr algn="ctr"/>
              <a:r>
                <a:rPr lang="en-US" sz="650" dirty="0"/>
                <a:t>Doctors</a:t>
              </a:r>
            </a:p>
          </p:txBody>
        </p:sp>
        <p:sp>
          <p:nvSpPr>
            <p:cNvPr id="34" name="TextBox 33">
              <a:extLst>
                <a:ext uri="{FF2B5EF4-FFF2-40B4-BE49-F238E27FC236}">
                  <a16:creationId xmlns:a16="http://schemas.microsoft.com/office/drawing/2014/main" id="{467D446B-522B-64FB-84E7-AD89D471E2A3}"/>
                </a:ext>
              </a:extLst>
            </p:cNvPr>
            <p:cNvSpPr txBox="1"/>
            <p:nvPr/>
          </p:nvSpPr>
          <p:spPr>
            <a:xfrm>
              <a:off x="10203075" y="5942807"/>
              <a:ext cx="357016" cy="259514"/>
            </a:xfrm>
            <a:prstGeom prst="rect">
              <a:avLst/>
            </a:prstGeom>
            <a:noFill/>
          </p:spPr>
          <p:txBody>
            <a:bodyPr wrap="square" lIns="0" tIns="45720" rIns="0" bIns="0" rtlCol="0" anchor="t" anchorCtr="0">
              <a:noAutofit/>
            </a:bodyPr>
            <a:lstStyle/>
            <a:p>
              <a:pPr algn="ctr"/>
              <a:r>
                <a:rPr lang="en-US" sz="650" dirty="0"/>
                <a:t>Down</a:t>
              </a:r>
            </a:p>
          </p:txBody>
        </p:sp>
        <p:sp>
          <p:nvSpPr>
            <p:cNvPr id="35" name="TextBox 34">
              <a:extLst>
                <a:ext uri="{FF2B5EF4-FFF2-40B4-BE49-F238E27FC236}">
                  <a16:creationId xmlns:a16="http://schemas.microsoft.com/office/drawing/2014/main" id="{2E1831BB-007F-0C6D-3E4E-2A4B4C90B2EC}"/>
                </a:ext>
              </a:extLst>
            </p:cNvPr>
            <p:cNvSpPr txBox="1"/>
            <p:nvPr/>
          </p:nvSpPr>
          <p:spPr>
            <a:xfrm>
              <a:off x="9099906" y="2817489"/>
              <a:ext cx="588336" cy="259514"/>
            </a:xfrm>
            <a:prstGeom prst="rect">
              <a:avLst/>
            </a:prstGeom>
            <a:noFill/>
          </p:spPr>
          <p:txBody>
            <a:bodyPr wrap="square" lIns="0" tIns="45720" rIns="0" bIns="0" rtlCol="0" anchor="t" anchorCtr="0">
              <a:noAutofit/>
            </a:bodyPr>
            <a:lstStyle/>
            <a:p>
              <a:pPr algn="ctr"/>
              <a:r>
                <a:rPr lang="en-US" sz="650" dirty="0"/>
                <a:t>Drugs</a:t>
              </a:r>
            </a:p>
          </p:txBody>
        </p:sp>
        <p:sp>
          <p:nvSpPr>
            <p:cNvPr id="36" name="TextBox 35">
              <a:extLst>
                <a:ext uri="{FF2B5EF4-FFF2-40B4-BE49-F238E27FC236}">
                  <a16:creationId xmlns:a16="http://schemas.microsoft.com/office/drawing/2014/main" id="{02B6E1BE-888A-4B38-BB81-8047EB686D37}"/>
                </a:ext>
              </a:extLst>
            </p:cNvPr>
            <p:cNvSpPr txBox="1"/>
            <p:nvPr/>
          </p:nvSpPr>
          <p:spPr>
            <a:xfrm>
              <a:off x="9966380" y="2817489"/>
              <a:ext cx="588336" cy="259514"/>
            </a:xfrm>
            <a:prstGeom prst="rect">
              <a:avLst/>
            </a:prstGeom>
            <a:noFill/>
          </p:spPr>
          <p:txBody>
            <a:bodyPr wrap="square" lIns="0" tIns="45720" rIns="0" bIns="0" rtlCol="0" anchor="t" anchorCtr="0">
              <a:noAutofit/>
            </a:bodyPr>
            <a:lstStyle/>
            <a:p>
              <a:pPr algn="ctr"/>
              <a:r>
                <a:rPr lang="en-US" sz="650" dirty="0"/>
                <a:t>Equity</a:t>
              </a:r>
            </a:p>
          </p:txBody>
        </p:sp>
        <p:sp>
          <p:nvSpPr>
            <p:cNvPr id="37" name="TextBox 36">
              <a:extLst>
                <a:ext uri="{FF2B5EF4-FFF2-40B4-BE49-F238E27FC236}">
                  <a16:creationId xmlns:a16="http://schemas.microsoft.com/office/drawing/2014/main" id="{AA4EF519-197D-A827-E393-32CE8E5F1C2F}"/>
                </a:ext>
              </a:extLst>
            </p:cNvPr>
            <p:cNvSpPr txBox="1"/>
            <p:nvPr/>
          </p:nvSpPr>
          <p:spPr>
            <a:xfrm>
              <a:off x="10758216" y="2803313"/>
              <a:ext cx="588336" cy="259514"/>
            </a:xfrm>
            <a:prstGeom prst="rect">
              <a:avLst/>
            </a:prstGeom>
            <a:noFill/>
          </p:spPr>
          <p:txBody>
            <a:bodyPr wrap="square" lIns="0" tIns="45720" rIns="0" bIns="0" rtlCol="0" anchor="t" anchorCtr="0">
              <a:noAutofit/>
            </a:bodyPr>
            <a:lstStyle/>
            <a:p>
              <a:pPr algn="ctr"/>
              <a:r>
                <a:rPr lang="en-US" sz="650" dirty="0"/>
                <a:t>Exchange</a:t>
              </a:r>
            </a:p>
          </p:txBody>
        </p:sp>
        <p:sp>
          <p:nvSpPr>
            <p:cNvPr id="38" name="TextBox 37">
              <a:extLst>
                <a:ext uri="{FF2B5EF4-FFF2-40B4-BE49-F238E27FC236}">
                  <a16:creationId xmlns:a16="http://schemas.microsoft.com/office/drawing/2014/main" id="{F0E69E73-4650-72BC-760C-FE5F8021CAFC}"/>
                </a:ext>
              </a:extLst>
            </p:cNvPr>
            <p:cNvSpPr txBox="1"/>
            <p:nvPr/>
          </p:nvSpPr>
          <p:spPr>
            <a:xfrm>
              <a:off x="854160" y="3859479"/>
              <a:ext cx="588336" cy="259514"/>
            </a:xfrm>
            <a:prstGeom prst="rect">
              <a:avLst/>
            </a:prstGeom>
            <a:noFill/>
          </p:spPr>
          <p:txBody>
            <a:bodyPr wrap="square" lIns="0" tIns="45720" rIns="0" bIns="0" rtlCol="0" anchor="t" anchorCtr="0">
              <a:noAutofit/>
            </a:bodyPr>
            <a:lstStyle/>
            <a:p>
              <a:pPr algn="ctr"/>
              <a:r>
                <a:rPr lang="en-US" sz="650" dirty="0"/>
                <a:t>Expert</a:t>
              </a:r>
            </a:p>
          </p:txBody>
        </p:sp>
        <p:sp>
          <p:nvSpPr>
            <p:cNvPr id="39" name="TextBox 38">
              <a:extLst>
                <a:ext uri="{FF2B5EF4-FFF2-40B4-BE49-F238E27FC236}">
                  <a16:creationId xmlns:a16="http://schemas.microsoft.com/office/drawing/2014/main" id="{D689BBEA-FEF5-CDBA-9673-88F82C229C5D}"/>
                </a:ext>
              </a:extLst>
            </p:cNvPr>
            <p:cNvSpPr txBox="1"/>
            <p:nvPr/>
          </p:nvSpPr>
          <p:spPr>
            <a:xfrm>
              <a:off x="1631909" y="3859479"/>
              <a:ext cx="588336" cy="259514"/>
            </a:xfrm>
            <a:prstGeom prst="rect">
              <a:avLst/>
            </a:prstGeom>
            <a:noFill/>
          </p:spPr>
          <p:txBody>
            <a:bodyPr wrap="square" lIns="0" tIns="45720" rIns="0" bIns="0" rtlCol="0" anchor="t" anchorCtr="0">
              <a:noAutofit/>
            </a:bodyPr>
            <a:lstStyle/>
            <a:p>
              <a:pPr algn="ctr"/>
              <a:r>
                <a:rPr lang="en-US" sz="650" dirty="0"/>
                <a:t>Family</a:t>
              </a:r>
            </a:p>
          </p:txBody>
        </p:sp>
        <p:sp>
          <p:nvSpPr>
            <p:cNvPr id="40" name="TextBox 39">
              <a:extLst>
                <a:ext uri="{FF2B5EF4-FFF2-40B4-BE49-F238E27FC236}">
                  <a16:creationId xmlns:a16="http://schemas.microsoft.com/office/drawing/2014/main" id="{4D489978-BEF4-1EB0-8987-3FE0C5D0ED72}"/>
                </a:ext>
              </a:extLst>
            </p:cNvPr>
            <p:cNvSpPr txBox="1"/>
            <p:nvPr/>
          </p:nvSpPr>
          <p:spPr>
            <a:xfrm>
              <a:off x="2483783" y="3859479"/>
              <a:ext cx="588336" cy="259514"/>
            </a:xfrm>
            <a:prstGeom prst="rect">
              <a:avLst/>
            </a:prstGeom>
            <a:noFill/>
          </p:spPr>
          <p:txBody>
            <a:bodyPr wrap="square" lIns="0" tIns="45720" rIns="0" bIns="0" rtlCol="0" anchor="t" anchorCtr="0">
              <a:noAutofit/>
            </a:bodyPr>
            <a:lstStyle/>
            <a:p>
              <a:pPr algn="ctr"/>
              <a:r>
                <a:rPr lang="en-US" sz="650" dirty="0"/>
                <a:t>Funnel</a:t>
              </a:r>
            </a:p>
          </p:txBody>
        </p:sp>
        <p:sp>
          <p:nvSpPr>
            <p:cNvPr id="41" name="TextBox 40">
              <a:extLst>
                <a:ext uri="{FF2B5EF4-FFF2-40B4-BE49-F238E27FC236}">
                  <a16:creationId xmlns:a16="http://schemas.microsoft.com/office/drawing/2014/main" id="{61A1819A-E99E-35BC-FCFA-0746CEE2C647}"/>
                </a:ext>
              </a:extLst>
            </p:cNvPr>
            <p:cNvSpPr txBox="1"/>
            <p:nvPr/>
          </p:nvSpPr>
          <p:spPr>
            <a:xfrm>
              <a:off x="3303107" y="3859479"/>
              <a:ext cx="588336" cy="259514"/>
            </a:xfrm>
            <a:prstGeom prst="rect">
              <a:avLst/>
            </a:prstGeom>
            <a:noFill/>
          </p:spPr>
          <p:txBody>
            <a:bodyPr wrap="square" lIns="0" tIns="45720" rIns="0" bIns="0" rtlCol="0" anchor="t" anchorCtr="0">
              <a:noAutofit/>
            </a:bodyPr>
            <a:lstStyle/>
            <a:p>
              <a:pPr algn="ctr"/>
              <a:r>
                <a:rPr lang="en-US" sz="650" dirty="0"/>
                <a:t>Gear</a:t>
              </a:r>
            </a:p>
          </p:txBody>
        </p:sp>
        <p:sp>
          <p:nvSpPr>
            <p:cNvPr id="42" name="TextBox 41">
              <a:extLst>
                <a:ext uri="{FF2B5EF4-FFF2-40B4-BE49-F238E27FC236}">
                  <a16:creationId xmlns:a16="http://schemas.microsoft.com/office/drawing/2014/main" id="{4B34BB6F-E61F-117E-E705-91C34C6A059B}"/>
                </a:ext>
              </a:extLst>
            </p:cNvPr>
            <p:cNvSpPr txBox="1"/>
            <p:nvPr/>
          </p:nvSpPr>
          <p:spPr>
            <a:xfrm>
              <a:off x="4136537" y="3859479"/>
              <a:ext cx="588336" cy="259514"/>
            </a:xfrm>
            <a:prstGeom prst="rect">
              <a:avLst/>
            </a:prstGeom>
            <a:noFill/>
          </p:spPr>
          <p:txBody>
            <a:bodyPr wrap="square" lIns="0" tIns="45720" rIns="0" bIns="0" rtlCol="0" anchor="t" anchorCtr="0">
              <a:noAutofit/>
            </a:bodyPr>
            <a:lstStyle/>
            <a:p>
              <a:pPr algn="ctr"/>
              <a:r>
                <a:rPr lang="en-US" sz="650" dirty="0"/>
                <a:t>Global</a:t>
              </a:r>
            </a:p>
          </p:txBody>
        </p:sp>
        <p:sp>
          <p:nvSpPr>
            <p:cNvPr id="43" name="TextBox 42">
              <a:extLst>
                <a:ext uri="{FF2B5EF4-FFF2-40B4-BE49-F238E27FC236}">
                  <a16:creationId xmlns:a16="http://schemas.microsoft.com/office/drawing/2014/main" id="{2DDB9203-7491-B746-DDB6-0CD705D91467}"/>
                </a:ext>
              </a:extLst>
            </p:cNvPr>
            <p:cNvSpPr txBox="1"/>
            <p:nvPr/>
          </p:nvSpPr>
          <p:spPr>
            <a:xfrm>
              <a:off x="4970319" y="3859479"/>
              <a:ext cx="588336" cy="259514"/>
            </a:xfrm>
            <a:prstGeom prst="rect">
              <a:avLst/>
            </a:prstGeom>
            <a:noFill/>
          </p:spPr>
          <p:txBody>
            <a:bodyPr wrap="square" lIns="0" tIns="45720" rIns="0" bIns="0" rtlCol="0" anchor="t" anchorCtr="0">
              <a:noAutofit/>
            </a:bodyPr>
            <a:lstStyle/>
            <a:p>
              <a:pPr algn="ctr"/>
              <a:r>
                <a:rPr lang="en-US" sz="650" dirty="0"/>
                <a:t>Goal</a:t>
              </a:r>
            </a:p>
          </p:txBody>
        </p:sp>
        <p:sp>
          <p:nvSpPr>
            <p:cNvPr id="44" name="TextBox 43">
              <a:extLst>
                <a:ext uri="{FF2B5EF4-FFF2-40B4-BE49-F238E27FC236}">
                  <a16:creationId xmlns:a16="http://schemas.microsoft.com/office/drawing/2014/main" id="{972BBB7D-CA51-1592-B2C5-4706B115BB57}"/>
                </a:ext>
              </a:extLst>
            </p:cNvPr>
            <p:cNvSpPr txBox="1"/>
            <p:nvPr/>
          </p:nvSpPr>
          <p:spPr>
            <a:xfrm>
              <a:off x="5804109" y="3859479"/>
              <a:ext cx="588336" cy="259514"/>
            </a:xfrm>
            <a:prstGeom prst="rect">
              <a:avLst/>
            </a:prstGeom>
            <a:noFill/>
          </p:spPr>
          <p:txBody>
            <a:bodyPr wrap="square" lIns="0" tIns="45720" rIns="0" bIns="0" rtlCol="0" anchor="t" anchorCtr="0">
              <a:noAutofit/>
            </a:bodyPr>
            <a:lstStyle/>
            <a:p>
              <a:pPr algn="ctr"/>
              <a:r>
                <a:rPr lang="en-US" sz="650" dirty="0"/>
                <a:t>Heartbeat</a:t>
              </a:r>
            </a:p>
          </p:txBody>
        </p:sp>
        <p:sp>
          <p:nvSpPr>
            <p:cNvPr id="45" name="TextBox 44">
              <a:extLst>
                <a:ext uri="{FF2B5EF4-FFF2-40B4-BE49-F238E27FC236}">
                  <a16:creationId xmlns:a16="http://schemas.microsoft.com/office/drawing/2014/main" id="{8DE46DE8-8DFB-1B78-3CD6-54CDA079AB3E}"/>
                </a:ext>
              </a:extLst>
            </p:cNvPr>
            <p:cNvSpPr txBox="1"/>
            <p:nvPr/>
          </p:nvSpPr>
          <p:spPr>
            <a:xfrm>
              <a:off x="6605747" y="3859479"/>
              <a:ext cx="588336" cy="259514"/>
            </a:xfrm>
            <a:prstGeom prst="rect">
              <a:avLst/>
            </a:prstGeom>
            <a:noFill/>
          </p:spPr>
          <p:txBody>
            <a:bodyPr wrap="square" lIns="0" tIns="45720" rIns="0" bIns="0" rtlCol="0" anchor="t" anchorCtr="0">
              <a:noAutofit/>
            </a:bodyPr>
            <a:lstStyle/>
            <a:p>
              <a:pPr algn="ctr"/>
              <a:r>
                <a:rPr lang="en-US" sz="650" dirty="0"/>
                <a:t>Identify</a:t>
              </a:r>
            </a:p>
          </p:txBody>
        </p:sp>
        <p:sp>
          <p:nvSpPr>
            <p:cNvPr id="46" name="TextBox 45">
              <a:extLst>
                <a:ext uri="{FF2B5EF4-FFF2-40B4-BE49-F238E27FC236}">
                  <a16:creationId xmlns:a16="http://schemas.microsoft.com/office/drawing/2014/main" id="{4F1B9039-9850-B167-846A-551C7BB215EE}"/>
                </a:ext>
              </a:extLst>
            </p:cNvPr>
            <p:cNvSpPr txBox="1"/>
            <p:nvPr/>
          </p:nvSpPr>
          <p:spPr>
            <a:xfrm>
              <a:off x="7421644" y="3859479"/>
              <a:ext cx="588336" cy="259514"/>
            </a:xfrm>
            <a:prstGeom prst="rect">
              <a:avLst/>
            </a:prstGeom>
            <a:noFill/>
          </p:spPr>
          <p:txBody>
            <a:bodyPr wrap="square" lIns="0" tIns="45720" rIns="0" bIns="0" rtlCol="0" anchor="t" anchorCtr="0">
              <a:noAutofit/>
            </a:bodyPr>
            <a:lstStyle/>
            <a:p>
              <a:pPr algn="ctr"/>
              <a:r>
                <a:rPr lang="en-US" sz="650" dirty="0"/>
                <a:t>Laptop-and-Data</a:t>
              </a:r>
            </a:p>
          </p:txBody>
        </p:sp>
        <p:sp>
          <p:nvSpPr>
            <p:cNvPr id="47" name="TextBox 46">
              <a:extLst>
                <a:ext uri="{FF2B5EF4-FFF2-40B4-BE49-F238E27FC236}">
                  <a16:creationId xmlns:a16="http://schemas.microsoft.com/office/drawing/2014/main" id="{34F93C9F-5427-D616-9501-F6D756323901}"/>
                </a:ext>
              </a:extLst>
            </p:cNvPr>
            <p:cNvSpPr txBox="1"/>
            <p:nvPr/>
          </p:nvSpPr>
          <p:spPr>
            <a:xfrm>
              <a:off x="8228233" y="3859479"/>
              <a:ext cx="588336" cy="259514"/>
            </a:xfrm>
            <a:prstGeom prst="rect">
              <a:avLst/>
            </a:prstGeom>
            <a:noFill/>
          </p:spPr>
          <p:txBody>
            <a:bodyPr wrap="square" lIns="0" tIns="45720" rIns="0" bIns="0" rtlCol="0" anchor="t" anchorCtr="0">
              <a:noAutofit/>
            </a:bodyPr>
            <a:lstStyle/>
            <a:p>
              <a:pPr algn="ctr"/>
              <a:r>
                <a:rPr lang="en-US" sz="650" dirty="0"/>
                <a:t>Laptop</a:t>
              </a:r>
            </a:p>
          </p:txBody>
        </p:sp>
        <p:sp>
          <p:nvSpPr>
            <p:cNvPr id="48" name="TextBox 47">
              <a:extLst>
                <a:ext uri="{FF2B5EF4-FFF2-40B4-BE49-F238E27FC236}">
                  <a16:creationId xmlns:a16="http://schemas.microsoft.com/office/drawing/2014/main" id="{2DE7BDA1-AEB2-3213-F6BC-5DB2A4E9BF1C}"/>
                </a:ext>
              </a:extLst>
            </p:cNvPr>
            <p:cNvSpPr txBox="1"/>
            <p:nvPr/>
          </p:nvSpPr>
          <p:spPr>
            <a:xfrm>
              <a:off x="2550962" y="5942807"/>
              <a:ext cx="399116" cy="259514"/>
            </a:xfrm>
            <a:prstGeom prst="rect">
              <a:avLst/>
            </a:prstGeom>
            <a:noFill/>
          </p:spPr>
          <p:txBody>
            <a:bodyPr wrap="square" lIns="0" tIns="45720" rIns="0" bIns="0" rtlCol="0" anchor="t" anchorCtr="0">
              <a:noAutofit/>
            </a:bodyPr>
            <a:lstStyle/>
            <a:p>
              <a:pPr algn="ctr"/>
              <a:r>
                <a:rPr lang="en-US" sz="650" dirty="0"/>
                <a:t>Left</a:t>
              </a:r>
            </a:p>
          </p:txBody>
        </p:sp>
        <p:sp>
          <p:nvSpPr>
            <p:cNvPr id="49" name="TextBox 48">
              <a:extLst>
                <a:ext uri="{FF2B5EF4-FFF2-40B4-BE49-F238E27FC236}">
                  <a16:creationId xmlns:a16="http://schemas.microsoft.com/office/drawing/2014/main" id="{72912FF6-67DD-92CF-1D42-68A50F8A3B15}"/>
                </a:ext>
              </a:extLst>
            </p:cNvPr>
            <p:cNvSpPr txBox="1"/>
            <p:nvPr/>
          </p:nvSpPr>
          <p:spPr>
            <a:xfrm>
              <a:off x="9099906" y="3859479"/>
              <a:ext cx="588336" cy="259514"/>
            </a:xfrm>
            <a:prstGeom prst="rect">
              <a:avLst/>
            </a:prstGeom>
            <a:noFill/>
          </p:spPr>
          <p:txBody>
            <a:bodyPr wrap="square" lIns="0" tIns="45720" rIns="0" bIns="0" rtlCol="0" anchor="t" anchorCtr="0">
              <a:noAutofit/>
            </a:bodyPr>
            <a:lstStyle/>
            <a:p>
              <a:pPr algn="ctr"/>
              <a:r>
                <a:rPr lang="en-US" sz="650" dirty="0"/>
                <a:t>Line-Graph</a:t>
              </a:r>
            </a:p>
          </p:txBody>
        </p:sp>
        <p:sp>
          <p:nvSpPr>
            <p:cNvPr id="50" name="TextBox 49">
              <a:extLst>
                <a:ext uri="{FF2B5EF4-FFF2-40B4-BE49-F238E27FC236}">
                  <a16:creationId xmlns:a16="http://schemas.microsoft.com/office/drawing/2014/main" id="{C9818343-22F1-ACF8-CC70-CE0B8B6C5A68}"/>
                </a:ext>
              </a:extLst>
            </p:cNvPr>
            <p:cNvSpPr txBox="1"/>
            <p:nvPr/>
          </p:nvSpPr>
          <p:spPr>
            <a:xfrm>
              <a:off x="9966380" y="3862043"/>
              <a:ext cx="588336" cy="259514"/>
            </a:xfrm>
            <a:prstGeom prst="rect">
              <a:avLst/>
            </a:prstGeom>
            <a:noFill/>
          </p:spPr>
          <p:txBody>
            <a:bodyPr wrap="square" lIns="0" tIns="45720" rIns="0" bIns="0" rtlCol="0" anchor="t" anchorCtr="0">
              <a:noAutofit/>
            </a:bodyPr>
            <a:lstStyle/>
            <a:p>
              <a:pPr algn="ctr"/>
              <a:r>
                <a:rPr lang="en-US" sz="650" dirty="0"/>
                <a:t>List</a:t>
              </a:r>
            </a:p>
          </p:txBody>
        </p:sp>
        <p:sp>
          <p:nvSpPr>
            <p:cNvPr id="51" name="TextBox 50">
              <a:extLst>
                <a:ext uri="{FF2B5EF4-FFF2-40B4-BE49-F238E27FC236}">
                  <a16:creationId xmlns:a16="http://schemas.microsoft.com/office/drawing/2014/main" id="{7964A26C-9CC8-57B5-2B58-CC94D5F4CCB9}"/>
                </a:ext>
              </a:extLst>
            </p:cNvPr>
            <p:cNvSpPr txBox="1"/>
            <p:nvPr/>
          </p:nvSpPr>
          <p:spPr>
            <a:xfrm>
              <a:off x="10758216" y="3862043"/>
              <a:ext cx="588336" cy="259514"/>
            </a:xfrm>
            <a:prstGeom prst="rect">
              <a:avLst/>
            </a:prstGeom>
            <a:noFill/>
          </p:spPr>
          <p:txBody>
            <a:bodyPr wrap="square" lIns="0" tIns="45720" rIns="0" bIns="0" rtlCol="0" anchor="t" anchorCtr="0">
              <a:noAutofit/>
            </a:bodyPr>
            <a:lstStyle/>
            <a:p>
              <a:pPr algn="ctr"/>
              <a:r>
                <a:rPr lang="en-US" sz="650" dirty="0"/>
                <a:t>Looping-Arrows</a:t>
              </a:r>
            </a:p>
          </p:txBody>
        </p:sp>
        <p:sp>
          <p:nvSpPr>
            <p:cNvPr id="52" name="TextBox 51">
              <a:extLst>
                <a:ext uri="{FF2B5EF4-FFF2-40B4-BE49-F238E27FC236}">
                  <a16:creationId xmlns:a16="http://schemas.microsoft.com/office/drawing/2014/main" id="{B0AD288C-43F9-9947-B5D0-163D576E351B}"/>
                </a:ext>
              </a:extLst>
            </p:cNvPr>
            <p:cNvSpPr txBox="1"/>
            <p:nvPr/>
          </p:nvSpPr>
          <p:spPr>
            <a:xfrm>
              <a:off x="854160" y="4866028"/>
              <a:ext cx="588336" cy="259514"/>
            </a:xfrm>
            <a:prstGeom prst="rect">
              <a:avLst/>
            </a:prstGeom>
            <a:noFill/>
          </p:spPr>
          <p:txBody>
            <a:bodyPr wrap="square" lIns="0" tIns="45720" rIns="0" bIns="0" rtlCol="0" anchor="t" anchorCtr="0">
              <a:noAutofit/>
            </a:bodyPr>
            <a:lstStyle/>
            <a:p>
              <a:pPr algn="ctr"/>
              <a:r>
                <a:rPr lang="en-US" sz="650" dirty="0"/>
                <a:t>Looping-Points</a:t>
              </a:r>
            </a:p>
          </p:txBody>
        </p:sp>
        <p:sp>
          <p:nvSpPr>
            <p:cNvPr id="53" name="TextBox 52">
              <a:extLst>
                <a:ext uri="{FF2B5EF4-FFF2-40B4-BE49-F238E27FC236}">
                  <a16:creationId xmlns:a16="http://schemas.microsoft.com/office/drawing/2014/main" id="{3283A8CA-91E5-472A-22F7-B1FACCC99064}"/>
                </a:ext>
              </a:extLst>
            </p:cNvPr>
            <p:cNvSpPr txBox="1"/>
            <p:nvPr/>
          </p:nvSpPr>
          <p:spPr>
            <a:xfrm>
              <a:off x="1631909" y="4866028"/>
              <a:ext cx="588336" cy="259514"/>
            </a:xfrm>
            <a:prstGeom prst="rect">
              <a:avLst/>
            </a:prstGeom>
            <a:noFill/>
          </p:spPr>
          <p:txBody>
            <a:bodyPr wrap="square" lIns="0" tIns="45720" rIns="0" bIns="0" rtlCol="0" anchor="t" anchorCtr="0">
              <a:noAutofit/>
            </a:bodyPr>
            <a:lstStyle/>
            <a:p>
              <a:pPr algn="ctr"/>
              <a:r>
                <a:rPr lang="en-US" sz="650" dirty="0"/>
                <a:t>Mask</a:t>
              </a:r>
            </a:p>
          </p:txBody>
        </p:sp>
        <p:sp>
          <p:nvSpPr>
            <p:cNvPr id="54" name="TextBox 53">
              <a:extLst>
                <a:ext uri="{FF2B5EF4-FFF2-40B4-BE49-F238E27FC236}">
                  <a16:creationId xmlns:a16="http://schemas.microsoft.com/office/drawing/2014/main" id="{BCBD91CB-65A1-0577-E337-A8CF3E7B04A0}"/>
                </a:ext>
              </a:extLst>
            </p:cNvPr>
            <p:cNvSpPr txBox="1"/>
            <p:nvPr/>
          </p:nvSpPr>
          <p:spPr>
            <a:xfrm>
              <a:off x="2483783" y="4866028"/>
              <a:ext cx="588336" cy="259514"/>
            </a:xfrm>
            <a:prstGeom prst="rect">
              <a:avLst/>
            </a:prstGeom>
            <a:noFill/>
          </p:spPr>
          <p:txBody>
            <a:bodyPr wrap="square" lIns="0" tIns="45720" rIns="0" bIns="0" rtlCol="0" anchor="t" anchorCtr="0">
              <a:noAutofit/>
            </a:bodyPr>
            <a:lstStyle/>
            <a:p>
              <a:pPr algn="ctr"/>
              <a:r>
                <a:rPr lang="en-US" sz="650" dirty="0"/>
                <a:t>Medication</a:t>
              </a:r>
            </a:p>
          </p:txBody>
        </p:sp>
        <p:sp>
          <p:nvSpPr>
            <p:cNvPr id="55" name="TextBox 54">
              <a:extLst>
                <a:ext uri="{FF2B5EF4-FFF2-40B4-BE49-F238E27FC236}">
                  <a16:creationId xmlns:a16="http://schemas.microsoft.com/office/drawing/2014/main" id="{29765B3C-6FCD-0349-767A-9CF2D55781F1}"/>
                </a:ext>
              </a:extLst>
            </p:cNvPr>
            <p:cNvSpPr txBox="1"/>
            <p:nvPr/>
          </p:nvSpPr>
          <p:spPr>
            <a:xfrm>
              <a:off x="3303107" y="4866028"/>
              <a:ext cx="588336" cy="259514"/>
            </a:xfrm>
            <a:prstGeom prst="rect">
              <a:avLst/>
            </a:prstGeom>
            <a:noFill/>
          </p:spPr>
          <p:txBody>
            <a:bodyPr wrap="square" lIns="0" tIns="45720" rIns="0" bIns="0" rtlCol="0" anchor="t" anchorCtr="0">
              <a:noAutofit/>
            </a:bodyPr>
            <a:lstStyle/>
            <a:p>
              <a:pPr algn="ctr"/>
              <a:r>
                <a:rPr lang="en-US" sz="650" dirty="0"/>
                <a:t>Metrics</a:t>
              </a:r>
            </a:p>
          </p:txBody>
        </p:sp>
        <p:sp>
          <p:nvSpPr>
            <p:cNvPr id="56" name="TextBox 55">
              <a:extLst>
                <a:ext uri="{FF2B5EF4-FFF2-40B4-BE49-F238E27FC236}">
                  <a16:creationId xmlns:a16="http://schemas.microsoft.com/office/drawing/2014/main" id="{C033BE08-6D92-5FDD-6E3F-035775DB55F9}"/>
                </a:ext>
              </a:extLst>
            </p:cNvPr>
            <p:cNvSpPr txBox="1"/>
            <p:nvPr/>
          </p:nvSpPr>
          <p:spPr>
            <a:xfrm>
              <a:off x="4136537" y="4866028"/>
              <a:ext cx="588336" cy="259514"/>
            </a:xfrm>
            <a:prstGeom prst="rect">
              <a:avLst/>
            </a:prstGeom>
            <a:noFill/>
          </p:spPr>
          <p:txBody>
            <a:bodyPr wrap="square" lIns="0" tIns="45720" rIns="0" bIns="0" rtlCol="0" anchor="t" anchorCtr="0">
              <a:noAutofit/>
            </a:bodyPr>
            <a:lstStyle/>
            <a:p>
              <a:pPr algn="ctr"/>
              <a:r>
                <a:rPr lang="en-US" sz="650" dirty="0"/>
                <a:t>News</a:t>
              </a:r>
            </a:p>
          </p:txBody>
        </p:sp>
        <p:sp>
          <p:nvSpPr>
            <p:cNvPr id="57" name="TextBox 56">
              <a:extLst>
                <a:ext uri="{FF2B5EF4-FFF2-40B4-BE49-F238E27FC236}">
                  <a16:creationId xmlns:a16="http://schemas.microsoft.com/office/drawing/2014/main" id="{7E26B0A7-174C-B368-357C-73B0020C8C90}"/>
                </a:ext>
              </a:extLst>
            </p:cNvPr>
            <p:cNvSpPr txBox="1"/>
            <p:nvPr/>
          </p:nvSpPr>
          <p:spPr>
            <a:xfrm>
              <a:off x="4970319" y="4866028"/>
              <a:ext cx="588336" cy="259514"/>
            </a:xfrm>
            <a:prstGeom prst="rect">
              <a:avLst/>
            </a:prstGeom>
            <a:noFill/>
          </p:spPr>
          <p:txBody>
            <a:bodyPr wrap="square" lIns="0" tIns="45720" rIns="0" bIns="0" rtlCol="0" anchor="t" anchorCtr="0">
              <a:noAutofit/>
            </a:bodyPr>
            <a:lstStyle/>
            <a:p>
              <a:pPr algn="ctr"/>
              <a:r>
                <a:rPr lang="en-US" sz="650" dirty="0"/>
                <a:t>Person</a:t>
              </a:r>
            </a:p>
          </p:txBody>
        </p:sp>
        <p:sp>
          <p:nvSpPr>
            <p:cNvPr id="58" name="TextBox 57">
              <a:extLst>
                <a:ext uri="{FF2B5EF4-FFF2-40B4-BE49-F238E27FC236}">
                  <a16:creationId xmlns:a16="http://schemas.microsoft.com/office/drawing/2014/main" id="{B874CD10-FEEF-FBD5-38A2-87DC0C07C4B1}"/>
                </a:ext>
              </a:extLst>
            </p:cNvPr>
            <p:cNvSpPr txBox="1"/>
            <p:nvPr/>
          </p:nvSpPr>
          <p:spPr>
            <a:xfrm>
              <a:off x="5804109" y="4866028"/>
              <a:ext cx="588336" cy="259514"/>
            </a:xfrm>
            <a:prstGeom prst="rect">
              <a:avLst/>
            </a:prstGeom>
            <a:noFill/>
          </p:spPr>
          <p:txBody>
            <a:bodyPr wrap="square" lIns="0" tIns="45720" rIns="0" bIns="0" rtlCol="0" anchor="t" anchorCtr="0">
              <a:noAutofit/>
            </a:bodyPr>
            <a:lstStyle/>
            <a:p>
              <a:pPr algn="ctr"/>
              <a:r>
                <a:rPr lang="en-US" sz="650" dirty="0"/>
                <a:t>Pie-Chart</a:t>
              </a:r>
            </a:p>
          </p:txBody>
        </p:sp>
        <p:sp>
          <p:nvSpPr>
            <p:cNvPr id="59" name="TextBox 58">
              <a:extLst>
                <a:ext uri="{FF2B5EF4-FFF2-40B4-BE49-F238E27FC236}">
                  <a16:creationId xmlns:a16="http://schemas.microsoft.com/office/drawing/2014/main" id="{99E2774A-268A-DB81-4EF8-1D81FAF8A082}"/>
                </a:ext>
              </a:extLst>
            </p:cNvPr>
            <p:cNvSpPr txBox="1"/>
            <p:nvPr/>
          </p:nvSpPr>
          <p:spPr>
            <a:xfrm>
              <a:off x="6605747" y="4866028"/>
              <a:ext cx="588336" cy="259514"/>
            </a:xfrm>
            <a:prstGeom prst="rect">
              <a:avLst/>
            </a:prstGeom>
            <a:noFill/>
          </p:spPr>
          <p:txBody>
            <a:bodyPr wrap="square" lIns="0" tIns="45720" rIns="0" bIns="0" rtlCol="0" anchor="t" anchorCtr="0">
              <a:noAutofit/>
            </a:bodyPr>
            <a:lstStyle/>
            <a:p>
              <a:pPr algn="ctr"/>
              <a:r>
                <a:rPr lang="en-US" sz="650" dirty="0"/>
                <a:t>Pin</a:t>
              </a:r>
            </a:p>
          </p:txBody>
        </p:sp>
        <p:sp>
          <p:nvSpPr>
            <p:cNvPr id="60" name="TextBox 59">
              <a:extLst>
                <a:ext uri="{FF2B5EF4-FFF2-40B4-BE49-F238E27FC236}">
                  <a16:creationId xmlns:a16="http://schemas.microsoft.com/office/drawing/2014/main" id="{9F18989F-6F05-8DAF-BB0F-733EC22A3FA7}"/>
                </a:ext>
              </a:extLst>
            </p:cNvPr>
            <p:cNvSpPr txBox="1"/>
            <p:nvPr/>
          </p:nvSpPr>
          <p:spPr>
            <a:xfrm>
              <a:off x="7421644" y="4866028"/>
              <a:ext cx="588336" cy="259514"/>
            </a:xfrm>
            <a:prstGeom prst="rect">
              <a:avLst/>
            </a:prstGeom>
            <a:noFill/>
          </p:spPr>
          <p:txBody>
            <a:bodyPr wrap="square" lIns="0" tIns="45720" rIns="0" bIns="0" rtlCol="0" anchor="t" anchorCtr="0">
              <a:noAutofit/>
            </a:bodyPr>
            <a:lstStyle/>
            <a:p>
              <a:pPr algn="ctr"/>
              <a:r>
                <a:rPr lang="en-US" sz="650" dirty="0"/>
                <a:t>Population</a:t>
              </a:r>
            </a:p>
          </p:txBody>
        </p:sp>
        <p:sp>
          <p:nvSpPr>
            <p:cNvPr id="61" name="TextBox 60">
              <a:extLst>
                <a:ext uri="{FF2B5EF4-FFF2-40B4-BE49-F238E27FC236}">
                  <a16:creationId xmlns:a16="http://schemas.microsoft.com/office/drawing/2014/main" id="{BBD19FBC-1FE0-5B85-2906-65CF33A0D9EA}"/>
                </a:ext>
              </a:extLst>
            </p:cNvPr>
            <p:cNvSpPr txBox="1"/>
            <p:nvPr/>
          </p:nvSpPr>
          <p:spPr>
            <a:xfrm>
              <a:off x="8228233" y="4866028"/>
              <a:ext cx="588336" cy="259514"/>
            </a:xfrm>
            <a:prstGeom prst="rect">
              <a:avLst/>
            </a:prstGeom>
            <a:noFill/>
          </p:spPr>
          <p:txBody>
            <a:bodyPr wrap="square" lIns="0" tIns="45720" rIns="0" bIns="0" rtlCol="0" anchor="t" anchorCtr="0">
              <a:noAutofit/>
            </a:bodyPr>
            <a:lstStyle/>
            <a:p>
              <a:pPr algn="ctr"/>
              <a:r>
                <a:rPr lang="en-US" sz="650" dirty="0"/>
                <a:t>Pregnancy</a:t>
              </a:r>
            </a:p>
          </p:txBody>
        </p:sp>
        <p:sp>
          <p:nvSpPr>
            <p:cNvPr id="62" name="TextBox 61">
              <a:extLst>
                <a:ext uri="{FF2B5EF4-FFF2-40B4-BE49-F238E27FC236}">
                  <a16:creationId xmlns:a16="http://schemas.microsoft.com/office/drawing/2014/main" id="{8F873DC3-748C-E792-214D-CAB0E50FDE4B}"/>
                </a:ext>
              </a:extLst>
            </p:cNvPr>
            <p:cNvSpPr txBox="1"/>
            <p:nvPr/>
          </p:nvSpPr>
          <p:spPr>
            <a:xfrm>
              <a:off x="9099906" y="4866028"/>
              <a:ext cx="588336" cy="259514"/>
            </a:xfrm>
            <a:prstGeom prst="rect">
              <a:avLst/>
            </a:prstGeom>
            <a:noFill/>
          </p:spPr>
          <p:txBody>
            <a:bodyPr wrap="square" lIns="0" tIns="45720" rIns="0" bIns="0" rtlCol="0" anchor="t" anchorCtr="0">
              <a:noAutofit/>
            </a:bodyPr>
            <a:lstStyle/>
            <a:p>
              <a:pPr algn="ctr"/>
              <a:r>
                <a:rPr lang="en-US" sz="650" dirty="0"/>
                <a:t>Presenter</a:t>
              </a:r>
            </a:p>
          </p:txBody>
        </p:sp>
        <p:sp>
          <p:nvSpPr>
            <p:cNvPr id="63" name="TextBox 62">
              <a:extLst>
                <a:ext uri="{FF2B5EF4-FFF2-40B4-BE49-F238E27FC236}">
                  <a16:creationId xmlns:a16="http://schemas.microsoft.com/office/drawing/2014/main" id="{3C87817F-F8B7-7421-CD76-716D46218749}"/>
                </a:ext>
              </a:extLst>
            </p:cNvPr>
            <p:cNvSpPr txBox="1"/>
            <p:nvPr/>
          </p:nvSpPr>
          <p:spPr>
            <a:xfrm>
              <a:off x="9966380" y="4920476"/>
              <a:ext cx="588336" cy="259514"/>
            </a:xfrm>
            <a:prstGeom prst="rect">
              <a:avLst/>
            </a:prstGeom>
            <a:noFill/>
          </p:spPr>
          <p:txBody>
            <a:bodyPr wrap="square" lIns="0" tIns="45720" rIns="0" bIns="0" rtlCol="0" anchor="t" anchorCtr="0">
              <a:noAutofit/>
            </a:bodyPr>
            <a:lstStyle/>
            <a:p>
              <a:pPr algn="ctr"/>
              <a:r>
                <a:rPr lang="en-US" sz="650" dirty="0"/>
                <a:t>Puzzle</a:t>
              </a:r>
            </a:p>
          </p:txBody>
        </p:sp>
        <p:sp>
          <p:nvSpPr>
            <p:cNvPr id="64" name="TextBox 63">
              <a:extLst>
                <a:ext uri="{FF2B5EF4-FFF2-40B4-BE49-F238E27FC236}">
                  <a16:creationId xmlns:a16="http://schemas.microsoft.com/office/drawing/2014/main" id="{B0A7173E-248D-5F54-FCE5-956EA47BBE1F}"/>
                </a:ext>
              </a:extLst>
            </p:cNvPr>
            <p:cNvSpPr txBox="1"/>
            <p:nvPr/>
          </p:nvSpPr>
          <p:spPr>
            <a:xfrm>
              <a:off x="10758216" y="4920476"/>
              <a:ext cx="588336" cy="259514"/>
            </a:xfrm>
            <a:prstGeom prst="rect">
              <a:avLst/>
            </a:prstGeom>
            <a:noFill/>
          </p:spPr>
          <p:txBody>
            <a:bodyPr wrap="square" lIns="0" tIns="45720" rIns="0" bIns="0" rtlCol="0" anchor="t" anchorCtr="0">
              <a:noAutofit/>
            </a:bodyPr>
            <a:lstStyle/>
            <a:p>
              <a:pPr algn="ctr"/>
              <a:r>
                <a:rPr lang="en-US" sz="650" dirty="0"/>
                <a:t>Report-1</a:t>
              </a:r>
            </a:p>
          </p:txBody>
        </p:sp>
        <p:sp>
          <p:nvSpPr>
            <p:cNvPr id="65" name="TextBox 64">
              <a:extLst>
                <a:ext uri="{FF2B5EF4-FFF2-40B4-BE49-F238E27FC236}">
                  <a16:creationId xmlns:a16="http://schemas.microsoft.com/office/drawing/2014/main" id="{9E2FC4DC-71B4-11F6-5AD0-2ABB3590E2D0}"/>
                </a:ext>
              </a:extLst>
            </p:cNvPr>
            <p:cNvSpPr txBox="1"/>
            <p:nvPr/>
          </p:nvSpPr>
          <p:spPr>
            <a:xfrm>
              <a:off x="854160" y="5942807"/>
              <a:ext cx="588336" cy="259514"/>
            </a:xfrm>
            <a:prstGeom prst="rect">
              <a:avLst/>
            </a:prstGeom>
            <a:noFill/>
          </p:spPr>
          <p:txBody>
            <a:bodyPr wrap="square" lIns="0" tIns="45720" rIns="0" bIns="0" rtlCol="0" anchor="t" anchorCtr="0">
              <a:noAutofit/>
            </a:bodyPr>
            <a:lstStyle/>
            <a:p>
              <a:pPr algn="ctr"/>
              <a:r>
                <a:rPr lang="en-US" sz="650" dirty="0"/>
                <a:t>Report-2</a:t>
              </a:r>
            </a:p>
          </p:txBody>
        </p:sp>
        <p:sp>
          <p:nvSpPr>
            <p:cNvPr id="66" name="TextBox 65">
              <a:extLst>
                <a:ext uri="{FF2B5EF4-FFF2-40B4-BE49-F238E27FC236}">
                  <a16:creationId xmlns:a16="http://schemas.microsoft.com/office/drawing/2014/main" id="{47BCB5CB-5AFA-1679-10D7-CE4390C24D66}"/>
                </a:ext>
              </a:extLst>
            </p:cNvPr>
            <p:cNvSpPr txBox="1"/>
            <p:nvPr/>
          </p:nvSpPr>
          <p:spPr>
            <a:xfrm>
              <a:off x="1680769" y="5942807"/>
              <a:ext cx="588336" cy="259514"/>
            </a:xfrm>
            <a:prstGeom prst="rect">
              <a:avLst/>
            </a:prstGeom>
            <a:noFill/>
          </p:spPr>
          <p:txBody>
            <a:bodyPr wrap="square" lIns="0" tIns="45720" rIns="0" bIns="0" rtlCol="0" anchor="t" anchorCtr="0">
              <a:noAutofit/>
            </a:bodyPr>
            <a:lstStyle/>
            <a:p>
              <a:pPr algn="ctr"/>
              <a:r>
                <a:rPr lang="en-US" sz="650" dirty="0"/>
                <a:t>Research</a:t>
              </a:r>
            </a:p>
          </p:txBody>
        </p:sp>
        <p:sp>
          <p:nvSpPr>
            <p:cNvPr id="67" name="TextBox 66">
              <a:extLst>
                <a:ext uri="{FF2B5EF4-FFF2-40B4-BE49-F238E27FC236}">
                  <a16:creationId xmlns:a16="http://schemas.microsoft.com/office/drawing/2014/main" id="{AC8DE3AF-C5E5-2C99-26C4-E3F72800BB9B}"/>
                </a:ext>
              </a:extLst>
            </p:cNvPr>
            <p:cNvSpPr txBox="1"/>
            <p:nvPr/>
          </p:nvSpPr>
          <p:spPr>
            <a:xfrm>
              <a:off x="3082392" y="5942807"/>
              <a:ext cx="421700" cy="259514"/>
            </a:xfrm>
            <a:prstGeom prst="rect">
              <a:avLst/>
            </a:prstGeom>
            <a:noFill/>
          </p:spPr>
          <p:txBody>
            <a:bodyPr wrap="square" lIns="0" tIns="45720" rIns="0" bIns="0" rtlCol="0" anchor="t" anchorCtr="0">
              <a:noAutofit/>
            </a:bodyPr>
            <a:lstStyle/>
            <a:p>
              <a:pPr algn="ctr"/>
              <a:r>
                <a:rPr lang="en-US" sz="650" dirty="0"/>
                <a:t>Right</a:t>
              </a:r>
            </a:p>
          </p:txBody>
        </p:sp>
        <p:sp>
          <p:nvSpPr>
            <p:cNvPr id="68" name="TextBox 67">
              <a:extLst>
                <a:ext uri="{FF2B5EF4-FFF2-40B4-BE49-F238E27FC236}">
                  <a16:creationId xmlns:a16="http://schemas.microsoft.com/office/drawing/2014/main" id="{7BAA7874-E4DD-D288-48F1-2D5075C64637}"/>
                </a:ext>
              </a:extLst>
            </p:cNvPr>
            <p:cNvSpPr txBox="1"/>
            <p:nvPr/>
          </p:nvSpPr>
          <p:spPr>
            <a:xfrm>
              <a:off x="3845383" y="5942807"/>
              <a:ext cx="588336" cy="259514"/>
            </a:xfrm>
            <a:prstGeom prst="rect">
              <a:avLst/>
            </a:prstGeom>
            <a:noFill/>
          </p:spPr>
          <p:txBody>
            <a:bodyPr wrap="square" lIns="0" tIns="45720" rIns="0" bIns="0" rtlCol="0" anchor="t" anchorCtr="0">
              <a:noAutofit/>
            </a:bodyPr>
            <a:lstStyle/>
            <a:p>
              <a:pPr algn="ctr"/>
              <a:r>
                <a:rPr lang="en-US" sz="650" dirty="0"/>
                <a:t>Speech-Bubble-1</a:t>
              </a:r>
            </a:p>
          </p:txBody>
        </p:sp>
        <p:sp>
          <p:nvSpPr>
            <p:cNvPr id="69" name="TextBox 68">
              <a:extLst>
                <a:ext uri="{FF2B5EF4-FFF2-40B4-BE49-F238E27FC236}">
                  <a16:creationId xmlns:a16="http://schemas.microsoft.com/office/drawing/2014/main" id="{8C9A4450-90EB-505D-0859-CC0BF8154069}"/>
                </a:ext>
              </a:extLst>
            </p:cNvPr>
            <p:cNvSpPr txBox="1"/>
            <p:nvPr/>
          </p:nvSpPr>
          <p:spPr>
            <a:xfrm>
              <a:off x="4821758" y="5942807"/>
              <a:ext cx="588336" cy="259514"/>
            </a:xfrm>
            <a:prstGeom prst="rect">
              <a:avLst/>
            </a:prstGeom>
            <a:noFill/>
          </p:spPr>
          <p:txBody>
            <a:bodyPr wrap="square" lIns="0" tIns="45720" rIns="0" bIns="0" rtlCol="0" anchor="t" anchorCtr="0">
              <a:noAutofit/>
            </a:bodyPr>
            <a:lstStyle/>
            <a:p>
              <a:pPr algn="ctr"/>
              <a:r>
                <a:rPr lang="en-US" sz="650" dirty="0"/>
                <a:t>Speech-Bubble-2</a:t>
              </a:r>
            </a:p>
          </p:txBody>
        </p:sp>
        <p:sp>
          <p:nvSpPr>
            <p:cNvPr id="70" name="TextBox 69">
              <a:extLst>
                <a:ext uri="{FF2B5EF4-FFF2-40B4-BE49-F238E27FC236}">
                  <a16:creationId xmlns:a16="http://schemas.microsoft.com/office/drawing/2014/main" id="{34A6A792-8A1E-38E4-B80A-427FD8DB9D3E}"/>
                </a:ext>
              </a:extLst>
            </p:cNvPr>
            <p:cNvSpPr txBox="1"/>
            <p:nvPr/>
          </p:nvSpPr>
          <p:spPr>
            <a:xfrm>
              <a:off x="5705381" y="5942807"/>
              <a:ext cx="588336" cy="259514"/>
            </a:xfrm>
            <a:prstGeom prst="rect">
              <a:avLst/>
            </a:prstGeom>
            <a:noFill/>
          </p:spPr>
          <p:txBody>
            <a:bodyPr wrap="square" lIns="0" tIns="45720" rIns="0" bIns="0" rtlCol="0" anchor="t" anchorCtr="0">
              <a:noAutofit/>
            </a:bodyPr>
            <a:lstStyle/>
            <a:p>
              <a:pPr algn="ctr"/>
              <a:r>
                <a:rPr lang="en-US" sz="650" dirty="0"/>
                <a:t>Structure</a:t>
              </a:r>
            </a:p>
          </p:txBody>
        </p:sp>
        <p:sp>
          <p:nvSpPr>
            <p:cNvPr id="71" name="TextBox 70">
              <a:extLst>
                <a:ext uri="{FF2B5EF4-FFF2-40B4-BE49-F238E27FC236}">
                  <a16:creationId xmlns:a16="http://schemas.microsoft.com/office/drawing/2014/main" id="{3E3843C4-5B78-F62F-0ABE-54F09B2820AB}"/>
                </a:ext>
              </a:extLst>
            </p:cNvPr>
            <p:cNvSpPr txBox="1"/>
            <p:nvPr/>
          </p:nvSpPr>
          <p:spPr>
            <a:xfrm>
              <a:off x="6548027" y="5942807"/>
              <a:ext cx="588336" cy="259514"/>
            </a:xfrm>
            <a:prstGeom prst="rect">
              <a:avLst/>
            </a:prstGeom>
            <a:noFill/>
          </p:spPr>
          <p:txBody>
            <a:bodyPr wrap="square" lIns="0" tIns="45720" rIns="0" bIns="0" rtlCol="0" anchor="t" anchorCtr="0">
              <a:noAutofit/>
            </a:bodyPr>
            <a:lstStyle/>
            <a:p>
              <a:pPr algn="ctr"/>
              <a:r>
                <a:rPr lang="en-US" sz="650" dirty="0"/>
                <a:t>Success</a:t>
              </a:r>
            </a:p>
          </p:txBody>
        </p:sp>
        <p:sp>
          <p:nvSpPr>
            <p:cNvPr id="72" name="TextBox 71">
              <a:extLst>
                <a:ext uri="{FF2B5EF4-FFF2-40B4-BE49-F238E27FC236}">
                  <a16:creationId xmlns:a16="http://schemas.microsoft.com/office/drawing/2014/main" id="{2C36D372-513C-6A0D-8F2C-45D1E4746DC3}"/>
                </a:ext>
              </a:extLst>
            </p:cNvPr>
            <p:cNvSpPr txBox="1"/>
            <p:nvPr/>
          </p:nvSpPr>
          <p:spPr>
            <a:xfrm>
              <a:off x="7392836" y="5942807"/>
              <a:ext cx="588336" cy="259514"/>
            </a:xfrm>
            <a:prstGeom prst="rect">
              <a:avLst/>
            </a:prstGeom>
            <a:noFill/>
          </p:spPr>
          <p:txBody>
            <a:bodyPr wrap="square" lIns="0" tIns="45720" rIns="0" bIns="0" rtlCol="0" anchor="t" anchorCtr="0">
              <a:noAutofit/>
            </a:bodyPr>
            <a:lstStyle/>
            <a:p>
              <a:pPr algn="ctr"/>
              <a:r>
                <a:rPr lang="en-US" sz="650" dirty="0"/>
                <a:t>Team</a:t>
              </a:r>
            </a:p>
          </p:txBody>
        </p:sp>
        <p:sp>
          <p:nvSpPr>
            <p:cNvPr id="73" name="TextBox 72">
              <a:extLst>
                <a:ext uri="{FF2B5EF4-FFF2-40B4-BE49-F238E27FC236}">
                  <a16:creationId xmlns:a16="http://schemas.microsoft.com/office/drawing/2014/main" id="{0F9DA0D5-5889-B136-E29E-282D9D67DD4A}"/>
                </a:ext>
              </a:extLst>
            </p:cNvPr>
            <p:cNvSpPr txBox="1"/>
            <p:nvPr/>
          </p:nvSpPr>
          <p:spPr>
            <a:xfrm>
              <a:off x="8228233" y="5942807"/>
              <a:ext cx="588336" cy="259514"/>
            </a:xfrm>
            <a:prstGeom prst="rect">
              <a:avLst/>
            </a:prstGeom>
            <a:noFill/>
          </p:spPr>
          <p:txBody>
            <a:bodyPr wrap="square" lIns="0" tIns="45720" rIns="0" bIns="0" rtlCol="0" anchor="t" anchorCtr="0">
              <a:noAutofit/>
            </a:bodyPr>
            <a:lstStyle/>
            <a:p>
              <a:pPr algn="ctr"/>
              <a:r>
                <a:rPr lang="en-US" sz="650" dirty="0"/>
                <a:t>Telehealth</a:t>
              </a:r>
            </a:p>
          </p:txBody>
        </p:sp>
        <p:sp>
          <p:nvSpPr>
            <p:cNvPr id="74" name="TextBox 73">
              <a:extLst>
                <a:ext uri="{FF2B5EF4-FFF2-40B4-BE49-F238E27FC236}">
                  <a16:creationId xmlns:a16="http://schemas.microsoft.com/office/drawing/2014/main" id="{B0B9DD31-CDC4-C7B0-934D-8FE7513F7958}"/>
                </a:ext>
              </a:extLst>
            </p:cNvPr>
            <p:cNvSpPr txBox="1"/>
            <p:nvPr/>
          </p:nvSpPr>
          <p:spPr>
            <a:xfrm>
              <a:off x="9006145" y="5942807"/>
              <a:ext cx="588336" cy="259514"/>
            </a:xfrm>
            <a:prstGeom prst="rect">
              <a:avLst/>
            </a:prstGeom>
            <a:noFill/>
          </p:spPr>
          <p:txBody>
            <a:bodyPr wrap="square" lIns="0" tIns="45720" rIns="0" bIns="0" rtlCol="0" anchor="t" anchorCtr="0">
              <a:noAutofit/>
            </a:bodyPr>
            <a:lstStyle/>
            <a:p>
              <a:pPr algn="ctr"/>
              <a:r>
                <a:rPr lang="en-US" sz="650" dirty="0"/>
                <a:t>Tools</a:t>
              </a:r>
            </a:p>
          </p:txBody>
        </p:sp>
        <p:sp>
          <p:nvSpPr>
            <p:cNvPr id="75" name="TextBox 74">
              <a:extLst>
                <a:ext uri="{FF2B5EF4-FFF2-40B4-BE49-F238E27FC236}">
                  <a16:creationId xmlns:a16="http://schemas.microsoft.com/office/drawing/2014/main" id="{5ED4AE90-6A18-44F7-9C20-02A806313103}"/>
                </a:ext>
              </a:extLst>
            </p:cNvPr>
            <p:cNvSpPr txBox="1"/>
            <p:nvPr/>
          </p:nvSpPr>
          <p:spPr>
            <a:xfrm>
              <a:off x="9801579" y="5942807"/>
              <a:ext cx="346918" cy="259514"/>
            </a:xfrm>
            <a:prstGeom prst="rect">
              <a:avLst/>
            </a:prstGeom>
            <a:noFill/>
          </p:spPr>
          <p:txBody>
            <a:bodyPr wrap="square" lIns="0" tIns="45720" rIns="0" bIns="0" rtlCol="0" anchor="t" anchorCtr="0">
              <a:noAutofit/>
            </a:bodyPr>
            <a:lstStyle/>
            <a:p>
              <a:pPr algn="ctr"/>
              <a:r>
                <a:rPr lang="en-US" sz="650" dirty="0"/>
                <a:t>Up</a:t>
              </a:r>
            </a:p>
          </p:txBody>
        </p:sp>
        <p:sp>
          <p:nvSpPr>
            <p:cNvPr id="76" name="TextBox 75">
              <a:extLst>
                <a:ext uri="{FF2B5EF4-FFF2-40B4-BE49-F238E27FC236}">
                  <a16:creationId xmlns:a16="http://schemas.microsoft.com/office/drawing/2014/main" id="{558475E2-B2DA-DA54-90F6-82B1981B15CD}"/>
                </a:ext>
              </a:extLst>
            </p:cNvPr>
            <p:cNvSpPr txBox="1"/>
            <p:nvPr/>
          </p:nvSpPr>
          <p:spPr>
            <a:xfrm>
              <a:off x="10758216" y="5942807"/>
              <a:ext cx="588336" cy="259514"/>
            </a:xfrm>
            <a:prstGeom prst="rect">
              <a:avLst/>
            </a:prstGeom>
            <a:noFill/>
          </p:spPr>
          <p:txBody>
            <a:bodyPr wrap="square" lIns="0" tIns="45720" rIns="0" bIns="0" rtlCol="0" anchor="t" anchorCtr="0">
              <a:noAutofit/>
            </a:bodyPr>
            <a:lstStyle/>
            <a:p>
              <a:pPr algn="ctr"/>
              <a:r>
                <a:rPr lang="en-US" sz="650" dirty="0"/>
                <a:t>Virus</a:t>
              </a:r>
            </a:p>
          </p:txBody>
        </p:sp>
      </p:grpSp>
      <p:sp>
        <p:nvSpPr>
          <p:cNvPr id="12" name="TextBox 11">
            <a:extLst>
              <a:ext uri="{FF2B5EF4-FFF2-40B4-BE49-F238E27FC236}">
                <a16:creationId xmlns:a16="http://schemas.microsoft.com/office/drawing/2014/main" id="{DADE906A-5E60-207E-603C-FF11D6D2C61C}"/>
              </a:ext>
            </a:extLst>
          </p:cNvPr>
          <p:cNvSpPr txBox="1"/>
          <p:nvPr userDrawn="1"/>
        </p:nvSpPr>
        <p:spPr>
          <a:xfrm>
            <a:off x="685800" y="6400800"/>
            <a:ext cx="4229100" cy="228600"/>
          </a:xfrm>
          <a:prstGeom prst="rect">
            <a:avLst/>
          </a:prstGeom>
          <a:noFill/>
        </p:spPr>
        <p:txBody>
          <a:bodyPr wrap="square" lIns="0" tIns="0" rIns="0" bIns="0" anchor="b" anchorCtr="0">
            <a:noAutofit/>
          </a:bodyPr>
          <a:lstStyle/>
          <a:p>
            <a:pPr>
              <a:lnSpc>
                <a:spcPct val="150000"/>
              </a:lnSpc>
            </a:pPr>
            <a:r>
              <a:rPr lang="en-US" altLang="en-US" sz="800" dirty="0">
                <a:solidFill>
                  <a:schemeClr val="bg2">
                    <a:lumMod val="75000"/>
                  </a:schemeClr>
                </a:solidFill>
                <a:latin typeface="Arial" pitchFamily="34" charset="0"/>
                <a:cs typeface="Arial" pitchFamily="34" charset="0"/>
              </a:rPr>
              <a:t>© 2023. </a:t>
            </a:r>
            <a:r>
              <a:rPr lang="en-US" altLang="en-US" sz="800" i="1" dirty="0">
                <a:solidFill>
                  <a:schemeClr val="bg2">
                    <a:lumMod val="75000"/>
                  </a:schemeClr>
                </a:solidFill>
                <a:latin typeface="Arial" pitchFamily="34" charset="0"/>
                <a:cs typeface="Arial" pitchFamily="34" charset="0"/>
              </a:rPr>
              <a:t>The consulting and operations division of UMass Chan Medical School. Confidential</a:t>
            </a:r>
          </a:p>
        </p:txBody>
      </p:sp>
      <p:sp>
        <p:nvSpPr>
          <p:cNvPr id="6" name="Slide Number Placeholder 5">
            <a:extLst>
              <a:ext uri="{FF2B5EF4-FFF2-40B4-BE49-F238E27FC236}">
                <a16:creationId xmlns:a16="http://schemas.microsoft.com/office/drawing/2014/main" id="{F93654EE-C7E7-92ED-006D-F016A2E1A70C}"/>
              </a:ext>
            </a:extLst>
          </p:cNvPr>
          <p:cNvSpPr>
            <a:spLocks noGrp="1"/>
          </p:cNvSpPr>
          <p:nvPr>
            <p:ph type="sldNum" sz="quarter" idx="12"/>
          </p:nvPr>
        </p:nvSpPr>
        <p:spPr>
          <a:xfrm>
            <a:off x="8458200" y="6411752"/>
            <a:ext cx="342900" cy="217651"/>
          </a:xfrm>
          <a:prstGeom prst="rect">
            <a:avLst/>
          </a:prstGeom>
        </p:spPr>
        <p:txBody>
          <a:bodyPr/>
          <a:lstStyle>
            <a:lvl1pPr>
              <a:defRPr sz="800"/>
            </a:lvl1pPr>
          </a:lstStyle>
          <a:p>
            <a:fld id="{369026CA-FCD3-9147-8CC6-4862EFF526B8}" type="slidenum">
              <a:rPr lang="en-US" smtClean="0"/>
              <a:pPr/>
              <a:t>‹#›</a:t>
            </a:fld>
            <a:endParaRPr lang="en-US" dirty="0"/>
          </a:p>
        </p:txBody>
      </p:sp>
    </p:spTree>
    <p:extLst>
      <p:ext uri="{BB962C8B-B14F-4D97-AF65-F5344CB8AC3E}">
        <p14:creationId xmlns:p14="http://schemas.microsoft.com/office/powerpoint/2010/main" val="2490758890"/>
      </p:ext>
    </p:extLst>
  </p:cSld>
  <p:clrMapOvr>
    <a:masterClrMapping/>
  </p:clrMapOvr>
  <p:extLst>
    <p:ext uri="{DCECCB84-F9BA-43D5-87BE-67443E8EF086}">
      <p15:sldGuideLst xmlns:p15="http://schemas.microsoft.com/office/powerpoint/2012/main">
        <p15:guide id="2" pos="2880" userDrawn="1">
          <p15:clr>
            <a:srgbClr val="FBAE40"/>
          </p15:clr>
        </p15:guide>
        <p15:guide id="3" orient="horz" pos="1152" userDrawn="1">
          <p15:clr>
            <a:srgbClr val="FBAE40"/>
          </p15:clr>
        </p15:guide>
        <p15:guide id="4" orient="horz" pos="86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Who We Are_Pitch Deck">
    <p:spTree>
      <p:nvGrpSpPr>
        <p:cNvPr id="1" name=""/>
        <p:cNvGrpSpPr/>
        <p:nvPr/>
      </p:nvGrpSpPr>
      <p:grpSpPr>
        <a:xfrm>
          <a:off x="0" y="0"/>
          <a:ext cx="0" cy="0"/>
          <a:chOff x="0" y="0"/>
          <a:chExt cx="0" cy="0"/>
        </a:xfrm>
      </p:grpSpPr>
      <p:pic>
        <p:nvPicPr>
          <p:cNvPr id="3" name="Picture 12" descr="ForHealth Consulting at UMass Chan Medical School">
            <a:extLst>
              <a:ext uri="{FF2B5EF4-FFF2-40B4-BE49-F238E27FC236}">
                <a16:creationId xmlns:a16="http://schemas.microsoft.com/office/drawing/2014/main" id="{86098BC0-CCD5-4B26-7367-0043AF288E1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761232" y="442974"/>
            <a:ext cx="1070864" cy="630428"/>
          </a:xfrm>
          <a:prstGeom prst="rect">
            <a:avLst/>
          </a:prstGeom>
        </p:spPr>
      </p:pic>
      <p:sp>
        <p:nvSpPr>
          <p:cNvPr id="2" name="Title 1">
            <a:extLst>
              <a:ext uri="{FF2B5EF4-FFF2-40B4-BE49-F238E27FC236}">
                <a16:creationId xmlns:a16="http://schemas.microsoft.com/office/drawing/2014/main" id="{27B13A94-755A-29E1-4409-FC23026E41AB}"/>
              </a:ext>
            </a:extLst>
          </p:cNvPr>
          <p:cNvSpPr>
            <a:spLocks noGrp="1"/>
          </p:cNvSpPr>
          <p:nvPr userDrawn="1">
            <p:ph type="title"/>
          </p:nvPr>
        </p:nvSpPr>
        <p:spPr>
          <a:xfrm>
            <a:off x="685802" y="457201"/>
            <a:ext cx="6172201" cy="665514"/>
          </a:xfrm>
        </p:spPr>
        <p:txBody>
          <a:bodyPr/>
          <a:lstStyle>
            <a:lvl1pPr>
              <a:defRPr/>
            </a:lvl1pPr>
          </a:lstStyle>
          <a:p>
            <a:r>
              <a:rPr lang="en-US"/>
              <a:t>Click to edit Master title style</a:t>
            </a:r>
            <a:endParaRPr lang="en-US" dirty="0"/>
          </a:p>
        </p:txBody>
      </p:sp>
      <p:sp>
        <p:nvSpPr>
          <p:cNvPr id="17" name="Text Placeholder 16">
            <a:extLst>
              <a:ext uri="{FF2B5EF4-FFF2-40B4-BE49-F238E27FC236}">
                <a16:creationId xmlns:a16="http://schemas.microsoft.com/office/drawing/2014/main" id="{87FE1D28-12D3-DD55-5039-2651C4ABEF0D}"/>
              </a:ext>
            </a:extLst>
          </p:cNvPr>
          <p:cNvSpPr>
            <a:spLocks noGrp="1"/>
          </p:cNvSpPr>
          <p:nvPr>
            <p:ph type="body" sz="quarter" idx="14"/>
          </p:nvPr>
        </p:nvSpPr>
        <p:spPr>
          <a:xfrm>
            <a:off x="685799" y="1259176"/>
            <a:ext cx="6910754" cy="1941223"/>
          </a:xfrm>
        </p:spPr>
        <p:txBody>
          <a:bodyPr/>
          <a:lstStyle>
            <a:lvl1pPr marL="0" indent="0">
              <a:lnSpc>
                <a:spcPts val="2400"/>
              </a:lnSpc>
              <a:buNone/>
              <a:defRPr sz="1800">
                <a:latin typeface="Georgia" panose="02040502050405020303" pitchFamily="18" charset="0"/>
              </a:defRPr>
            </a:lvl1pPr>
          </a:lstStyle>
          <a:p>
            <a:pPr lvl="0"/>
            <a:r>
              <a:rPr lang="en-US"/>
              <a:t>Click to edit Master text styles</a:t>
            </a:r>
          </a:p>
        </p:txBody>
      </p:sp>
      <p:sp>
        <p:nvSpPr>
          <p:cNvPr id="5" name="Rectangle 4">
            <a:extLst>
              <a:ext uri="{FF2B5EF4-FFF2-40B4-BE49-F238E27FC236}">
                <a16:creationId xmlns:a16="http://schemas.microsoft.com/office/drawing/2014/main" id="{6EF5A5C8-586F-84E0-59DD-5F951DD2DE35}"/>
              </a:ext>
            </a:extLst>
          </p:cNvPr>
          <p:cNvSpPr/>
          <p:nvPr userDrawn="1"/>
        </p:nvSpPr>
        <p:spPr>
          <a:xfrm rot="16200000">
            <a:off x="3086100" y="342900"/>
            <a:ext cx="2971800" cy="914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7" name="Text Placeholder 16">
            <a:extLst>
              <a:ext uri="{FF2B5EF4-FFF2-40B4-BE49-F238E27FC236}">
                <a16:creationId xmlns:a16="http://schemas.microsoft.com/office/drawing/2014/main" id="{AC4F9A3C-AA4E-A7A4-9C3A-742AD312827C}"/>
              </a:ext>
            </a:extLst>
          </p:cNvPr>
          <p:cNvSpPr>
            <a:spLocks noGrp="1"/>
          </p:cNvSpPr>
          <p:nvPr>
            <p:ph type="body" sz="quarter" idx="18"/>
          </p:nvPr>
        </p:nvSpPr>
        <p:spPr>
          <a:xfrm>
            <a:off x="685800" y="3771900"/>
            <a:ext cx="1714500" cy="2304288"/>
          </a:xfrm>
        </p:spPr>
        <p:txBody>
          <a:bodyPr tIns="45720" bIns="45720" numCol="1" spcCol="320040"/>
          <a:lstStyle>
            <a:lvl1pPr marL="0" indent="0">
              <a:lnSpc>
                <a:spcPct val="112000"/>
              </a:lnSpc>
              <a:buNone/>
              <a:defRPr sz="1400">
                <a:solidFill>
                  <a:schemeClr val="bg1"/>
                </a:solidFill>
                <a:latin typeface="+mn-lt"/>
              </a:defRPr>
            </a:lvl1pPr>
          </a:lstStyle>
          <a:p>
            <a:pPr marL="0" marR="0" lvl="0" indent="0" algn="l" defTabSz="685814" rtl="0" eaLnBrk="1" fontAlgn="auto" latinLnBrk="0" hangingPunct="1">
              <a:lnSpc>
                <a:spcPct val="112000"/>
              </a:lnSpc>
              <a:spcBef>
                <a:spcPts val="0"/>
              </a:spcBef>
              <a:spcAft>
                <a:spcPts val="450"/>
              </a:spcAft>
              <a:buClrTx/>
              <a:buSzTx/>
              <a:buFont typeface="Arial" panose="020B0604020202020204" pitchFamily="34" charset="0"/>
              <a:buNone/>
              <a:tabLst/>
              <a:defRPr/>
            </a:pPr>
            <a:r>
              <a:rPr lang="en-US"/>
              <a:t>Click to edit Master text styles</a:t>
            </a:r>
          </a:p>
          <a:p>
            <a:pPr marL="0" marR="0" lvl="1" indent="0" algn="l" defTabSz="685814" rtl="0" eaLnBrk="1" fontAlgn="auto" latinLnBrk="0" hangingPunct="1">
              <a:lnSpc>
                <a:spcPct val="112000"/>
              </a:lnSpc>
              <a:spcBef>
                <a:spcPts val="0"/>
              </a:spcBef>
              <a:spcAft>
                <a:spcPts val="450"/>
              </a:spcAft>
              <a:buClrTx/>
              <a:buSzTx/>
              <a:buFont typeface="Arial" panose="020B0604020202020204" pitchFamily="34" charset="0"/>
              <a:buNone/>
              <a:tabLst/>
              <a:defRPr/>
            </a:pPr>
            <a:r>
              <a:rPr lang="en-US"/>
              <a:t>Second level</a:t>
            </a:r>
          </a:p>
          <a:p>
            <a:pPr marL="0" marR="0" lvl="2" indent="0" algn="l" defTabSz="685814" rtl="0" eaLnBrk="1" fontAlgn="auto" latinLnBrk="0" hangingPunct="1">
              <a:lnSpc>
                <a:spcPct val="112000"/>
              </a:lnSpc>
              <a:spcBef>
                <a:spcPts val="0"/>
              </a:spcBef>
              <a:spcAft>
                <a:spcPts val="450"/>
              </a:spcAft>
              <a:buClrTx/>
              <a:buSzTx/>
              <a:buFont typeface="Arial" panose="020B0604020202020204" pitchFamily="34" charset="0"/>
              <a:buNone/>
              <a:tabLst/>
              <a:defRPr/>
            </a:pPr>
            <a:r>
              <a:rPr lang="en-US"/>
              <a:t>Third level</a:t>
            </a:r>
          </a:p>
        </p:txBody>
      </p:sp>
      <p:sp>
        <p:nvSpPr>
          <p:cNvPr id="26" name="Text Placeholder 16">
            <a:extLst>
              <a:ext uri="{FF2B5EF4-FFF2-40B4-BE49-F238E27FC236}">
                <a16:creationId xmlns:a16="http://schemas.microsoft.com/office/drawing/2014/main" id="{45550897-8BDA-D5DE-2714-DBA5B6521281}"/>
              </a:ext>
            </a:extLst>
          </p:cNvPr>
          <p:cNvSpPr>
            <a:spLocks noGrp="1"/>
          </p:cNvSpPr>
          <p:nvPr userDrawn="1">
            <p:ph type="body" sz="quarter" idx="17"/>
          </p:nvPr>
        </p:nvSpPr>
        <p:spPr>
          <a:xfrm>
            <a:off x="2703634" y="3771901"/>
            <a:ext cx="1714500" cy="2301883"/>
          </a:xfrm>
        </p:spPr>
        <p:txBody>
          <a:bodyPr tIns="45720" bIns="45720" numCol="1" spcCol="320040"/>
          <a:lstStyle>
            <a:lvl1pPr marL="0" indent="0">
              <a:lnSpc>
                <a:spcPct val="112000"/>
              </a:lnSpc>
              <a:buNone/>
              <a:defRPr sz="1400">
                <a:solidFill>
                  <a:schemeClr val="bg1"/>
                </a:solidFill>
                <a:latin typeface="+mn-lt"/>
              </a:defRPr>
            </a:lvl1pPr>
          </a:lstStyle>
          <a:p>
            <a:pPr marL="0" marR="0" lvl="0" indent="0" algn="l" defTabSz="685814" rtl="0" eaLnBrk="1" fontAlgn="auto" latinLnBrk="0" hangingPunct="1">
              <a:lnSpc>
                <a:spcPct val="112000"/>
              </a:lnSpc>
              <a:spcBef>
                <a:spcPts val="0"/>
              </a:spcBef>
              <a:spcAft>
                <a:spcPts val="450"/>
              </a:spcAft>
              <a:buClrTx/>
              <a:buSzTx/>
              <a:buFont typeface="Arial" panose="020B0604020202020204" pitchFamily="34" charset="0"/>
              <a:buNone/>
              <a:tabLst/>
              <a:defRPr/>
            </a:pPr>
            <a:r>
              <a:rPr lang="en-US"/>
              <a:t>Click to edit Master text styles</a:t>
            </a:r>
          </a:p>
          <a:p>
            <a:pPr marL="0" marR="0" lvl="1" indent="0" algn="l" defTabSz="685814" rtl="0" eaLnBrk="1" fontAlgn="auto" latinLnBrk="0" hangingPunct="1">
              <a:lnSpc>
                <a:spcPct val="112000"/>
              </a:lnSpc>
              <a:spcBef>
                <a:spcPts val="0"/>
              </a:spcBef>
              <a:spcAft>
                <a:spcPts val="450"/>
              </a:spcAft>
              <a:buClrTx/>
              <a:buSzTx/>
              <a:buFont typeface="Arial" panose="020B0604020202020204" pitchFamily="34" charset="0"/>
              <a:buNone/>
              <a:tabLst/>
              <a:defRPr/>
            </a:pPr>
            <a:r>
              <a:rPr lang="en-US"/>
              <a:t>Second level</a:t>
            </a:r>
          </a:p>
          <a:p>
            <a:pPr marL="0" marR="0" lvl="2" indent="0" algn="l" defTabSz="685814" rtl="0" eaLnBrk="1" fontAlgn="auto" latinLnBrk="0" hangingPunct="1">
              <a:lnSpc>
                <a:spcPct val="112000"/>
              </a:lnSpc>
              <a:spcBef>
                <a:spcPts val="0"/>
              </a:spcBef>
              <a:spcAft>
                <a:spcPts val="450"/>
              </a:spcAft>
              <a:buClrTx/>
              <a:buSzTx/>
              <a:buFont typeface="Arial" panose="020B0604020202020204" pitchFamily="34" charset="0"/>
              <a:buNone/>
              <a:tabLst/>
              <a:defRPr/>
            </a:pPr>
            <a:r>
              <a:rPr lang="en-US"/>
              <a:t>Third level</a:t>
            </a:r>
          </a:p>
        </p:txBody>
      </p:sp>
      <p:sp>
        <p:nvSpPr>
          <p:cNvPr id="29" name="Text Placeholder 16">
            <a:extLst>
              <a:ext uri="{FF2B5EF4-FFF2-40B4-BE49-F238E27FC236}">
                <a16:creationId xmlns:a16="http://schemas.microsoft.com/office/drawing/2014/main" id="{9233B33E-DA9D-FEEE-493F-A635806C8F09}"/>
              </a:ext>
            </a:extLst>
          </p:cNvPr>
          <p:cNvSpPr>
            <a:spLocks noGrp="1"/>
          </p:cNvSpPr>
          <p:nvPr>
            <p:ph type="body" sz="quarter" idx="20"/>
          </p:nvPr>
        </p:nvSpPr>
        <p:spPr>
          <a:xfrm>
            <a:off x="4721469" y="3771901"/>
            <a:ext cx="1714500" cy="2301883"/>
          </a:xfrm>
        </p:spPr>
        <p:txBody>
          <a:bodyPr tIns="45720" bIns="45720" numCol="1" spcCol="320040"/>
          <a:lstStyle>
            <a:lvl1pPr marL="0" indent="0">
              <a:lnSpc>
                <a:spcPct val="112000"/>
              </a:lnSpc>
              <a:buNone/>
              <a:defRPr sz="1400">
                <a:solidFill>
                  <a:schemeClr val="bg1"/>
                </a:solidFill>
                <a:latin typeface="+mn-lt"/>
              </a:defRPr>
            </a:lvl1pPr>
          </a:lstStyle>
          <a:p>
            <a:pPr marL="0" marR="0" lvl="0" indent="0" algn="l" defTabSz="685814" rtl="0" eaLnBrk="1" fontAlgn="auto" latinLnBrk="0" hangingPunct="1">
              <a:lnSpc>
                <a:spcPct val="112000"/>
              </a:lnSpc>
              <a:spcBef>
                <a:spcPts val="0"/>
              </a:spcBef>
              <a:spcAft>
                <a:spcPts val="450"/>
              </a:spcAft>
              <a:buClrTx/>
              <a:buSzTx/>
              <a:buFont typeface="Arial" panose="020B0604020202020204" pitchFamily="34" charset="0"/>
              <a:buNone/>
              <a:tabLst/>
              <a:defRPr/>
            </a:pPr>
            <a:r>
              <a:rPr lang="en-US"/>
              <a:t>Click to edit Master text styles</a:t>
            </a:r>
          </a:p>
          <a:p>
            <a:pPr marL="0" marR="0" lvl="1" indent="0" algn="l" defTabSz="685814" rtl="0" eaLnBrk="1" fontAlgn="auto" latinLnBrk="0" hangingPunct="1">
              <a:lnSpc>
                <a:spcPct val="112000"/>
              </a:lnSpc>
              <a:spcBef>
                <a:spcPts val="0"/>
              </a:spcBef>
              <a:spcAft>
                <a:spcPts val="450"/>
              </a:spcAft>
              <a:buClrTx/>
              <a:buSzTx/>
              <a:buFont typeface="Arial" panose="020B0604020202020204" pitchFamily="34" charset="0"/>
              <a:buNone/>
              <a:tabLst/>
              <a:defRPr/>
            </a:pPr>
            <a:r>
              <a:rPr lang="en-US"/>
              <a:t>Second level</a:t>
            </a:r>
          </a:p>
          <a:p>
            <a:pPr marL="0" marR="0" lvl="2" indent="0" algn="l" defTabSz="685814" rtl="0" eaLnBrk="1" fontAlgn="auto" latinLnBrk="0" hangingPunct="1">
              <a:lnSpc>
                <a:spcPct val="112000"/>
              </a:lnSpc>
              <a:spcBef>
                <a:spcPts val="0"/>
              </a:spcBef>
              <a:spcAft>
                <a:spcPts val="450"/>
              </a:spcAft>
              <a:buClrTx/>
              <a:buSzTx/>
              <a:buFont typeface="Arial" panose="020B0604020202020204" pitchFamily="34" charset="0"/>
              <a:buNone/>
              <a:tabLst/>
              <a:defRPr/>
            </a:pPr>
            <a:r>
              <a:rPr lang="en-US"/>
              <a:t>Third level</a:t>
            </a:r>
          </a:p>
        </p:txBody>
      </p:sp>
      <p:sp>
        <p:nvSpPr>
          <p:cNvPr id="28" name="Text Placeholder 16">
            <a:extLst>
              <a:ext uri="{FF2B5EF4-FFF2-40B4-BE49-F238E27FC236}">
                <a16:creationId xmlns:a16="http://schemas.microsoft.com/office/drawing/2014/main" id="{200A6EA3-D7AC-7AE0-2C0D-1A16300DFCFA}"/>
              </a:ext>
            </a:extLst>
          </p:cNvPr>
          <p:cNvSpPr>
            <a:spLocks noGrp="1"/>
          </p:cNvSpPr>
          <p:nvPr>
            <p:ph type="body" sz="quarter" idx="19"/>
          </p:nvPr>
        </p:nvSpPr>
        <p:spPr>
          <a:xfrm>
            <a:off x="6739301" y="3771901"/>
            <a:ext cx="1714500" cy="2301883"/>
          </a:xfrm>
        </p:spPr>
        <p:txBody>
          <a:bodyPr tIns="45720" bIns="45720" numCol="1" spcCol="320040"/>
          <a:lstStyle>
            <a:lvl1pPr marL="0" indent="0">
              <a:lnSpc>
                <a:spcPct val="112000"/>
              </a:lnSpc>
              <a:buNone/>
              <a:defRPr sz="1400">
                <a:solidFill>
                  <a:schemeClr val="bg1"/>
                </a:solidFill>
                <a:latin typeface="+mn-lt"/>
              </a:defRPr>
            </a:lvl1pPr>
          </a:lstStyle>
          <a:p>
            <a:pPr marL="0" marR="0" lvl="0" indent="0" algn="l" defTabSz="685814" rtl="0" eaLnBrk="1" fontAlgn="auto" latinLnBrk="0" hangingPunct="1">
              <a:lnSpc>
                <a:spcPct val="112000"/>
              </a:lnSpc>
              <a:spcBef>
                <a:spcPts val="0"/>
              </a:spcBef>
              <a:spcAft>
                <a:spcPts val="450"/>
              </a:spcAft>
              <a:buClrTx/>
              <a:buSzTx/>
              <a:buFont typeface="Arial" panose="020B0604020202020204" pitchFamily="34" charset="0"/>
              <a:buNone/>
              <a:tabLst/>
              <a:defRPr/>
            </a:pPr>
            <a:r>
              <a:rPr lang="en-US"/>
              <a:t>Click to edit Master text styles</a:t>
            </a:r>
          </a:p>
          <a:p>
            <a:pPr marL="0" marR="0" lvl="1" indent="0" algn="l" defTabSz="685814" rtl="0" eaLnBrk="1" fontAlgn="auto" latinLnBrk="0" hangingPunct="1">
              <a:lnSpc>
                <a:spcPct val="112000"/>
              </a:lnSpc>
              <a:spcBef>
                <a:spcPts val="0"/>
              </a:spcBef>
              <a:spcAft>
                <a:spcPts val="450"/>
              </a:spcAft>
              <a:buClrTx/>
              <a:buSzTx/>
              <a:buFont typeface="Arial" panose="020B0604020202020204" pitchFamily="34" charset="0"/>
              <a:buNone/>
              <a:tabLst/>
              <a:defRPr/>
            </a:pPr>
            <a:r>
              <a:rPr lang="en-US"/>
              <a:t>Second level</a:t>
            </a:r>
          </a:p>
          <a:p>
            <a:pPr marL="0" marR="0" lvl="2" indent="0" algn="l" defTabSz="685814" rtl="0" eaLnBrk="1" fontAlgn="auto" latinLnBrk="0" hangingPunct="1">
              <a:lnSpc>
                <a:spcPct val="112000"/>
              </a:lnSpc>
              <a:spcBef>
                <a:spcPts val="0"/>
              </a:spcBef>
              <a:spcAft>
                <a:spcPts val="450"/>
              </a:spcAft>
              <a:buClrTx/>
              <a:buSzTx/>
              <a:buFont typeface="Arial" panose="020B0604020202020204" pitchFamily="34" charset="0"/>
              <a:buNone/>
              <a:tabLst/>
              <a:defRPr/>
            </a:pPr>
            <a:r>
              <a:rPr lang="en-US"/>
              <a:t>Third level</a:t>
            </a:r>
          </a:p>
        </p:txBody>
      </p:sp>
      <p:sp>
        <p:nvSpPr>
          <p:cNvPr id="12" name="TextBox 11">
            <a:extLst>
              <a:ext uri="{FF2B5EF4-FFF2-40B4-BE49-F238E27FC236}">
                <a16:creationId xmlns:a16="http://schemas.microsoft.com/office/drawing/2014/main" id="{DADE906A-5E60-207E-603C-FF11D6D2C61C}"/>
              </a:ext>
            </a:extLst>
          </p:cNvPr>
          <p:cNvSpPr txBox="1"/>
          <p:nvPr userDrawn="1"/>
        </p:nvSpPr>
        <p:spPr>
          <a:xfrm>
            <a:off x="685802" y="6400800"/>
            <a:ext cx="4668864" cy="228600"/>
          </a:xfrm>
          <a:prstGeom prst="rect">
            <a:avLst/>
          </a:prstGeom>
          <a:noFill/>
        </p:spPr>
        <p:txBody>
          <a:bodyPr wrap="square" lIns="0" tIns="0" rIns="0" bIns="0" anchor="b" anchorCtr="0">
            <a:noAutofit/>
          </a:bodyPr>
          <a:lstStyle/>
          <a:p>
            <a:pPr>
              <a:lnSpc>
                <a:spcPct val="150000"/>
              </a:lnSpc>
            </a:pPr>
            <a:r>
              <a:rPr lang="en-US" altLang="en-US" sz="800" dirty="0">
                <a:solidFill>
                  <a:schemeClr val="bg2">
                    <a:lumMod val="75000"/>
                  </a:schemeClr>
                </a:solidFill>
                <a:latin typeface="Arial" pitchFamily="34" charset="0"/>
                <a:cs typeface="Arial" pitchFamily="34" charset="0"/>
              </a:rPr>
              <a:t>© 2023. </a:t>
            </a:r>
            <a:r>
              <a:rPr lang="en-US" altLang="en-US" sz="800" i="1" dirty="0">
                <a:solidFill>
                  <a:schemeClr val="bg2">
                    <a:lumMod val="75000"/>
                  </a:schemeClr>
                </a:solidFill>
                <a:latin typeface="Arial" pitchFamily="34" charset="0"/>
                <a:cs typeface="Arial" pitchFamily="34" charset="0"/>
              </a:rPr>
              <a:t>The consulting and operations division of UMass Chan Medical School. Confidential</a:t>
            </a:r>
          </a:p>
        </p:txBody>
      </p:sp>
      <p:sp>
        <p:nvSpPr>
          <p:cNvPr id="6" name="Slide Number Placeholder 5">
            <a:extLst>
              <a:ext uri="{FF2B5EF4-FFF2-40B4-BE49-F238E27FC236}">
                <a16:creationId xmlns:a16="http://schemas.microsoft.com/office/drawing/2014/main" id="{F93654EE-C7E7-92ED-006D-F016A2E1A70C}"/>
              </a:ext>
            </a:extLst>
          </p:cNvPr>
          <p:cNvSpPr>
            <a:spLocks noGrp="1"/>
          </p:cNvSpPr>
          <p:nvPr>
            <p:ph type="sldNum" sz="quarter" idx="12"/>
          </p:nvPr>
        </p:nvSpPr>
        <p:spPr>
          <a:xfrm>
            <a:off x="8458200" y="6411752"/>
            <a:ext cx="342900" cy="217651"/>
          </a:xfrm>
          <a:prstGeom prst="rect">
            <a:avLst/>
          </a:prstGeom>
        </p:spPr>
        <p:txBody>
          <a:bodyPr/>
          <a:lstStyle>
            <a:lvl1pPr>
              <a:defRPr sz="800"/>
            </a:lvl1pPr>
          </a:lstStyle>
          <a:p>
            <a:fld id="{369026CA-FCD3-9147-8CC6-4862EFF526B8}" type="slidenum">
              <a:rPr lang="en-US" smtClean="0"/>
              <a:pPr/>
              <a:t>‹#›</a:t>
            </a:fld>
            <a:endParaRPr lang="en-US" dirty="0"/>
          </a:p>
        </p:txBody>
      </p:sp>
    </p:spTree>
    <p:extLst>
      <p:ext uri="{BB962C8B-B14F-4D97-AF65-F5344CB8AC3E}">
        <p14:creationId xmlns:p14="http://schemas.microsoft.com/office/powerpoint/2010/main" val="1880871404"/>
      </p:ext>
    </p:extLst>
  </p:cSld>
  <p:clrMapOvr>
    <a:masterClrMapping/>
  </p:clrMapOvr>
  <p:extLst>
    <p:ext uri="{DCECCB84-F9BA-43D5-87BE-67443E8EF086}">
      <p15:sldGuideLst xmlns:p15="http://schemas.microsoft.com/office/powerpoint/2012/main">
        <p15:guide id="2" pos="2880" userDrawn="1">
          <p15:clr>
            <a:srgbClr val="FBAE40"/>
          </p15:clr>
        </p15:guide>
        <p15:guide id="3" orient="horz" pos="403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tter Healthcare_Pitch Deck">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A5C5C596-8DD3-61C0-E466-84C78190C52E}"/>
              </a:ext>
              <a:ext uri="{C183D7F6-B498-43B3-948B-1728B52AA6E4}">
                <adec:decorative xmlns:adec="http://schemas.microsoft.com/office/drawing/2017/decorative" val="1"/>
              </a:ext>
            </a:extLst>
          </p:cNvPr>
          <p:cNvGrpSpPr/>
          <p:nvPr userDrawn="1"/>
        </p:nvGrpSpPr>
        <p:grpSpPr>
          <a:xfrm>
            <a:off x="0" y="0"/>
            <a:ext cx="9144000" cy="6858000"/>
            <a:chOff x="0" y="0"/>
            <a:chExt cx="9144000" cy="6858000"/>
          </a:xfrm>
        </p:grpSpPr>
        <p:sp>
          <p:nvSpPr>
            <p:cNvPr id="3" name="Content Placeholder 39">
              <a:extLst>
                <a:ext uri="{FF2B5EF4-FFF2-40B4-BE49-F238E27FC236}">
                  <a16:creationId xmlns:a16="http://schemas.microsoft.com/office/drawing/2014/main" id="{0E9B9229-DC79-DE18-F6E5-62F5A8538571}"/>
                </a:ext>
                <a:ext uri="{C183D7F6-B498-43B3-948B-1728B52AA6E4}">
                  <adec:decorative xmlns:adec="http://schemas.microsoft.com/office/drawing/2017/decorative" val="1"/>
                </a:ext>
              </a:extLst>
            </p:cNvPr>
            <p:cNvSpPr txBox="1">
              <a:spLocks/>
            </p:cNvSpPr>
            <p:nvPr userDrawn="1"/>
          </p:nvSpPr>
          <p:spPr>
            <a:xfrm>
              <a:off x="0" y="1375705"/>
              <a:ext cx="9144000" cy="5029195"/>
            </a:xfrm>
            <a:prstGeom prst="rect">
              <a:avLst/>
            </a:prstGeom>
            <a:solidFill>
              <a:schemeClr val="accent1">
                <a:alpha val="25000"/>
              </a:schemeClr>
            </a:solidFill>
          </p:spPr>
          <p:txBody>
            <a:bodyPr vert="horz" lIns="342900" tIns="294894" rIns="34290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100" dirty="0"/>
            </a:p>
          </p:txBody>
        </p:sp>
        <p:sp>
          <p:nvSpPr>
            <p:cNvPr id="18" name="Rectangle 17">
              <a:extLst>
                <a:ext uri="{FF2B5EF4-FFF2-40B4-BE49-F238E27FC236}">
                  <a16:creationId xmlns:a16="http://schemas.microsoft.com/office/drawing/2014/main" id="{CB384CAC-762F-E5E0-D9A5-2D9F20AAD989}"/>
                </a:ext>
                <a:ext uri="{C183D7F6-B498-43B3-948B-1728B52AA6E4}">
                  <adec:decorative xmlns:adec="http://schemas.microsoft.com/office/drawing/2017/decorative" val="1"/>
                </a:ext>
              </a:extLst>
            </p:cNvPr>
            <p:cNvSpPr/>
            <p:nvPr userDrawn="1"/>
          </p:nvSpPr>
          <p:spPr>
            <a:xfrm>
              <a:off x="0" y="0"/>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2" name="Title 1">
            <a:extLst>
              <a:ext uri="{FF2B5EF4-FFF2-40B4-BE49-F238E27FC236}">
                <a16:creationId xmlns:a16="http://schemas.microsoft.com/office/drawing/2014/main" id="{27B13A94-755A-29E1-4409-FC23026E41AB}"/>
              </a:ext>
            </a:extLst>
          </p:cNvPr>
          <p:cNvSpPr>
            <a:spLocks noGrp="1"/>
          </p:cNvSpPr>
          <p:nvPr userDrawn="1">
            <p:ph type="title"/>
          </p:nvPr>
        </p:nvSpPr>
        <p:spPr>
          <a:xfrm>
            <a:off x="685802" y="457201"/>
            <a:ext cx="6377941" cy="665514"/>
          </a:xfrm>
        </p:spPr>
        <p:txBody>
          <a:bodyPr/>
          <a:lstStyle>
            <a:lvl1pPr>
              <a:defRPr/>
            </a:lvl1pPr>
          </a:lstStyle>
          <a:p>
            <a:r>
              <a:rPr lang="en-US"/>
              <a:t>Click to edit Master title style</a:t>
            </a:r>
            <a:endParaRPr lang="en-US" dirty="0"/>
          </a:p>
        </p:txBody>
      </p:sp>
      <p:pic>
        <p:nvPicPr>
          <p:cNvPr id="8" name="Picture 12" descr="ForHealth Consulting at UMass Chan Medical School">
            <a:extLst>
              <a:ext uri="{FF2B5EF4-FFF2-40B4-BE49-F238E27FC236}">
                <a16:creationId xmlns:a16="http://schemas.microsoft.com/office/drawing/2014/main" id="{9D468E72-04A8-4B19-82DF-6DEDBED5E153}"/>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761232" y="442974"/>
            <a:ext cx="1070864" cy="630428"/>
          </a:xfrm>
          <a:prstGeom prst="rect">
            <a:avLst/>
          </a:prstGeom>
        </p:spPr>
      </p:pic>
      <p:cxnSp>
        <p:nvCxnSpPr>
          <p:cNvPr id="9" name="Straight Connector 8">
            <a:extLst>
              <a:ext uri="{FF2B5EF4-FFF2-40B4-BE49-F238E27FC236}">
                <a16:creationId xmlns:a16="http://schemas.microsoft.com/office/drawing/2014/main" id="{8C4F587C-6909-5BEA-C6A7-F435E0098230}"/>
              </a:ext>
              <a:ext uri="{C183D7F6-B498-43B3-948B-1728B52AA6E4}">
                <adec:decorative xmlns:adec="http://schemas.microsoft.com/office/drawing/2017/decorative" val="1"/>
              </a:ext>
            </a:extLst>
          </p:cNvPr>
          <p:cNvCxnSpPr>
            <a:cxnSpLocks/>
          </p:cNvCxnSpPr>
          <p:nvPr userDrawn="1"/>
        </p:nvCxnSpPr>
        <p:spPr>
          <a:xfrm rot="16200000" flipV="1">
            <a:off x="6515101" y="946832"/>
            <a:ext cx="0" cy="388620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1C3A16A-4F2B-D993-47CD-04317C29B473}"/>
              </a:ext>
              <a:ext uri="{C183D7F6-B498-43B3-948B-1728B52AA6E4}">
                <adec:decorative xmlns:adec="http://schemas.microsoft.com/office/drawing/2017/decorative" val="1"/>
              </a:ext>
            </a:extLst>
          </p:cNvPr>
          <p:cNvCxnSpPr>
            <a:cxnSpLocks/>
          </p:cNvCxnSpPr>
          <p:nvPr userDrawn="1"/>
        </p:nvCxnSpPr>
        <p:spPr>
          <a:xfrm rot="16200000" flipV="1">
            <a:off x="6515101" y="2211998"/>
            <a:ext cx="0" cy="388620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AE899578-1076-9FB2-3175-57EB79F5D7C7}"/>
              </a:ext>
              <a:ext uri="{C183D7F6-B498-43B3-948B-1728B52AA6E4}">
                <adec:decorative xmlns:adec="http://schemas.microsoft.com/office/drawing/2017/decorative" val="1"/>
              </a:ext>
            </a:extLst>
          </p:cNvPr>
          <p:cNvPicPr>
            <a:picLocks/>
          </p:cNvPicPr>
          <p:nvPr userDrawn="1"/>
        </p:nvPicPr>
        <p:blipFill rotWithShape="1">
          <a:blip r:embed="rId4"/>
          <a:srcRect l="11090" t="16934" r="18563" b="6821"/>
          <a:stretch/>
        </p:blipFill>
        <p:spPr>
          <a:xfrm>
            <a:off x="4571057" y="4357792"/>
            <a:ext cx="856831" cy="850565"/>
          </a:xfrm>
          <a:prstGeom prst="ellipse">
            <a:avLst/>
          </a:prstGeom>
        </p:spPr>
      </p:pic>
      <p:pic>
        <p:nvPicPr>
          <p:cNvPr id="11" name="Picture 10">
            <a:extLst>
              <a:ext uri="{FF2B5EF4-FFF2-40B4-BE49-F238E27FC236}">
                <a16:creationId xmlns:a16="http://schemas.microsoft.com/office/drawing/2014/main" id="{CDF61C59-14AF-19FF-16F3-5A0B01C678B0}"/>
              </a:ext>
              <a:ext uri="{C183D7F6-B498-43B3-948B-1728B52AA6E4}">
                <adec:decorative xmlns:adec="http://schemas.microsoft.com/office/drawing/2017/decorative" val="1"/>
              </a:ext>
            </a:extLst>
          </p:cNvPr>
          <p:cNvPicPr>
            <a:picLocks/>
          </p:cNvPicPr>
          <p:nvPr userDrawn="1"/>
        </p:nvPicPr>
        <p:blipFill rotWithShape="1">
          <a:blip r:embed="rId5"/>
          <a:srcRect l="11156" t="10339" r="6699" b="8131"/>
          <a:stretch/>
        </p:blipFill>
        <p:spPr>
          <a:xfrm>
            <a:off x="4571057" y="1827471"/>
            <a:ext cx="856831" cy="849882"/>
          </a:xfrm>
          <a:prstGeom prst="ellipse">
            <a:avLst/>
          </a:prstGeom>
        </p:spPr>
      </p:pic>
      <p:pic>
        <p:nvPicPr>
          <p:cNvPr id="13" name="Picture 12">
            <a:extLst>
              <a:ext uri="{FF2B5EF4-FFF2-40B4-BE49-F238E27FC236}">
                <a16:creationId xmlns:a16="http://schemas.microsoft.com/office/drawing/2014/main" id="{B8F210A8-F2BB-F439-6166-0816787C66E4}"/>
              </a:ext>
              <a:ext uri="{C183D7F6-B498-43B3-948B-1728B52AA6E4}">
                <adec:decorative xmlns:adec="http://schemas.microsoft.com/office/drawing/2017/decorative" val="1"/>
              </a:ext>
            </a:extLst>
          </p:cNvPr>
          <p:cNvPicPr>
            <a:picLocks/>
          </p:cNvPicPr>
          <p:nvPr userDrawn="1"/>
        </p:nvPicPr>
        <p:blipFill rotWithShape="1">
          <a:blip r:embed="rId6"/>
          <a:srcRect l="9324" t="7563" r="12711" b="14548"/>
          <a:stretch/>
        </p:blipFill>
        <p:spPr>
          <a:xfrm>
            <a:off x="4571059" y="3090037"/>
            <a:ext cx="858113" cy="854660"/>
          </a:xfrm>
          <a:prstGeom prst="ellipse">
            <a:avLst/>
          </a:prstGeom>
        </p:spPr>
      </p:pic>
      <p:sp>
        <p:nvSpPr>
          <p:cNvPr id="17" name="Text Placeholder 16">
            <a:extLst>
              <a:ext uri="{FF2B5EF4-FFF2-40B4-BE49-F238E27FC236}">
                <a16:creationId xmlns:a16="http://schemas.microsoft.com/office/drawing/2014/main" id="{87FE1D28-12D3-DD55-5039-2651C4ABEF0D}"/>
              </a:ext>
            </a:extLst>
          </p:cNvPr>
          <p:cNvSpPr>
            <a:spLocks noGrp="1"/>
          </p:cNvSpPr>
          <p:nvPr userDrawn="1">
            <p:ph type="body" sz="quarter" idx="14"/>
          </p:nvPr>
        </p:nvSpPr>
        <p:spPr>
          <a:xfrm>
            <a:off x="685797" y="1828803"/>
            <a:ext cx="3378203" cy="4084319"/>
          </a:xfrm>
        </p:spPr>
        <p:txBody>
          <a:bodyPr/>
          <a:lstStyle>
            <a:lvl1pPr marL="0" indent="0">
              <a:lnSpc>
                <a:spcPts val="2600"/>
              </a:lnSpc>
              <a:buNone/>
              <a:defRPr sz="1800">
                <a:latin typeface="Georgia" panose="02040502050405020303" pitchFamily="18" charset="0"/>
              </a:defRPr>
            </a:lvl1pPr>
          </a:lstStyle>
          <a:p>
            <a:pPr lvl="0"/>
            <a:r>
              <a:rPr lang="en-US"/>
              <a:t>Click to edit Master text styles</a:t>
            </a:r>
          </a:p>
        </p:txBody>
      </p:sp>
      <p:sp>
        <p:nvSpPr>
          <p:cNvPr id="27" name="Text Placeholder 16">
            <a:extLst>
              <a:ext uri="{FF2B5EF4-FFF2-40B4-BE49-F238E27FC236}">
                <a16:creationId xmlns:a16="http://schemas.microsoft.com/office/drawing/2014/main" id="{AC4F9A3C-AA4E-A7A4-9C3A-742AD312827C}"/>
              </a:ext>
            </a:extLst>
          </p:cNvPr>
          <p:cNvSpPr>
            <a:spLocks noGrp="1"/>
          </p:cNvSpPr>
          <p:nvPr userDrawn="1">
            <p:ph type="body" sz="quarter" idx="18"/>
          </p:nvPr>
        </p:nvSpPr>
        <p:spPr>
          <a:xfrm>
            <a:off x="5638800" y="1841500"/>
            <a:ext cx="2819400" cy="848258"/>
          </a:xfrm>
        </p:spPr>
        <p:txBody>
          <a:bodyPr tIns="0" bIns="0" numCol="1" spcCol="320040" anchor="ctr" anchorCtr="0"/>
          <a:lstStyle>
            <a:lvl1pPr marL="0" indent="0">
              <a:lnSpc>
                <a:spcPct val="100000"/>
              </a:lnSpc>
              <a:spcAft>
                <a:spcPts val="376"/>
              </a:spcAft>
              <a:buNone/>
              <a:defRPr sz="1700">
                <a:solidFill>
                  <a:schemeClr val="tx2"/>
                </a:solidFill>
                <a:latin typeface="Georgia" panose="02040502050405020303" pitchFamily="18" charset="0"/>
              </a:defRPr>
            </a:lvl1pPr>
          </a:lstStyle>
          <a:p>
            <a:pPr marL="0" marR="0" lvl="0" indent="0" algn="l" defTabSz="685814" rtl="0" eaLnBrk="1" fontAlgn="auto" latinLnBrk="0" hangingPunct="1">
              <a:lnSpc>
                <a:spcPct val="112000"/>
              </a:lnSpc>
              <a:spcBef>
                <a:spcPts val="0"/>
              </a:spcBef>
              <a:spcAft>
                <a:spcPts val="450"/>
              </a:spcAft>
              <a:buClrTx/>
              <a:buSzTx/>
              <a:buFont typeface="Arial" panose="020B0604020202020204" pitchFamily="34" charset="0"/>
              <a:buNone/>
              <a:tabLst/>
              <a:defRPr/>
            </a:pPr>
            <a:r>
              <a:rPr lang="en-US"/>
              <a:t>Click to edit Master text styles</a:t>
            </a:r>
          </a:p>
        </p:txBody>
      </p:sp>
      <p:sp>
        <p:nvSpPr>
          <p:cNvPr id="21" name="Text Placeholder 16">
            <a:extLst>
              <a:ext uri="{FF2B5EF4-FFF2-40B4-BE49-F238E27FC236}">
                <a16:creationId xmlns:a16="http://schemas.microsoft.com/office/drawing/2014/main" id="{E6B94362-C6A5-194C-74E3-5EBAA4CD4848}"/>
              </a:ext>
            </a:extLst>
          </p:cNvPr>
          <p:cNvSpPr>
            <a:spLocks noGrp="1"/>
          </p:cNvSpPr>
          <p:nvPr userDrawn="1">
            <p:ph type="body" sz="quarter" idx="19"/>
          </p:nvPr>
        </p:nvSpPr>
        <p:spPr>
          <a:xfrm>
            <a:off x="5638800" y="3105647"/>
            <a:ext cx="2819400" cy="854658"/>
          </a:xfrm>
        </p:spPr>
        <p:txBody>
          <a:bodyPr tIns="0" bIns="0" numCol="1" spcCol="320040" anchor="ctr" anchorCtr="0"/>
          <a:lstStyle>
            <a:lvl1pPr marL="0" indent="0">
              <a:lnSpc>
                <a:spcPct val="100000"/>
              </a:lnSpc>
              <a:spcAft>
                <a:spcPts val="376"/>
              </a:spcAft>
              <a:buNone/>
              <a:defRPr sz="1700">
                <a:solidFill>
                  <a:schemeClr val="tx2"/>
                </a:solidFill>
                <a:latin typeface="Georgia" panose="02040502050405020303" pitchFamily="18" charset="0"/>
              </a:defRPr>
            </a:lvl1pPr>
          </a:lstStyle>
          <a:p>
            <a:pPr marL="0" marR="0" lvl="0" indent="0" algn="l" defTabSz="685814" rtl="0" eaLnBrk="1" fontAlgn="auto" latinLnBrk="0" hangingPunct="1">
              <a:lnSpc>
                <a:spcPct val="112000"/>
              </a:lnSpc>
              <a:spcBef>
                <a:spcPts val="0"/>
              </a:spcBef>
              <a:spcAft>
                <a:spcPts val="450"/>
              </a:spcAft>
              <a:buClrTx/>
              <a:buSzTx/>
              <a:buFont typeface="Arial" panose="020B0604020202020204" pitchFamily="34" charset="0"/>
              <a:buNone/>
              <a:tabLst/>
              <a:defRPr/>
            </a:pPr>
            <a:r>
              <a:rPr lang="en-US"/>
              <a:t>Click to edit Master text styles</a:t>
            </a:r>
          </a:p>
        </p:txBody>
      </p:sp>
      <p:sp>
        <p:nvSpPr>
          <p:cNvPr id="25" name="Text Placeholder 16">
            <a:extLst>
              <a:ext uri="{FF2B5EF4-FFF2-40B4-BE49-F238E27FC236}">
                <a16:creationId xmlns:a16="http://schemas.microsoft.com/office/drawing/2014/main" id="{FDF267B8-E513-0908-F76F-CF20AFBD4683}"/>
              </a:ext>
            </a:extLst>
          </p:cNvPr>
          <p:cNvSpPr>
            <a:spLocks noGrp="1"/>
          </p:cNvSpPr>
          <p:nvPr userDrawn="1">
            <p:ph type="body" sz="quarter" idx="20"/>
          </p:nvPr>
        </p:nvSpPr>
        <p:spPr>
          <a:xfrm>
            <a:off x="5638800" y="4368577"/>
            <a:ext cx="2819400" cy="850536"/>
          </a:xfrm>
        </p:spPr>
        <p:txBody>
          <a:bodyPr tIns="0" bIns="0" numCol="1" spcCol="320040" anchor="ctr" anchorCtr="0"/>
          <a:lstStyle>
            <a:lvl1pPr marL="0" indent="0">
              <a:lnSpc>
                <a:spcPct val="100000"/>
              </a:lnSpc>
              <a:spcAft>
                <a:spcPts val="376"/>
              </a:spcAft>
              <a:buNone/>
              <a:defRPr sz="1700">
                <a:solidFill>
                  <a:schemeClr val="tx2"/>
                </a:solidFill>
                <a:latin typeface="Georgia" panose="02040502050405020303" pitchFamily="18" charset="0"/>
              </a:defRPr>
            </a:lvl1pPr>
          </a:lstStyle>
          <a:p>
            <a:pPr marL="0" marR="0" lvl="0" indent="0" algn="l" defTabSz="685814" rtl="0" eaLnBrk="1" fontAlgn="auto" latinLnBrk="0" hangingPunct="1">
              <a:lnSpc>
                <a:spcPct val="112000"/>
              </a:lnSpc>
              <a:spcBef>
                <a:spcPts val="0"/>
              </a:spcBef>
              <a:spcAft>
                <a:spcPts val="450"/>
              </a:spcAft>
              <a:buClrTx/>
              <a:buSzTx/>
              <a:buFont typeface="Arial" panose="020B0604020202020204" pitchFamily="34" charset="0"/>
              <a:buNone/>
              <a:tabLst/>
              <a:defRPr/>
            </a:pPr>
            <a:r>
              <a:rPr lang="en-US"/>
              <a:t>Click to edit Master text styles</a:t>
            </a:r>
          </a:p>
        </p:txBody>
      </p:sp>
      <p:sp>
        <p:nvSpPr>
          <p:cNvPr id="12" name="TextBox 11">
            <a:extLst>
              <a:ext uri="{FF2B5EF4-FFF2-40B4-BE49-F238E27FC236}">
                <a16:creationId xmlns:a16="http://schemas.microsoft.com/office/drawing/2014/main" id="{DADE906A-5E60-207E-603C-FF11D6D2C61C}"/>
              </a:ext>
            </a:extLst>
          </p:cNvPr>
          <p:cNvSpPr txBox="1"/>
          <p:nvPr userDrawn="1"/>
        </p:nvSpPr>
        <p:spPr>
          <a:xfrm>
            <a:off x="685798" y="6400800"/>
            <a:ext cx="4886326" cy="228600"/>
          </a:xfrm>
          <a:prstGeom prst="rect">
            <a:avLst/>
          </a:prstGeom>
          <a:noFill/>
        </p:spPr>
        <p:txBody>
          <a:bodyPr wrap="square" lIns="0" tIns="0" rIns="0" bIns="0" anchor="b" anchorCtr="0">
            <a:noAutofit/>
          </a:bodyPr>
          <a:lstStyle/>
          <a:p>
            <a:pPr>
              <a:lnSpc>
                <a:spcPct val="150000"/>
              </a:lnSpc>
            </a:pPr>
            <a:r>
              <a:rPr lang="en-US" altLang="en-US" sz="800" dirty="0">
                <a:solidFill>
                  <a:schemeClr val="bg2">
                    <a:lumMod val="75000"/>
                  </a:schemeClr>
                </a:solidFill>
                <a:latin typeface="Arial" pitchFamily="34" charset="0"/>
                <a:cs typeface="Arial" pitchFamily="34" charset="0"/>
              </a:rPr>
              <a:t>© 2023. </a:t>
            </a:r>
            <a:r>
              <a:rPr lang="en-US" altLang="en-US" sz="800" i="1" dirty="0">
                <a:solidFill>
                  <a:schemeClr val="bg2">
                    <a:lumMod val="75000"/>
                  </a:schemeClr>
                </a:solidFill>
                <a:latin typeface="Arial" pitchFamily="34" charset="0"/>
                <a:cs typeface="Arial" pitchFamily="34" charset="0"/>
              </a:rPr>
              <a:t>The consulting and operations division of UMass Chan Medical School. Confidential</a:t>
            </a:r>
          </a:p>
        </p:txBody>
      </p:sp>
      <p:sp>
        <p:nvSpPr>
          <p:cNvPr id="6" name="Slide Number Placeholder 5">
            <a:extLst>
              <a:ext uri="{FF2B5EF4-FFF2-40B4-BE49-F238E27FC236}">
                <a16:creationId xmlns:a16="http://schemas.microsoft.com/office/drawing/2014/main" id="{F93654EE-C7E7-92ED-006D-F016A2E1A70C}"/>
              </a:ext>
            </a:extLst>
          </p:cNvPr>
          <p:cNvSpPr>
            <a:spLocks noGrp="1"/>
          </p:cNvSpPr>
          <p:nvPr userDrawn="1">
            <p:ph type="sldNum" sz="quarter" idx="12"/>
          </p:nvPr>
        </p:nvSpPr>
        <p:spPr>
          <a:xfrm>
            <a:off x="8458200" y="6411752"/>
            <a:ext cx="342900" cy="217651"/>
          </a:xfrm>
          <a:prstGeom prst="rect">
            <a:avLst/>
          </a:prstGeom>
        </p:spPr>
        <p:txBody>
          <a:bodyPr/>
          <a:lstStyle>
            <a:lvl1pPr>
              <a:defRPr sz="800"/>
            </a:lvl1pPr>
          </a:lstStyle>
          <a:p>
            <a:fld id="{369026CA-FCD3-9147-8CC6-4862EFF526B8}" type="slidenum">
              <a:rPr lang="en-US" smtClean="0"/>
              <a:pPr/>
              <a:t>‹#›</a:t>
            </a:fld>
            <a:endParaRPr lang="en-US" dirty="0"/>
          </a:p>
        </p:txBody>
      </p:sp>
    </p:spTree>
    <p:extLst>
      <p:ext uri="{BB962C8B-B14F-4D97-AF65-F5344CB8AC3E}">
        <p14:creationId xmlns:p14="http://schemas.microsoft.com/office/powerpoint/2010/main" val="3412862454"/>
      </p:ext>
    </p:extLst>
  </p:cSld>
  <p:clrMapOvr>
    <a:masterClrMapping/>
  </p:clrMapOvr>
  <p:extLst>
    <p:ext uri="{DCECCB84-F9BA-43D5-87BE-67443E8EF086}">
      <p15:sldGuideLst xmlns:p15="http://schemas.microsoft.com/office/powerpoint/2012/main">
        <p15:guide id="2" pos="2880" userDrawn="1">
          <p15:clr>
            <a:srgbClr val="FBAE40"/>
          </p15:clr>
        </p15:guide>
        <p15:guide id="3" pos="3551" userDrawn="1">
          <p15:clr>
            <a:srgbClr val="FBAE40"/>
          </p15:clr>
        </p15:guide>
        <p15:guide id="4" orient="horz" pos="1152" userDrawn="1">
          <p15:clr>
            <a:srgbClr val="FBAE40"/>
          </p15:clr>
        </p15:guide>
        <p15:guide id="5" orient="horz" pos="403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etter Access_Title and Content - 2 col.">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58371A56-405B-B83E-33DA-06B4893054CB}"/>
              </a:ext>
              <a:ext uri="{C183D7F6-B498-43B3-948B-1728B52AA6E4}">
                <adec:decorative xmlns:adec="http://schemas.microsoft.com/office/drawing/2017/decorative" val="1"/>
              </a:ext>
            </a:extLst>
          </p:cNvPr>
          <p:cNvGrpSpPr/>
          <p:nvPr userDrawn="1"/>
        </p:nvGrpSpPr>
        <p:grpSpPr>
          <a:xfrm>
            <a:off x="-1" y="0"/>
            <a:ext cx="8801101" cy="6858000"/>
            <a:chOff x="-1" y="0"/>
            <a:chExt cx="11734801" cy="6858000"/>
          </a:xfrm>
        </p:grpSpPr>
        <p:sp>
          <p:nvSpPr>
            <p:cNvPr id="23" name="Rectangle 22">
              <a:extLst>
                <a:ext uri="{FF2B5EF4-FFF2-40B4-BE49-F238E27FC236}">
                  <a16:creationId xmlns:a16="http://schemas.microsoft.com/office/drawing/2014/main" id="{C4D85919-DD37-1C69-EEA5-40CE72FE44A5}"/>
                </a:ext>
                <a:ext uri="{C183D7F6-B498-43B3-948B-1728B52AA6E4}">
                  <adec:decorative xmlns:adec="http://schemas.microsoft.com/office/drawing/2017/decorative" val="1"/>
                </a:ext>
              </a:extLst>
            </p:cNvPr>
            <p:cNvSpPr/>
            <p:nvPr/>
          </p:nvSpPr>
          <p:spPr>
            <a:xfrm>
              <a:off x="0" y="1828800"/>
              <a:ext cx="11734800" cy="4572000"/>
            </a:xfrm>
            <a:prstGeom prst="rect">
              <a:avLst/>
            </a:prstGeom>
            <a:solidFill>
              <a:schemeClr val="accent5">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24" name="Group 23">
              <a:extLst>
                <a:ext uri="{FF2B5EF4-FFF2-40B4-BE49-F238E27FC236}">
                  <a16:creationId xmlns:a16="http://schemas.microsoft.com/office/drawing/2014/main" id="{6AC3B297-8AA4-FD96-216F-04799B4A2D72}"/>
                </a:ext>
                <a:ext uri="{C183D7F6-B498-43B3-948B-1728B52AA6E4}">
                  <adec:decorative xmlns:adec="http://schemas.microsoft.com/office/drawing/2017/decorative" val="1"/>
                </a:ext>
              </a:extLst>
            </p:cNvPr>
            <p:cNvGrpSpPr/>
            <p:nvPr/>
          </p:nvGrpSpPr>
          <p:grpSpPr>
            <a:xfrm>
              <a:off x="-1" y="0"/>
              <a:ext cx="2286001" cy="6858000"/>
              <a:chOff x="-1" y="0"/>
              <a:chExt cx="2286001" cy="6858000"/>
            </a:xfrm>
          </p:grpSpPr>
          <p:sp>
            <p:nvSpPr>
              <p:cNvPr id="25" name="Rectangle 24">
                <a:extLst>
                  <a:ext uri="{FF2B5EF4-FFF2-40B4-BE49-F238E27FC236}">
                    <a16:creationId xmlns:a16="http://schemas.microsoft.com/office/drawing/2014/main" id="{6B002C69-D5E6-66AE-AB9B-B1BFF9CF3E1B}"/>
                  </a:ext>
                  <a:ext uri="{C183D7F6-B498-43B3-948B-1728B52AA6E4}">
                    <adec:decorative xmlns:adec="http://schemas.microsoft.com/office/drawing/2017/decorative" val="1"/>
                  </a:ext>
                </a:extLst>
              </p:cNvPr>
              <p:cNvSpPr/>
              <p:nvPr/>
            </p:nvSpPr>
            <p:spPr>
              <a:xfrm>
                <a:off x="0" y="0"/>
                <a:ext cx="2286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6" name="Graphic 25">
                <a:extLst>
                  <a:ext uri="{FF2B5EF4-FFF2-40B4-BE49-F238E27FC236}">
                    <a16:creationId xmlns:a16="http://schemas.microsoft.com/office/drawing/2014/main" id="{6164279D-6F27-63E5-601C-AFB8D0A45217}"/>
                  </a:ext>
                  <a:ext uri="{C183D7F6-B498-43B3-948B-1728B52AA6E4}">
                    <adec:decorative xmlns:adec="http://schemas.microsoft.com/office/drawing/2017/decorative" val="1"/>
                  </a:ext>
                </a:extLst>
              </p:cNvPr>
              <p:cNvPicPr>
                <a:picLocks/>
              </p:cNvPicPr>
              <p:nvPr/>
            </p:nvPicPr>
            <p:blipFill rotWithShape="1">
              <a:blip r:embed="rId2">
                <a:extLst>
                  <a:ext uri="{96DAC541-7B7A-43D3-8B79-37D633B846F1}">
                    <asvg:svgBlip xmlns:asvg="http://schemas.microsoft.com/office/drawing/2016/SVG/main" r:embed="rId3"/>
                  </a:ext>
                </a:extLst>
              </a:blip>
              <a:srcRect l="76188" t="32018" r="13106" b="19211"/>
              <a:stretch/>
            </p:blipFill>
            <p:spPr>
              <a:xfrm>
                <a:off x="-1" y="1224970"/>
                <a:ext cx="2286001" cy="5633030"/>
              </a:xfrm>
              <a:prstGeom prst="rect">
                <a:avLst/>
              </a:prstGeom>
            </p:spPr>
          </p:pic>
          <p:pic>
            <p:nvPicPr>
              <p:cNvPr id="27" name="Picture 26">
                <a:extLst>
                  <a:ext uri="{FF2B5EF4-FFF2-40B4-BE49-F238E27FC236}">
                    <a16:creationId xmlns:a16="http://schemas.microsoft.com/office/drawing/2014/main" id="{1E11DE36-27ED-FDD6-BE21-CD3F56C18268}"/>
                  </a:ext>
                  <a:ext uri="{C183D7F6-B498-43B3-948B-1728B52AA6E4}">
                    <adec:decorative xmlns:adec="http://schemas.microsoft.com/office/drawing/2017/decorative" val="1"/>
                  </a:ext>
                </a:extLst>
              </p:cNvPr>
              <p:cNvPicPr>
                <a:picLocks noChangeAspect="1"/>
              </p:cNvPicPr>
              <p:nvPr/>
            </p:nvPicPr>
            <p:blipFill rotWithShape="1">
              <a:blip r:embed="rId4"/>
              <a:srcRect l="9652" t="6564" r="3477" b="6523"/>
              <a:stretch/>
            </p:blipFill>
            <p:spPr>
              <a:xfrm>
                <a:off x="457202" y="457201"/>
                <a:ext cx="1376870" cy="1033152"/>
              </a:xfrm>
              <a:prstGeom prst="ellipse">
                <a:avLst/>
              </a:prstGeom>
            </p:spPr>
          </p:pic>
        </p:grpSp>
      </p:grpSp>
      <p:sp>
        <p:nvSpPr>
          <p:cNvPr id="2" name="Title 1">
            <a:extLst>
              <a:ext uri="{FF2B5EF4-FFF2-40B4-BE49-F238E27FC236}">
                <a16:creationId xmlns:a16="http://schemas.microsoft.com/office/drawing/2014/main" id="{27B13A94-755A-29E1-4409-FC23026E41AB}"/>
              </a:ext>
            </a:extLst>
          </p:cNvPr>
          <p:cNvSpPr>
            <a:spLocks noGrp="1"/>
          </p:cNvSpPr>
          <p:nvPr>
            <p:ph type="title" hasCustomPrompt="1"/>
          </p:nvPr>
        </p:nvSpPr>
        <p:spPr>
          <a:xfrm>
            <a:off x="2057400" y="457202"/>
            <a:ext cx="4831080" cy="1351280"/>
          </a:xfrm>
        </p:spPr>
        <p:txBody>
          <a:bodyPr/>
          <a:lstStyle/>
          <a:p>
            <a:r>
              <a:rPr lang="en-US" dirty="0"/>
              <a:t>Click to edit </a:t>
            </a:r>
            <a:br>
              <a:rPr lang="en-US" dirty="0"/>
            </a:br>
            <a:r>
              <a:rPr lang="en-US" dirty="0"/>
              <a:t>Master title style</a:t>
            </a:r>
          </a:p>
        </p:txBody>
      </p:sp>
      <p:pic>
        <p:nvPicPr>
          <p:cNvPr id="5" name="Picture 12" descr="ForHealth Consulting at UMass Chan Medical School">
            <a:extLst>
              <a:ext uri="{FF2B5EF4-FFF2-40B4-BE49-F238E27FC236}">
                <a16:creationId xmlns:a16="http://schemas.microsoft.com/office/drawing/2014/main" id="{030B7F6C-53D7-9B5C-77D4-1D018C949035}"/>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7761232" y="442974"/>
            <a:ext cx="1070864" cy="630428"/>
          </a:xfrm>
          <a:prstGeom prst="rect">
            <a:avLst/>
          </a:prstGeom>
        </p:spPr>
      </p:pic>
      <p:sp>
        <p:nvSpPr>
          <p:cNvPr id="3" name="Content Placeholder 2">
            <a:extLst>
              <a:ext uri="{FF2B5EF4-FFF2-40B4-BE49-F238E27FC236}">
                <a16:creationId xmlns:a16="http://schemas.microsoft.com/office/drawing/2014/main" id="{F434CB42-83BB-9A2C-17D2-6EA923ECCF21}"/>
              </a:ext>
            </a:extLst>
          </p:cNvPr>
          <p:cNvSpPr>
            <a:spLocks noGrp="1"/>
          </p:cNvSpPr>
          <p:nvPr>
            <p:ph idx="1"/>
          </p:nvPr>
        </p:nvSpPr>
        <p:spPr>
          <a:xfrm>
            <a:off x="2057403" y="2242110"/>
            <a:ext cx="2514599" cy="3901440"/>
          </a:xfrm>
        </p:spPr>
        <p:txBody>
          <a:bodyPr/>
          <a:lstStyle>
            <a:lvl1pPr marL="0" indent="0">
              <a:lnSpc>
                <a:spcPct val="113000"/>
              </a:lnSpc>
              <a:spcAft>
                <a:spcPts val="376"/>
              </a:spcAft>
              <a:buNone/>
              <a:defRPr sz="1400"/>
            </a:lvl1pPr>
          </a:lstStyle>
          <a:p>
            <a:pPr lvl="0"/>
            <a:r>
              <a:rPr lang="en-US"/>
              <a:t>Click to edit Master text styles</a:t>
            </a:r>
          </a:p>
        </p:txBody>
      </p:sp>
      <p:sp>
        <p:nvSpPr>
          <p:cNvPr id="7" name="Content Placeholder 6">
            <a:extLst>
              <a:ext uri="{FF2B5EF4-FFF2-40B4-BE49-F238E27FC236}">
                <a16:creationId xmlns:a16="http://schemas.microsoft.com/office/drawing/2014/main" id="{60D1A930-F677-3600-F2C2-F2A751B99482}"/>
              </a:ext>
            </a:extLst>
          </p:cNvPr>
          <p:cNvSpPr>
            <a:spLocks noGrp="1"/>
          </p:cNvSpPr>
          <p:nvPr>
            <p:ph sz="quarter" idx="14"/>
          </p:nvPr>
        </p:nvSpPr>
        <p:spPr>
          <a:xfrm>
            <a:off x="5257803" y="2249425"/>
            <a:ext cx="3200399" cy="3886198"/>
          </a:xfrm>
        </p:spPr>
        <p:txBody>
          <a:bodyPr/>
          <a:lstStyle>
            <a:lvl1pPr>
              <a:lnSpc>
                <a:spcPct val="113000"/>
              </a:lnSpc>
              <a:spcAft>
                <a:spcPts val="750"/>
              </a:spcAft>
              <a:defRPr sz="1400"/>
            </a:lvl1pPr>
          </a:lstStyle>
          <a:p>
            <a:pPr lvl="0"/>
            <a:r>
              <a:rPr lang="en-US"/>
              <a:t>Click to edit Master text styles</a:t>
            </a:r>
          </a:p>
        </p:txBody>
      </p:sp>
      <p:sp>
        <p:nvSpPr>
          <p:cNvPr id="30" name="TextBox 29">
            <a:extLst>
              <a:ext uri="{FF2B5EF4-FFF2-40B4-BE49-F238E27FC236}">
                <a16:creationId xmlns:a16="http://schemas.microsoft.com/office/drawing/2014/main" id="{F187C158-46EB-6EF9-24F6-AA02E41154DF}"/>
              </a:ext>
            </a:extLst>
          </p:cNvPr>
          <p:cNvSpPr txBox="1"/>
          <p:nvPr userDrawn="1"/>
        </p:nvSpPr>
        <p:spPr>
          <a:xfrm>
            <a:off x="2057783" y="6400800"/>
            <a:ext cx="4796851" cy="228600"/>
          </a:xfrm>
          <a:prstGeom prst="rect">
            <a:avLst/>
          </a:prstGeom>
          <a:noFill/>
        </p:spPr>
        <p:txBody>
          <a:bodyPr wrap="square" lIns="0" tIns="0" rIns="0" bIns="0" anchor="b" anchorCtr="0">
            <a:noAutofit/>
          </a:bodyPr>
          <a:lstStyle/>
          <a:p>
            <a:pPr>
              <a:lnSpc>
                <a:spcPct val="150000"/>
              </a:lnSpc>
            </a:pPr>
            <a:r>
              <a:rPr lang="en-US" altLang="en-US" sz="800" dirty="0">
                <a:solidFill>
                  <a:schemeClr val="bg2">
                    <a:lumMod val="75000"/>
                  </a:schemeClr>
                </a:solidFill>
                <a:latin typeface="Arial" pitchFamily="34" charset="0"/>
                <a:cs typeface="Arial" pitchFamily="34" charset="0"/>
              </a:rPr>
              <a:t>© 2023. </a:t>
            </a:r>
            <a:r>
              <a:rPr lang="en-US" altLang="en-US" sz="800" i="1" dirty="0">
                <a:solidFill>
                  <a:schemeClr val="bg2">
                    <a:lumMod val="75000"/>
                  </a:schemeClr>
                </a:solidFill>
                <a:latin typeface="Arial" pitchFamily="34" charset="0"/>
                <a:cs typeface="Arial" pitchFamily="34" charset="0"/>
              </a:rPr>
              <a:t>The consulting and operations division of UMass Chan Medical School. Confidential</a:t>
            </a:r>
          </a:p>
        </p:txBody>
      </p:sp>
      <p:sp>
        <p:nvSpPr>
          <p:cNvPr id="6" name="Slide Number Placeholder 5">
            <a:extLst>
              <a:ext uri="{FF2B5EF4-FFF2-40B4-BE49-F238E27FC236}">
                <a16:creationId xmlns:a16="http://schemas.microsoft.com/office/drawing/2014/main" id="{F93654EE-C7E7-92ED-006D-F016A2E1A70C}"/>
              </a:ext>
            </a:extLst>
          </p:cNvPr>
          <p:cNvSpPr>
            <a:spLocks noGrp="1"/>
          </p:cNvSpPr>
          <p:nvPr>
            <p:ph type="sldNum" sz="quarter" idx="12"/>
          </p:nvPr>
        </p:nvSpPr>
        <p:spPr>
          <a:xfrm>
            <a:off x="8458200" y="6356351"/>
            <a:ext cx="342900" cy="273050"/>
          </a:xfrm>
          <a:prstGeom prst="rect">
            <a:avLst/>
          </a:prstGeom>
        </p:spPr>
        <p:txBody>
          <a:bodyPr/>
          <a:lstStyle/>
          <a:p>
            <a:fld id="{369026CA-FCD3-9147-8CC6-4862EFF526B8}" type="slidenum">
              <a:rPr lang="en-US" smtClean="0"/>
              <a:t>‹#›</a:t>
            </a:fld>
            <a:endParaRPr lang="en-US" dirty="0"/>
          </a:p>
        </p:txBody>
      </p:sp>
    </p:spTree>
    <p:extLst>
      <p:ext uri="{BB962C8B-B14F-4D97-AF65-F5344CB8AC3E}">
        <p14:creationId xmlns:p14="http://schemas.microsoft.com/office/powerpoint/2010/main" val="1047863875"/>
      </p:ext>
    </p:extLst>
  </p:cSld>
  <p:clrMapOvr>
    <a:masterClrMapping/>
  </p:clrMapOvr>
  <p:extLst>
    <p:ext uri="{DCECCB84-F9BA-43D5-87BE-67443E8EF086}">
      <p15:sldGuideLst xmlns:p15="http://schemas.microsoft.com/office/powerpoint/2012/main">
        <p15:guide id="1" pos="1296" userDrawn="1">
          <p15:clr>
            <a:srgbClr val="FBAE40"/>
          </p15:clr>
        </p15:guide>
        <p15:guide id="2" pos="3311" userDrawn="1">
          <p15:clr>
            <a:srgbClr val="FBAE40"/>
          </p15:clr>
        </p15:guide>
        <p15:guide id="3" orient="horz" pos="1440" userDrawn="1">
          <p15:clr>
            <a:srgbClr val="FBAE40"/>
          </p15:clr>
        </p15:guide>
        <p15:guide id="4" orient="horz" pos="403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etter Knowledge_Title and Content - 2 co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E5C1AAB-9940-9B54-5459-D45A339C55C4}"/>
              </a:ext>
              <a:ext uri="{C183D7F6-B498-43B3-948B-1728B52AA6E4}">
                <adec:decorative xmlns:adec="http://schemas.microsoft.com/office/drawing/2017/decorative" val="1"/>
              </a:ext>
            </a:extLst>
          </p:cNvPr>
          <p:cNvGrpSpPr/>
          <p:nvPr userDrawn="1"/>
        </p:nvGrpSpPr>
        <p:grpSpPr>
          <a:xfrm>
            <a:off x="-1" y="0"/>
            <a:ext cx="8801101" cy="6858000"/>
            <a:chOff x="-1" y="0"/>
            <a:chExt cx="8801102" cy="6858000"/>
          </a:xfrm>
        </p:grpSpPr>
        <p:grpSp>
          <p:nvGrpSpPr>
            <p:cNvPr id="22" name="Group 21">
              <a:extLst>
                <a:ext uri="{FF2B5EF4-FFF2-40B4-BE49-F238E27FC236}">
                  <a16:creationId xmlns:a16="http://schemas.microsoft.com/office/drawing/2014/main" id="{58371A56-405B-B83E-33DA-06B4893054CB}"/>
                </a:ext>
              </a:extLst>
            </p:cNvPr>
            <p:cNvGrpSpPr/>
            <p:nvPr userDrawn="1"/>
          </p:nvGrpSpPr>
          <p:grpSpPr>
            <a:xfrm>
              <a:off x="1" y="0"/>
              <a:ext cx="8801100" cy="6858000"/>
              <a:chOff x="0" y="0"/>
              <a:chExt cx="11734800" cy="6858000"/>
            </a:xfrm>
          </p:grpSpPr>
          <p:sp>
            <p:nvSpPr>
              <p:cNvPr id="25" name="Rectangle 24">
                <a:extLst>
                  <a:ext uri="{FF2B5EF4-FFF2-40B4-BE49-F238E27FC236}">
                    <a16:creationId xmlns:a16="http://schemas.microsoft.com/office/drawing/2014/main" id="{6B002C69-D5E6-66AE-AB9B-B1BFF9CF3E1B}"/>
                  </a:ext>
                  <a:ext uri="{C183D7F6-B498-43B3-948B-1728B52AA6E4}">
                    <adec:decorative xmlns:adec="http://schemas.microsoft.com/office/drawing/2017/decorative" val="1"/>
                  </a:ext>
                </a:extLst>
              </p:cNvPr>
              <p:cNvSpPr/>
              <p:nvPr/>
            </p:nvSpPr>
            <p:spPr>
              <a:xfrm>
                <a:off x="0" y="0"/>
                <a:ext cx="2286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3" name="Rectangle 22">
                <a:extLst>
                  <a:ext uri="{FF2B5EF4-FFF2-40B4-BE49-F238E27FC236}">
                    <a16:creationId xmlns:a16="http://schemas.microsoft.com/office/drawing/2014/main" id="{C4D85919-DD37-1C69-EEA5-40CE72FE44A5}"/>
                  </a:ext>
                  <a:ext uri="{C183D7F6-B498-43B3-948B-1728B52AA6E4}">
                    <adec:decorative xmlns:adec="http://schemas.microsoft.com/office/drawing/2017/decorative" val="1"/>
                  </a:ext>
                </a:extLst>
              </p:cNvPr>
              <p:cNvSpPr/>
              <p:nvPr/>
            </p:nvSpPr>
            <p:spPr>
              <a:xfrm>
                <a:off x="0" y="1828800"/>
                <a:ext cx="11734800" cy="4572000"/>
              </a:xfrm>
              <a:prstGeom prst="rect">
                <a:avLst/>
              </a:prstGeom>
              <a:solidFill>
                <a:srgbClr val="633092">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pic>
          <p:nvPicPr>
            <p:cNvPr id="10" name="Graphic 9">
              <a:extLst>
                <a:ext uri="{FF2B5EF4-FFF2-40B4-BE49-F238E27FC236}">
                  <a16:creationId xmlns:a16="http://schemas.microsoft.com/office/drawing/2014/main" id="{07852F19-9A2D-0E3A-56ED-7F1729A0147A}"/>
                </a:ext>
                <a:ext uri="{C183D7F6-B498-43B3-948B-1728B52AA6E4}">
                  <adec:decorative xmlns:adec="http://schemas.microsoft.com/office/drawing/2017/decorative" val="1"/>
                </a:ext>
              </a:extLst>
            </p:cNvPr>
            <p:cNvPicPr>
              <a:picLocks/>
            </p:cNvPicPr>
            <p:nvPr userDrawn="1"/>
          </p:nvPicPr>
          <p:blipFill rotWithShape="1">
            <a:blip r:embed="rId2">
              <a:extLst>
                <a:ext uri="{96DAC541-7B7A-43D3-8B79-37D633B846F1}">
                  <asvg:svgBlip xmlns:asvg="http://schemas.microsoft.com/office/drawing/2016/SVG/main" r:embed="rId3"/>
                </a:ext>
              </a:extLst>
            </a:blip>
            <a:srcRect l="76188" t="32018" r="13106" b="19211"/>
            <a:stretch/>
          </p:blipFill>
          <p:spPr>
            <a:xfrm>
              <a:off x="-1" y="1224970"/>
              <a:ext cx="1714501" cy="5633030"/>
            </a:xfrm>
            <a:prstGeom prst="rect">
              <a:avLst/>
            </a:prstGeom>
          </p:spPr>
        </p:pic>
        <p:pic>
          <p:nvPicPr>
            <p:cNvPr id="3" name="Picture 2">
              <a:extLst>
                <a:ext uri="{FF2B5EF4-FFF2-40B4-BE49-F238E27FC236}">
                  <a16:creationId xmlns:a16="http://schemas.microsoft.com/office/drawing/2014/main" id="{38F6755C-85E7-732E-BD16-F7F7D1FBF9E8}"/>
                </a:ext>
                <a:ext uri="{C183D7F6-B498-43B3-948B-1728B52AA6E4}">
                  <adec:decorative xmlns:adec="http://schemas.microsoft.com/office/drawing/2017/decorative" val="1"/>
                </a:ext>
              </a:extLst>
            </p:cNvPr>
            <p:cNvPicPr>
              <a:picLocks/>
            </p:cNvPicPr>
            <p:nvPr userDrawn="1"/>
          </p:nvPicPr>
          <p:blipFill rotWithShape="1">
            <a:blip r:embed="rId4"/>
            <a:srcRect l="7338" t="4391" r="7785" b="10690"/>
            <a:stretch/>
          </p:blipFill>
          <p:spPr>
            <a:xfrm>
              <a:off x="342903" y="457201"/>
              <a:ext cx="1028697" cy="1024979"/>
            </a:xfrm>
            <a:prstGeom prst="ellipse">
              <a:avLst/>
            </a:prstGeom>
          </p:spPr>
        </p:pic>
      </p:grpSp>
      <p:sp>
        <p:nvSpPr>
          <p:cNvPr id="2" name="Title 1">
            <a:extLst>
              <a:ext uri="{FF2B5EF4-FFF2-40B4-BE49-F238E27FC236}">
                <a16:creationId xmlns:a16="http://schemas.microsoft.com/office/drawing/2014/main" id="{27B13A94-755A-29E1-4409-FC23026E41AB}"/>
              </a:ext>
            </a:extLst>
          </p:cNvPr>
          <p:cNvSpPr>
            <a:spLocks noGrp="1"/>
          </p:cNvSpPr>
          <p:nvPr userDrawn="1">
            <p:ph type="title" hasCustomPrompt="1"/>
          </p:nvPr>
        </p:nvSpPr>
        <p:spPr>
          <a:xfrm>
            <a:off x="2057400" y="457202"/>
            <a:ext cx="4831080" cy="1351280"/>
          </a:xfrm>
        </p:spPr>
        <p:txBody>
          <a:bodyPr/>
          <a:lstStyle/>
          <a:p>
            <a:r>
              <a:rPr lang="en-US" dirty="0"/>
              <a:t>Click to edit </a:t>
            </a:r>
            <a:br>
              <a:rPr lang="en-US" dirty="0"/>
            </a:br>
            <a:r>
              <a:rPr lang="en-US" dirty="0"/>
              <a:t>Master title style</a:t>
            </a:r>
          </a:p>
        </p:txBody>
      </p:sp>
      <p:pic>
        <p:nvPicPr>
          <p:cNvPr id="9" name="Picture 12" descr="ForHealth Consulting at UMass Chan Medical School">
            <a:extLst>
              <a:ext uri="{FF2B5EF4-FFF2-40B4-BE49-F238E27FC236}">
                <a16:creationId xmlns:a16="http://schemas.microsoft.com/office/drawing/2014/main" id="{9F69CB0B-168C-9475-CC6A-83DF65931EBD}"/>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7761232" y="442974"/>
            <a:ext cx="1070864" cy="630428"/>
          </a:xfrm>
          <a:prstGeom prst="rect">
            <a:avLst/>
          </a:prstGeom>
        </p:spPr>
      </p:pic>
      <p:sp>
        <p:nvSpPr>
          <p:cNvPr id="7" name="Content Placeholder 2">
            <a:extLst>
              <a:ext uri="{FF2B5EF4-FFF2-40B4-BE49-F238E27FC236}">
                <a16:creationId xmlns:a16="http://schemas.microsoft.com/office/drawing/2014/main" id="{2A149119-C00B-5F59-1FDF-B82B35150886}"/>
              </a:ext>
            </a:extLst>
          </p:cNvPr>
          <p:cNvSpPr>
            <a:spLocks noGrp="1"/>
          </p:cNvSpPr>
          <p:nvPr userDrawn="1">
            <p:ph idx="1"/>
          </p:nvPr>
        </p:nvSpPr>
        <p:spPr>
          <a:xfrm>
            <a:off x="2057403" y="2242110"/>
            <a:ext cx="2514599" cy="3901440"/>
          </a:xfrm>
        </p:spPr>
        <p:txBody>
          <a:bodyPr/>
          <a:lstStyle>
            <a:lvl1pPr marL="0" indent="0">
              <a:lnSpc>
                <a:spcPct val="113000"/>
              </a:lnSpc>
              <a:spcAft>
                <a:spcPts val="376"/>
              </a:spcAft>
              <a:buNone/>
              <a:defRPr sz="1400"/>
            </a:lvl1pPr>
          </a:lstStyle>
          <a:p>
            <a:pPr lvl="0"/>
            <a:r>
              <a:rPr lang="en-US"/>
              <a:t>Click to edit Master text styles</a:t>
            </a:r>
          </a:p>
        </p:txBody>
      </p:sp>
      <p:sp>
        <p:nvSpPr>
          <p:cNvPr id="8" name="Content Placeholder 6">
            <a:extLst>
              <a:ext uri="{FF2B5EF4-FFF2-40B4-BE49-F238E27FC236}">
                <a16:creationId xmlns:a16="http://schemas.microsoft.com/office/drawing/2014/main" id="{DBEE0BAE-0A76-BE53-91CA-3482723FB0C3}"/>
              </a:ext>
            </a:extLst>
          </p:cNvPr>
          <p:cNvSpPr>
            <a:spLocks noGrp="1"/>
          </p:cNvSpPr>
          <p:nvPr userDrawn="1">
            <p:ph sz="quarter" idx="14"/>
          </p:nvPr>
        </p:nvSpPr>
        <p:spPr>
          <a:xfrm>
            <a:off x="5257803" y="2249425"/>
            <a:ext cx="3200399" cy="3886198"/>
          </a:xfrm>
        </p:spPr>
        <p:txBody>
          <a:bodyPr/>
          <a:lstStyle>
            <a:lvl1pPr>
              <a:lnSpc>
                <a:spcPct val="113000"/>
              </a:lnSpc>
              <a:spcAft>
                <a:spcPts val="750"/>
              </a:spcAft>
              <a:defRPr sz="1400"/>
            </a:lvl1pPr>
          </a:lstStyle>
          <a:p>
            <a:pPr lvl="0"/>
            <a:r>
              <a:rPr lang="en-US"/>
              <a:t>Click to edit Master text styles</a:t>
            </a:r>
          </a:p>
        </p:txBody>
      </p:sp>
      <p:sp>
        <p:nvSpPr>
          <p:cNvPr id="30" name="TextBox 29">
            <a:extLst>
              <a:ext uri="{FF2B5EF4-FFF2-40B4-BE49-F238E27FC236}">
                <a16:creationId xmlns:a16="http://schemas.microsoft.com/office/drawing/2014/main" id="{F187C158-46EB-6EF9-24F6-AA02E41154DF}"/>
              </a:ext>
            </a:extLst>
          </p:cNvPr>
          <p:cNvSpPr txBox="1"/>
          <p:nvPr userDrawn="1"/>
        </p:nvSpPr>
        <p:spPr>
          <a:xfrm>
            <a:off x="2057783" y="6400800"/>
            <a:ext cx="4796851" cy="228600"/>
          </a:xfrm>
          <a:prstGeom prst="rect">
            <a:avLst/>
          </a:prstGeom>
          <a:noFill/>
        </p:spPr>
        <p:txBody>
          <a:bodyPr wrap="square" lIns="0" tIns="0" rIns="0" bIns="0" anchor="b" anchorCtr="0">
            <a:noAutofit/>
          </a:bodyPr>
          <a:lstStyle/>
          <a:p>
            <a:pPr>
              <a:lnSpc>
                <a:spcPct val="150000"/>
              </a:lnSpc>
            </a:pPr>
            <a:r>
              <a:rPr lang="en-US" altLang="en-US" sz="800" dirty="0">
                <a:solidFill>
                  <a:schemeClr val="bg2">
                    <a:lumMod val="75000"/>
                  </a:schemeClr>
                </a:solidFill>
                <a:latin typeface="Arial" pitchFamily="34" charset="0"/>
                <a:cs typeface="Arial" pitchFamily="34" charset="0"/>
              </a:rPr>
              <a:t>© 2023. </a:t>
            </a:r>
            <a:r>
              <a:rPr lang="en-US" altLang="en-US" sz="800" i="1" dirty="0">
                <a:solidFill>
                  <a:schemeClr val="bg2">
                    <a:lumMod val="75000"/>
                  </a:schemeClr>
                </a:solidFill>
                <a:latin typeface="Arial" pitchFamily="34" charset="0"/>
                <a:cs typeface="Arial" pitchFamily="34" charset="0"/>
              </a:rPr>
              <a:t>The consulting and operations division of UMass Chan Medical School. Confidential</a:t>
            </a:r>
          </a:p>
        </p:txBody>
      </p:sp>
      <p:sp>
        <p:nvSpPr>
          <p:cNvPr id="6" name="Slide Number Placeholder 5">
            <a:extLst>
              <a:ext uri="{FF2B5EF4-FFF2-40B4-BE49-F238E27FC236}">
                <a16:creationId xmlns:a16="http://schemas.microsoft.com/office/drawing/2014/main" id="{F93654EE-C7E7-92ED-006D-F016A2E1A70C}"/>
              </a:ext>
            </a:extLst>
          </p:cNvPr>
          <p:cNvSpPr>
            <a:spLocks noGrp="1"/>
          </p:cNvSpPr>
          <p:nvPr userDrawn="1">
            <p:ph type="sldNum" sz="quarter" idx="12"/>
          </p:nvPr>
        </p:nvSpPr>
        <p:spPr>
          <a:xfrm>
            <a:off x="8458200" y="6356351"/>
            <a:ext cx="342900" cy="273050"/>
          </a:xfrm>
          <a:prstGeom prst="rect">
            <a:avLst/>
          </a:prstGeom>
        </p:spPr>
        <p:txBody>
          <a:bodyPr/>
          <a:lstStyle/>
          <a:p>
            <a:fld id="{369026CA-FCD3-9147-8CC6-4862EFF526B8}" type="slidenum">
              <a:rPr lang="en-US" smtClean="0"/>
              <a:t>‹#›</a:t>
            </a:fld>
            <a:endParaRPr lang="en-US" dirty="0"/>
          </a:p>
        </p:txBody>
      </p:sp>
    </p:spTree>
    <p:extLst>
      <p:ext uri="{BB962C8B-B14F-4D97-AF65-F5344CB8AC3E}">
        <p14:creationId xmlns:p14="http://schemas.microsoft.com/office/powerpoint/2010/main" val="3890919784"/>
      </p:ext>
    </p:extLst>
  </p:cSld>
  <p:clrMapOvr>
    <a:masterClrMapping/>
  </p:clrMapOvr>
  <p:extLst>
    <p:ext uri="{DCECCB84-F9BA-43D5-87BE-67443E8EF086}">
      <p15:sldGuideLst xmlns:p15="http://schemas.microsoft.com/office/powerpoint/2012/main">
        <p15:guide id="1" pos="1296" userDrawn="1">
          <p15:clr>
            <a:srgbClr val="FBAE40"/>
          </p15:clr>
        </p15:guide>
        <p15:guide id="2" pos="3311" userDrawn="1">
          <p15:clr>
            <a:srgbClr val="FBAE40"/>
          </p15:clr>
        </p15:guide>
        <p15:guide id="3" orient="horz" pos="1440" userDrawn="1">
          <p15:clr>
            <a:srgbClr val="FBAE40"/>
          </p15:clr>
        </p15:guide>
        <p15:guide id="4" orient="horz" pos="403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tter Performance_Title and Content - 2 col.">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7CEEDBB-FF16-4D10-BC9B-0CEEE262673C}"/>
              </a:ext>
              <a:ext uri="{C183D7F6-B498-43B3-948B-1728B52AA6E4}">
                <adec:decorative xmlns:adec="http://schemas.microsoft.com/office/drawing/2017/decorative" val="1"/>
              </a:ext>
            </a:extLst>
          </p:cNvPr>
          <p:cNvGrpSpPr/>
          <p:nvPr userDrawn="1"/>
        </p:nvGrpSpPr>
        <p:grpSpPr>
          <a:xfrm>
            <a:off x="-1" y="0"/>
            <a:ext cx="8801101" cy="6858000"/>
            <a:chOff x="-1" y="0"/>
            <a:chExt cx="8801102" cy="6858000"/>
          </a:xfrm>
        </p:grpSpPr>
        <p:sp>
          <p:nvSpPr>
            <p:cNvPr id="23" name="Rectangle 22">
              <a:extLst>
                <a:ext uri="{FF2B5EF4-FFF2-40B4-BE49-F238E27FC236}">
                  <a16:creationId xmlns:a16="http://schemas.microsoft.com/office/drawing/2014/main" id="{C4D85919-DD37-1C69-EEA5-40CE72FE44A5}"/>
                </a:ext>
                <a:ext uri="{C183D7F6-B498-43B3-948B-1728B52AA6E4}">
                  <adec:decorative xmlns:adec="http://schemas.microsoft.com/office/drawing/2017/decorative" val="1"/>
                </a:ext>
              </a:extLst>
            </p:cNvPr>
            <p:cNvSpPr/>
            <p:nvPr/>
          </p:nvSpPr>
          <p:spPr>
            <a:xfrm>
              <a:off x="1" y="1828800"/>
              <a:ext cx="8801100" cy="4572000"/>
            </a:xfrm>
            <a:prstGeom prst="rect">
              <a:avLst/>
            </a:prstGeom>
            <a:solidFill>
              <a:schemeClr val="accent4">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5" name="Rectangle 24">
              <a:extLst>
                <a:ext uri="{FF2B5EF4-FFF2-40B4-BE49-F238E27FC236}">
                  <a16:creationId xmlns:a16="http://schemas.microsoft.com/office/drawing/2014/main" id="{6B002C69-D5E6-66AE-AB9B-B1BFF9CF3E1B}"/>
                </a:ext>
                <a:ext uri="{C183D7F6-B498-43B3-948B-1728B52AA6E4}">
                  <adec:decorative xmlns:adec="http://schemas.microsoft.com/office/drawing/2017/decorative" val="1"/>
                </a:ext>
              </a:extLst>
            </p:cNvPr>
            <p:cNvSpPr/>
            <p:nvPr/>
          </p:nvSpPr>
          <p:spPr>
            <a:xfrm>
              <a:off x="1" y="0"/>
              <a:ext cx="17145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8" name="Graphic 7">
              <a:extLst>
                <a:ext uri="{FF2B5EF4-FFF2-40B4-BE49-F238E27FC236}">
                  <a16:creationId xmlns:a16="http://schemas.microsoft.com/office/drawing/2014/main" id="{62800910-A07D-AE08-678C-02D8CDEEF7EF}"/>
                </a:ext>
                <a:ext uri="{C183D7F6-B498-43B3-948B-1728B52AA6E4}">
                  <adec:decorative xmlns:adec="http://schemas.microsoft.com/office/drawing/2017/decorative" val="1"/>
                </a:ext>
              </a:extLst>
            </p:cNvPr>
            <p:cNvPicPr>
              <a:picLocks/>
            </p:cNvPicPr>
            <p:nvPr/>
          </p:nvPicPr>
          <p:blipFill rotWithShape="1">
            <a:blip r:embed="rId2">
              <a:extLst>
                <a:ext uri="{96DAC541-7B7A-43D3-8B79-37D633B846F1}">
                  <asvg:svgBlip xmlns:asvg="http://schemas.microsoft.com/office/drawing/2016/SVG/main" r:embed="rId3"/>
                </a:ext>
              </a:extLst>
            </a:blip>
            <a:srcRect l="76188" t="32018" r="13106" b="19211"/>
            <a:stretch/>
          </p:blipFill>
          <p:spPr>
            <a:xfrm>
              <a:off x="-1" y="1224970"/>
              <a:ext cx="1714501" cy="5633030"/>
            </a:xfrm>
            <a:prstGeom prst="rect">
              <a:avLst/>
            </a:prstGeom>
          </p:spPr>
        </p:pic>
        <p:pic>
          <p:nvPicPr>
            <p:cNvPr id="27" name="Picture 26">
              <a:extLst>
                <a:ext uri="{FF2B5EF4-FFF2-40B4-BE49-F238E27FC236}">
                  <a16:creationId xmlns:a16="http://schemas.microsoft.com/office/drawing/2014/main" id="{1E11DE36-27ED-FDD6-BE21-CD3F56C18268}"/>
                </a:ext>
                <a:ext uri="{C183D7F6-B498-43B3-948B-1728B52AA6E4}">
                  <adec:decorative xmlns:adec="http://schemas.microsoft.com/office/drawing/2017/decorative" val="1"/>
                </a:ext>
              </a:extLst>
            </p:cNvPr>
            <p:cNvPicPr>
              <a:picLocks/>
            </p:cNvPicPr>
            <p:nvPr/>
          </p:nvPicPr>
          <p:blipFill rotWithShape="1">
            <a:blip r:embed="rId4"/>
            <a:srcRect l="11090" t="16934" r="18563" b="6821"/>
            <a:stretch/>
          </p:blipFill>
          <p:spPr>
            <a:xfrm>
              <a:off x="342903" y="457201"/>
              <a:ext cx="1028697" cy="1031833"/>
            </a:xfrm>
            <a:prstGeom prst="ellipse">
              <a:avLst/>
            </a:prstGeom>
          </p:spPr>
        </p:pic>
      </p:grpSp>
      <p:sp>
        <p:nvSpPr>
          <p:cNvPr id="2" name="Title 1">
            <a:extLst>
              <a:ext uri="{FF2B5EF4-FFF2-40B4-BE49-F238E27FC236}">
                <a16:creationId xmlns:a16="http://schemas.microsoft.com/office/drawing/2014/main" id="{27B13A94-755A-29E1-4409-FC23026E41AB}"/>
              </a:ext>
            </a:extLst>
          </p:cNvPr>
          <p:cNvSpPr>
            <a:spLocks noGrp="1"/>
          </p:cNvSpPr>
          <p:nvPr>
            <p:ph type="title" hasCustomPrompt="1"/>
          </p:nvPr>
        </p:nvSpPr>
        <p:spPr>
          <a:xfrm>
            <a:off x="2057400" y="457202"/>
            <a:ext cx="5486400" cy="1351280"/>
          </a:xfrm>
        </p:spPr>
        <p:txBody>
          <a:bodyPr/>
          <a:lstStyle/>
          <a:p>
            <a:r>
              <a:rPr lang="en-US" dirty="0"/>
              <a:t>Click to edit </a:t>
            </a:r>
            <a:br>
              <a:rPr lang="en-US" dirty="0"/>
            </a:br>
            <a:r>
              <a:rPr lang="en-US" dirty="0"/>
              <a:t>Master title style</a:t>
            </a:r>
          </a:p>
        </p:txBody>
      </p:sp>
      <p:pic>
        <p:nvPicPr>
          <p:cNvPr id="7" name="Picture 12" descr="ForHealth Consulting at UMass Chan Medical School">
            <a:extLst>
              <a:ext uri="{FF2B5EF4-FFF2-40B4-BE49-F238E27FC236}">
                <a16:creationId xmlns:a16="http://schemas.microsoft.com/office/drawing/2014/main" id="{3B177FF6-7CD8-706E-50CA-26E4A07B053C}"/>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761232" y="442974"/>
            <a:ext cx="1070864" cy="630428"/>
          </a:xfrm>
          <a:prstGeom prst="rect">
            <a:avLst/>
          </a:prstGeom>
        </p:spPr>
      </p:pic>
      <p:sp>
        <p:nvSpPr>
          <p:cNvPr id="4" name="Content Placeholder 2">
            <a:extLst>
              <a:ext uri="{FF2B5EF4-FFF2-40B4-BE49-F238E27FC236}">
                <a16:creationId xmlns:a16="http://schemas.microsoft.com/office/drawing/2014/main" id="{DD5442B9-B3E7-B6BE-88F7-CDB8211C806D}"/>
              </a:ext>
            </a:extLst>
          </p:cNvPr>
          <p:cNvSpPr>
            <a:spLocks noGrp="1"/>
          </p:cNvSpPr>
          <p:nvPr>
            <p:ph idx="1"/>
          </p:nvPr>
        </p:nvSpPr>
        <p:spPr>
          <a:xfrm>
            <a:off x="2057402" y="2242110"/>
            <a:ext cx="2612899" cy="3901440"/>
          </a:xfrm>
        </p:spPr>
        <p:txBody>
          <a:bodyPr/>
          <a:lstStyle>
            <a:lvl1pPr marL="0" indent="0">
              <a:lnSpc>
                <a:spcPct val="113000"/>
              </a:lnSpc>
              <a:spcAft>
                <a:spcPts val="376"/>
              </a:spcAft>
              <a:buNone/>
              <a:defRPr sz="1400"/>
            </a:lvl1pPr>
          </a:lstStyle>
          <a:p>
            <a:pPr lvl="0"/>
            <a:r>
              <a:rPr lang="en-US"/>
              <a:t>Click to edit Master text styles</a:t>
            </a:r>
          </a:p>
        </p:txBody>
      </p:sp>
      <p:sp>
        <p:nvSpPr>
          <p:cNvPr id="5" name="Content Placeholder 6">
            <a:extLst>
              <a:ext uri="{FF2B5EF4-FFF2-40B4-BE49-F238E27FC236}">
                <a16:creationId xmlns:a16="http://schemas.microsoft.com/office/drawing/2014/main" id="{98BC2960-10EC-26FF-E5AD-E90CFDBD0518}"/>
              </a:ext>
            </a:extLst>
          </p:cNvPr>
          <p:cNvSpPr>
            <a:spLocks noGrp="1"/>
          </p:cNvSpPr>
          <p:nvPr>
            <p:ph sz="quarter" idx="14"/>
          </p:nvPr>
        </p:nvSpPr>
        <p:spPr>
          <a:xfrm>
            <a:off x="5257803" y="2249425"/>
            <a:ext cx="3200399" cy="3886198"/>
          </a:xfrm>
        </p:spPr>
        <p:txBody>
          <a:bodyPr/>
          <a:lstStyle>
            <a:lvl1pPr>
              <a:lnSpc>
                <a:spcPct val="113000"/>
              </a:lnSpc>
              <a:spcAft>
                <a:spcPts val="750"/>
              </a:spcAft>
              <a:defRPr sz="1400"/>
            </a:lvl1pPr>
          </a:lstStyle>
          <a:p>
            <a:pPr lvl="0"/>
            <a:r>
              <a:rPr lang="en-US"/>
              <a:t>Click to edit Master text styles</a:t>
            </a:r>
          </a:p>
        </p:txBody>
      </p:sp>
      <p:sp>
        <p:nvSpPr>
          <p:cNvPr id="30" name="TextBox 29">
            <a:extLst>
              <a:ext uri="{FF2B5EF4-FFF2-40B4-BE49-F238E27FC236}">
                <a16:creationId xmlns:a16="http://schemas.microsoft.com/office/drawing/2014/main" id="{F187C158-46EB-6EF9-24F6-AA02E41154DF}"/>
              </a:ext>
            </a:extLst>
          </p:cNvPr>
          <p:cNvSpPr txBox="1"/>
          <p:nvPr/>
        </p:nvSpPr>
        <p:spPr>
          <a:xfrm>
            <a:off x="2057783" y="6400800"/>
            <a:ext cx="4796851" cy="228600"/>
          </a:xfrm>
          <a:prstGeom prst="rect">
            <a:avLst/>
          </a:prstGeom>
          <a:noFill/>
        </p:spPr>
        <p:txBody>
          <a:bodyPr wrap="square" lIns="0" tIns="0" rIns="0" bIns="0" anchor="b" anchorCtr="0">
            <a:noAutofit/>
          </a:bodyPr>
          <a:lstStyle/>
          <a:p>
            <a:pPr>
              <a:lnSpc>
                <a:spcPct val="150000"/>
              </a:lnSpc>
            </a:pPr>
            <a:r>
              <a:rPr lang="en-US" altLang="en-US" sz="800" dirty="0">
                <a:solidFill>
                  <a:schemeClr val="bg2">
                    <a:lumMod val="75000"/>
                  </a:schemeClr>
                </a:solidFill>
                <a:latin typeface="Arial" pitchFamily="34" charset="0"/>
                <a:cs typeface="Arial" pitchFamily="34" charset="0"/>
              </a:rPr>
              <a:t>© 2023. </a:t>
            </a:r>
            <a:r>
              <a:rPr lang="en-US" altLang="en-US" sz="800" i="1" dirty="0">
                <a:solidFill>
                  <a:schemeClr val="bg2">
                    <a:lumMod val="75000"/>
                  </a:schemeClr>
                </a:solidFill>
                <a:latin typeface="Arial" pitchFamily="34" charset="0"/>
                <a:cs typeface="Arial" pitchFamily="34" charset="0"/>
              </a:rPr>
              <a:t>The consulting and operations division of UMass Chan Medical School. Confidential</a:t>
            </a:r>
          </a:p>
        </p:txBody>
      </p:sp>
      <p:sp>
        <p:nvSpPr>
          <p:cNvPr id="6" name="Slide Number Placeholder 5">
            <a:extLst>
              <a:ext uri="{FF2B5EF4-FFF2-40B4-BE49-F238E27FC236}">
                <a16:creationId xmlns:a16="http://schemas.microsoft.com/office/drawing/2014/main" id="{F93654EE-C7E7-92ED-006D-F016A2E1A70C}"/>
              </a:ext>
            </a:extLst>
          </p:cNvPr>
          <p:cNvSpPr>
            <a:spLocks noGrp="1"/>
          </p:cNvSpPr>
          <p:nvPr>
            <p:ph type="sldNum" sz="quarter" idx="12"/>
          </p:nvPr>
        </p:nvSpPr>
        <p:spPr>
          <a:xfrm>
            <a:off x="8458200" y="6356351"/>
            <a:ext cx="342900" cy="273050"/>
          </a:xfrm>
          <a:prstGeom prst="rect">
            <a:avLst/>
          </a:prstGeom>
        </p:spPr>
        <p:txBody>
          <a:bodyPr/>
          <a:lstStyle/>
          <a:p>
            <a:fld id="{369026CA-FCD3-9147-8CC6-4862EFF526B8}" type="slidenum">
              <a:rPr lang="en-US" smtClean="0"/>
              <a:t>‹#›</a:t>
            </a:fld>
            <a:endParaRPr lang="en-US" dirty="0"/>
          </a:p>
        </p:txBody>
      </p:sp>
    </p:spTree>
    <p:extLst>
      <p:ext uri="{BB962C8B-B14F-4D97-AF65-F5344CB8AC3E}">
        <p14:creationId xmlns:p14="http://schemas.microsoft.com/office/powerpoint/2010/main" val="3396975851"/>
      </p:ext>
    </p:extLst>
  </p:cSld>
  <p:clrMapOvr>
    <a:masterClrMapping/>
  </p:clrMapOvr>
  <p:extLst>
    <p:ext uri="{DCECCB84-F9BA-43D5-87BE-67443E8EF086}">
      <p15:sldGuideLst xmlns:p15="http://schemas.microsoft.com/office/powerpoint/2012/main">
        <p15:guide id="1" pos="1296" userDrawn="1">
          <p15:clr>
            <a:srgbClr val="FBAE40"/>
          </p15:clr>
        </p15:guide>
        <p15:guide id="2" pos="3311" userDrawn="1">
          <p15:clr>
            <a:srgbClr val="FBAE40"/>
          </p15:clr>
        </p15:guide>
        <p15:guide id="3" orient="horz" pos="1440" userDrawn="1">
          <p15:clr>
            <a:srgbClr val="FBAE40"/>
          </p15:clr>
        </p15:guide>
        <p15:guide id="4" orient="horz" pos="4032"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cess_Title and Content - 1 col.">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56DA4E88-4D85-07DA-DB36-4B55E25F77BD}"/>
              </a:ext>
            </a:extLst>
          </p:cNvPr>
          <p:cNvGrpSpPr/>
          <p:nvPr userDrawn="1"/>
        </p:nvGrpSpPr>
        <p:grpSpPr>
          <a:xfrm>
            <a:off x="0" y="0"/>
            <a:ext cx="9144000" cy="6858000"/>
            <a:chOff x="0" y="0"/>
            <a:chExt cx="12192000" cy="6858000"/>
          </a:xfrm>
        </p:grpSpPr>
        <p:sp>
          <p:nvSpPr>
            <p:cNvPr id="3" name="Content Placeholder 39">
              <a:extLst>
                <a:ext uri="{FF2B5EF4-FFF2-40B4-BE49-F238E27FC236}">
                  <a16:creationId xmlns:a16="http://schemas.microsoft.com/office/drawing/2014/main" id="{0E9B9229-DC79-DE18-F6E5-62F5A8538571}"/>
                </a:ext>
                <a:ext uri="{C183D7F6-B498-43B3-948B-1728B52AA6E4}">
                  <adec:decorative xmlns:adec="http://schemas.microsoft.com/office/drawing/2017/decorative" val="1"/>
                </a:ext>
              </a:extLst>
            </p:cNvPr>
            <p:cNvSpPr txBox="1">
              <a:spLocks/>
            </p:cNvSpPr>
            <p:nvPr userDrawn="1"/>
          </p:nvSpPr>
          <p:spPr>
            <a:xfrm>
              <a:off x="0" y="1371604"/>
              <a:ext cx="12192000" cy="5029195"/>
            </a:xfrm>
            <a:prstGeom prst="rect">
              <a:avLst/>
            </a:prstGeom>
            <a:solidFill>
              <a:schemeClr val="accent5">
                <a:alpha val="25000"/>
              </a:schemeClr>
            </a:solidFill>
          </p:spPr>
          <p:txBody>
            <a:bodyPr vert="horz" lIns="457200" tIns="393192" rIns="45720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100" dirty="0"/>
            </a:p>
          </p:txBody>
        </p:sp>
        <p:sp>
          <p:nvSpPr>
            <p:cNvPr id="18" name="Rectangle 17">
              <a:extLst>
                <a:ext uri="{FF2B5EF4-FFF2-40B4-BE49-F238E27FC236}">
                  <a16:creationId xmlns:a16="http://schemas.microsoft.com/office/drawing/2014/main" id="{CB384CAC-762F-E5E0-D9A5-2D9F20AAD989}"/>
                </a:ext>
                <a:ext uri="{C183D7F6-B498-43B3-948B-1728B52AA6E4}">
                  <adec:decorative xmlns:adec="http://schemas.microsoft.com/office/drawing/2017/decorative" val="1"/>
                </a:ext>
              </a:extLst>
            </p:cNvPr>
            <p:cNvSpPr/>
            <p:nvPr userDrawn="1"/>
          </p:nvSpPr>
          <p:spPr>
            <a:xfrm>
              <a:off x="0" y="0"/>
              <a:ext cx="2286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
        <p:nvSpPr>
          <p:cNvPr id="2" name="Title 1">
            <a:extLst>
              <a:ext uri="{FF2B5EF4-FFF2-40B4-BE49-F238E27FC236}">
                <a16:creationId xmlns:a16="http://schemas.microsoft.com/office/drawing/2014/main" id="{27B13A94-755A-29E1-4409-FC23026E41AB}"/>
              </a:ext>
            </a:extLst>
          </p:cNvPr>
          <p:cNvSpPr>
            <a:spLocks noGrp="1"/>
          </p:cNvSpPr>
          <p:nvPr userDrawn="1">
            <p:ph type="title"/>
          </p:nvPr>
        </p:nvSpPr>
        <p:spPr>
          <a:xfrm>
            <a:off x="685799" y="457201"/>
            <a:ext cx="6766560" cy="665514"/>
          </a:xfrm>
        </p:spPr>
        <p:txBody>
          <a:bodyPr/>
          <a:lstStyle>
            <a:lvl1pPr>
              <a:defRPr/>
            </a:lvl1pPr>
          </a:lstStyle>
          <a:p>
            <a:r>
              <a:rPr lang="en-US"/>
              <a:t>Click to edit Master title style</a:t>
            </a:r>
            <a:endParaRPr lang="en-US" dirty="0"/>
          </a:p>
        </p:txBody>
      </p:sp>
      <p:pic>
        <p:nvPicPr>
          <p:cNvPr id="5" name="Picture 12" descr="ForHealth Consulting at UMass Chan Medical School">
            <a:extLst>
              <a:ext uri="{FF2B5EF4-FFF2-40B4-BE49-F238E27FC236}">
                <a16:creationId xmlns:a16="http://schemas.microsoft.com/office/drawing/2014/main" id="{FAAC57A5-977F-91EA-C4B1-C0C7E384624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761232" y="442974"/>
            <a:ext cx="1070864" cy="630428"/>
          </a:xfrm>
          <a:prstGeom prst="rect">
            <a:avLst/>
          </a:prstGeom>
        </p:spPr>
      </p:pic>
      <p:sp>
        <p:nvSpPr>
          <p:cNvPr id="22" name="Content Placeholder 21">
            <a:extLst>
              <a:ext uri="{FF2B5EF4-FFF2-40B4-BE49-F238E27FC236}">
                <a16:creationId xmlns:a16="http://schemas.microsoft.com/office/drawing/2014/main" id="{8F35196C-6B42-D7B6-20AF-3A5D26C206C1}"/>
              </a:ext>
            </a:extLst>
          </p:cNvPr>
          <p:cNvSpPr>
            <a:spLocks noGrp="1"/>
          </p:cNvSpPr>
          <p:nvPr>
            <p:ph sz="quarter" idx="17"/>
          </p:nvPr>
        </p:nvSpPr>
        <p:spPr>
          <a:xfrm>
            <a:off x="685800" y="1828800"/>
            <a:ext cx="81153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Box 11">
            <a:extLst>
              <a:ext uri="{FF2B5EF4-FFF2-40B4-BE49-F238E27FC236}">
                <a16:creationId xmlns:a16="http://schemas.microsoft.com/office/drawing/2014/main" id="{DADE906A-5E60-207E-603C-FF11D6D2C61C}"/>
              </a:ext>
            </a:extLst>
          </p:cNvPr>
          <p:cNvSpPr txBox="1"/>
          <p:nvPr userDrawn="1"/>
        </p:nvSpPr>
        <p:spPr>
          <a:xfrm>
            <a:off x="685802" y="6400800"/>
            <a:ext cx="4405393" cy="228600"/>
          </a:xfrm>
          <a:prstGeom prst="rect">
            <a:avLst/>
          </a:prstGeom>
          <a:noFill/>
        </p:spPr>
        <p:txBody>
          <a:bodyPr wrap="square" lIns="0" tIns="0" rIns="0" bIns="0" anchor="b" anchorCtr="0">
            <a:noAutofit/>
          </a:bodyPr>
          <a:lstStyle/>
          <a:p>
            <a:pPr>
              <a:lnSpc>
                <a:spcPct val="150000"/>
              </a:lnSpc>
            </a:pPr>
            <a:r>
              <a:rPr lang="en-US" altLang="en-US" sz="800" dirty="0">
                <a:solidFill>
                  <a:schemeClr val="bg2">
                    <a:lumMod val="75000"/>
                  </a:schemeClr>
                </a:solidFill>
                <a:latin typeface="Arial" pitchFamily="34" charset="0"/>
                <a:cs typeface="Arial" pitchFamily="34" charset="0"/>
              </a:rPr>
              <a:t>© 2023. </a:t>
            </a:r>
            <a:r>
              <a:rPr lang="en-US" altLang="en-US" sz="800" i="1" dirty="0">
                <a:solidFill>
                  <a:schemeClr val="bg2">
                    <a:lumMod val="75000"/>
                  </a:schemeClr>
                </a:solidFill>
                <a:latin typeface="Arial" pitchFamily="34" charset="0"/>
                <a:cs typeface="Arial" pitchFamily="34" charset="0"/>
              </a:rPr>
              <a:t>The consulting and operations division of UMass Chan Medical School. Confidential</a:t>
            </a:r>
          </a:p>
        </p:txBody>
      </p:sp>
      <p:sp>
        <p:nvSpPr>
          <p:cNvPr id="6" name="Slide Number Placeholder 5">
            <a:extLst>
              <a:ext uri="{FF2B5EF4-FFF2-40B4-BE49-F238E27FC236}">
                <a16:creationId xmlns:a16="http://schemas.microsoft.com/office/drawing/2014/main" id="{F93654EE-C7E7-92ED-006D-F016A2E1A70C}"/>
              </a:ext>
            </a:extLst>
          </p:cNvPr>
          <p:cNvSpPr>
            <a:spLocks noGrp="1"/>
          </p:cNvSpPr>
          <p:nvPr>
            <p:ph type="sldNum" sz="quarter" idx="12"/>
          </p:nvPr>
        </p:nvSpPr>
        <p:spPr>
          <a:xfrm>
            <a:off x="8458200" y="6411752"/>
            <a:ext cx="342900" cy="217651"/>
          </a:xfrm>
          <a:prstGeom prst="rect">
            <a:avLst/>
          </a:prstGeom>
        </p:spPr>
        <p:txBody>
          <a:bodyPr/>
          <a:lstStyle>
            <a:lvl1pPr>
              <a:defRPr sz="800"/>
            </a:lvl1pPr>
          </a:lstStyle>
          <a:p>
            <a:fld id="{369026CA-FCD3-9147-8CC6-4862EFF526B8}" type="slidenum">
              <a:rPr lang="en-US" smtClean="0"/>
              <a:pPr/>
              <a:t>‹#›</a:t>
            </a:fld>
            <a:endParaRPr lang="en-US" dirty="0"/>
          </a:p>
        </p:txBody>
      </p:sp>
    </p:spTree>
    <p:extLst>
      <p:ext uri="{BB962C8B-B14F-4D97-AF65-F5344CB8AC3E}">
        <p14:creationId xmlns:p14="http://schemas.microsoft.com/office/powerpoint/2010/main" val="530160898"/>
      </p:ext>
    </p:extLst>
  </p:cSld>
  <p:clrMapOvr>
    <a:masterClrMapping/>
  </p:clrMapOvr>
  <p:extLst>
    <p:ext uri="{DCECCB84-F9BA-43D5-87BE-67443E8EF086}">
      <p15:sldGuideLst xmlns:p15="http://schemas.microsoft.com/office/powerpoint/2012/main">
        <p15:guide id="2" pos="2880" userDrawn="1">
          <p15:clr>
            <a:srgbClr val="FBAE40"/>
          </p15:clr>
        </p15:guide>
        <p15:guide id="3" orient="horz" pos="1152"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CD3A20-8957-C0A9-9C2F-8D13C1D0627C}"/>
              </a:ext>
            </a:extLst>
          </p:cNvPr>
          <p:cNvSpPr>
            <a:spLocks noGrp="1"/>
          </p:cNvSpPr>
          <p:nvPr>
            <p:ph type="title"/>
          </p:nvPr>
        </p:nvSpPr>
        <p:spPr>
          <a:xfrm>
            <a:off x="685800" y="457203"/>
            <a:ext cx="7772400" cy="1368425"/>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249E947-658D-4642-3E11-CDA90826D12D}"/>
              </a:ext>
            </a:extLst>
          </p:cNvPr>
          <p:cNvSpPr>
            <a:spLocks noGrp="1"/>
          </p:cNvSpPr>
          <p:nvPr>
            <p:ph type="body" idx="1"/>
          </p:nvPr>
        </p:nvSpPr>
        <p:spPr>
          <a:xfrm>
            <a:off x="685800" y="1825626"/>
            <a:ext cx="7772400" cy="435133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9B5D2163-E4B5-D0B1-40B8-C4ACFA43165F}"/>
              </a:ext>
            </a:extLst>
          </p:cNvPr>
          <p:cNvSpPr>
            <a:spLocks noGrp="1"/>
          </p:cNvSpPr>
          <p:nvPr>
            <p:ph type="sldNum" sz="quarter" idx="4"/>
          </p:nvPr>
        </p:nvSpPr>
        <p:spPr>
          <a:xfrm>
            <a:off x="8458200" y="6356351"/>
            <a:ext cx="342900" cy="273050"/>
          </a:xfrm>
          <a:prstGeom prst="rect">
            <a:avLst/>
          </a:prstGeom>
        </p:spPr>
        <p:txBody>
          <a:bodyPr vert="horz" lIns="0" tIns="0" rIns="0" bIns="0" rtlCol="0" anchor="b" anchorCtr="0"/>
          <a:lstStyle>
            <a:lvl1pPr algn="r">
              <a:defRPr sz="800">
                <a:solidFill>
                  <a:schemeClr val="tx1">
                    <a:tint val="75000"/>
                  </a:schemeClr>
                </a:solidFill>
              </a:defRPr>
            </a:lvl1pPr>
          </a:lstStyle>
          <a:p>
            <a:fld id="{369026CA-FCD3-9147-8CC6-4862EFF526B8}" type="slidenum">
              <a:rPr lang="en-US" smtClean="0"/>
              <a:pPr/>
              <a:t>‹#›</a:t>
            </a:fld>
            <a:endParaRPr lang="en-US" dirty="0"/>
          </a:p>
        </p:txBody>
      </p:sp>
    </p:spTree>
    <p:extLst>
      <p:ext uri="{BB962C8B-B14F-4D97-AF65-F5344CB8AC3E}">
        <p14:creationId xmlns:p14="http://schemas.microsoft.com/office/powerpoint/2010/main" val="921190747"/>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806" r:id="rId3"/>
    <p:sldLayoutId id="2147483849" r:id="rId4"/>
    <p:sldLayoutId id="2147483809" r:id="rId5"/>
    <p:sldLayoutId id="2147483805" r:id="rId6"/>
    <p:sldLayoutId id="2147483811" r:id="rId7"/>
    <p:sldLayoutId id="2147483812" r:id="rId8"/>
    <p:sldLayoutId id="2147483816" r:id="rId9"/>
    <p:sldLayoutId id="2147483839" r:id="rId10"/>
    <p:sldLayoutId id="2147483845" r:id="rId11"/>
    <p:sldLayoutId id="2147483843" r:id="rId12"/>
    <p:sldLayoutId id="2147483817" r:id="rId13"/>
    <p:sldLayoutId id="2147483840" r:id="rId14"/>
    <p:sldLayoutId id="2147483846" r:id="rId15"/>
    <p:sldLayoutId id="2147483842" r:id="rId16"/>
    <p:sldLayoutId id="2147483818" r:id="rId17"/>
    <p:sldLayoutId id="2147483841" r:id="rId18"/>
    <p:sldLayoutId id="2147483847" r:id="rId19"/>
    <p:sldLayoutId id="2147483844" r:id="rId20"/>
    <p:sldLayoutId id="2147483819" r:id="rId21"/>
    <p:sldLayoutId id="2147483834" r:id="rId22"/>
    <p:sldLayoutId id="2147483823" r:id="rId23"/>
    <p:sldLayoutId id="2147483835" r:id="rId24"/>
    <p:sldLayoutId id="2147483807" r:id="rId25"/>
    <p:sldLayoutId id="2147483821" r:id="rId26"/>
    <p:sldLayoutId id="2147483836" r:id="rId27"/>
    <p:sldLayoutId id="2147483822" r:id="rId28"/>
    <p:sldLayoutId id="2147483837" r:id="rId29"/>
    <p:sldLayoutId id="2147483824" r:id="rId30"/>
    <p:sldLayoutId id="2147483828" r:id="rId31"/>
    <p:sldLayoutId id="2147483832" r:id="rId32"/>
    <p:sldLayoutId id="2147483833" r:id="rId33"/>
    <p:sldLayoutId id="2147483848" r:id="rId34"/>
    <p:sldLayoutId id="2147483827" r:id="rId35"/>
    <p:sldLayoutId id="2147483830" r:id="rId36"/>
    <p:sldLayoutId id="2147483831" r:id="rId37"/>
    <p:sldLayoutId id="2147483838" r:id="rId38"/>
  </p:sldLayoutIdLst>
  <p:hf hdr="0" ftr="0" dt="0"/>
  <p:txStyles>
    <p:titleStyle>
      <a:lvl1pPr algn="l" defTabSz="685814" rtl="0" eaLnBrk="1" latinLnBrk="0" hangingPunct="1">
        <a:lnSpc>
          <a:spcPct val="90000"/>
        </a:lnSpc>
        <a:spcBef>
          <a:spcPct val="0"/>
        </a:spcBef>
        <a:buNone/>
        <a:defRPr sz="3000" kern="1200">
          <a:solidFill>
            <a:schemeClr val="tx2"/>
          </a:solidFill>
          <a:latin typeface="Georgia" panose="02040502050405020303" pitchFamily="18" charset="0"/>
          <a:ea typeface="+mj-ea"/>
          <a:cs typeface="+mj-cs"/>
        </a:defRPr>
      </a:lvl1pPr>
    </p:titleStyle>
    <p:bodyStyle>
      <a:lvl1pPr marL="228605" indent="-228605" algn="l" defTabSz="685814" rtl="0" eaLnBrk="1" latinLnBrk="0" hangingPunct="1">
        <a:lnSpc>
          <a:spcPct val="90000"/>
        </a:lnSpc>
        <a:spcBef>
          <a:spcPts val="0"/>
        </a:spcBef>
        <a:spcAft>
          <a:spcPts val="750"/>
        </a:spcAft>
        <a:buFont typeface="Arial" panose="020B0604020202020204" pitchFamily="34" charset="0"/>
        <a:buChar char="•"/>
        <a:tabLst/>
        <a:defRPr sz="2000" kern="1200">
          <a:solidFill>
            <a:schemeClr val="tx2"/>
          </a:solidFill>
          <a:latin typeface="+mn-lt"/>
          <a:ea typeface="+mn-ea"/>
          <a:cs typeface="+mn-cs"/>
        </a:defRPr>
      </a:lvl1pPr>
      <a:lvl2pPr marL="573100" indent="-230193" algn="l" defTabSz="685814" rtl="0" eaLnBrk="1" latinLnBrk="0" hangingPunct="1">
        <a:lnSpc>
          <a:spcPct val="90000"/>
        </a:lnSpc>
        <a:spcBef>
          <a:spcPts val="0"/>
        </a:spcBef>
        <a:spcAft>
          <a:spcPts val="750"/>
        </a:spcAft>
        <a:buSzPct val="95000"/>
        <a:buFont typeface="Wingdings" pitchFamily="2" charset="2"/>
        <a:buChar char="§"/>
        <a:tabLst/>
        <a:defRPr sz="1800" kern="1200">
          <a:solidFill>
            <a:schemeClr val="tx2"/>
          </a:solidFill>
          <a:latin typeface="+mn-lt"/>
          <a:ea typeface="+mn-ea"/>
          <a:cs typeface="+mn-cs"/>
        </a:defRPr>
      </a:lvl2pPr>
      <a:lvl3pPr marL="917594" indent="-231780" algn="l" defTabSz="685814" rtl="0" eaLnBrk="1" latinLnBrk="0" hangingPunct="1">
        <a:lnSpc>
          <a:spcPct val="90000"/>
        </a:lnSpc>
        <a:spcBef>
          <a:spcPts val="0"/>
        </a:spcBef>
        <a:spcAft>
          <a:spcPts val="750"/>
        </a:spcAft>
        <a:buSzPct val="100000"/>
        <a:buFont typeface="System Font Regular"/>
        <a:buChar char="–"/>
        <a:tabLst/>
        <a:defRPr sz="1600" kern="1200">
          <a:solidFill>
            <a:schemeClr val="tx2"/>
          </a:solidFill>
          <a:latin typeface="+mn-lt"/>
          <a:ea typeface="+mn-ea"/>
          <a:cs typeface="+mn-cs"/>
        </a:defRPr>
      </a:lvl3pPr>
      <a:lvl4pPr marL="1262088" indent="-174629" algn="l" defTabSz="685814" rtl="0" eaLnBrk="1" latinLnBrk="0" hangingPunct="1">
        <a:lnSpc>
          <a:spcPct val="90000"/>
        </a:lnSpc>
        <a:spcBef>
          <a:spcPts val="0"/>
        </a:spcBef>
        <a:spcAft>
          <a:spcPts val="750"/>
        </a:spcAft>
        <a:buFont typeface="Arial" panose="020B0604020202020204" pitchFamily="34" charset="0"/>
        <a:buChar char="•"/>
        <a:tabLst/>
        <a:defRPr sz="1400" kern="1200">
          <a:solidFill>
            <a:schemeClr val="tx2"/>
          </a:solidFill>
          <a:latin typeface="+mn-lt"/>
          <a:ea typeface="+mn-ea"/>
          <a:cs typeface="+mn-cs"/>
        </a:defRPr>
      </a:lvl4pPr>
      <a:lvl5pPr marL="1543081" indent="-171453" algn="l" defTabSz="685814" rtl="0" eaLnBrk="1" latinLnBrk="0" hangingPunct="1">
        <a:lnSpc>
          <a:spcPct val="90000"/>
        </a:lnSpc>
        <a:spcBef>
          <a:spcPts val="0"/>
        </a:spcBef>
        <a:spcAft>
          <a:spcPts val="450"/>
        </a:spcAft>
        <a:buSzPct val="95000"/>
        <a:buFont typeface="Wingdings" pitchFamily="2" charset="2"/>
        <a:buChar char="§"/>
        <a:defRPr sz="1300" kern="1200">
          <a:solidFill>
            <a:schemeClr val="tx2"/>
          </a:solidFill>
          <a:latin typeface="+mn-lt"/>
          <a:ea typeface="+mn-ea"/>
          <a:cs typeface="+mn-cs"/>
        </a:defRPr>
      </a:lvl5pPr>
      <a:lvl6pPr marL="1885988" indent="-171453" algn="l" defTabSz="685814" rtl="0" eaLnBrk="1" latinLnBrk="0" hangingPunct="1">
        <a:lnSpc>
          <a:spcPct val="90000"/>
        </a:lnSpc>
        <a:spcBef>
          <a:spcPts val="376"/>
        </a:spcBef>
        <a:buFont typeface="Arial" panose="020B0604020202020204" pitchFamily="34" charset="0"/>
        <a:buChar char="•"/>
        <a:defRPr sz="1350" kern="1200">
          <a:solidFill>
            <a:schemeClr val="tx1"/>
          </a:solidFill>
          <a:latin typeface="+mn-lt"/>
          <a:ea typeface="+mn-ea"/>
          <a:cs typeface="+mn-cs"/>
        </a:defRPr>
      </a:lvl6pPr>
      <a:lvl7pPr marL="2228895" indent="-171453" algn="l" defTabSz="685814" rtl="0" eaLnBrk="1" latinLnBrk="0" hangingPunct="1">
        <a:lnSpc>
          <a:spcPct val="90000"/>
        </a:lnSpc>
        <a:spcBef>
          <a:spcPts val="376"/>
        </a:spcBef>
        <a:buFont typeface="Arial" panose="020B0604020202020204" pitchFamily="34" charset="0"/>
        <a:buChar char="•"/>
        <a:defRPr sz="1350" kern="1200">
          <a:solidFill>
            <a:schemeClr val="tx1"/>
          </a:solidFill>
          <a:latin typeface="+mn-lt"/>
          <a:ea typeface="+mn-ea"/>
          <a:cs typeface="+mn-cs"/>
        </a:defRPr>
      </a:lvl7pPr>
      <a:lvl8pPr marL="2571801" indent="-171453" algn="l" defTabSz="685814" rtl="0" eaLnBrk="1" latinLnBrk="0" hangingPunct="1">
        <a:lnSpc>
          <a:spcPct val="90000"/>
        </a:lnSpc>
        <a:spcBef>
          <a:spcPts val="376"/>
        </a:spcBef>
        <a:buFont typeface="Arial" panose="020B0604020202020204" pitchFamily="34" charset="0"/>
        <a:buChar char="•"/>
        <a:defRPr sz="1350" kern="1200">
          <a:solidFill>
            <a:schemeClr val="tx1"/>
          </a:solidFill>
          <a:latin typeface="+mn-lt"/>
          <a:ea typeface="+mn-ea"/>
          <a:cs typeface="+mn-cs"/>
        </a:defRPr>
      </a:lvl8pPr>
      <a:lvl9pPr marL="2914708" indent="-171453" algn="l" defTabSz="685814" rtl="0" eaLnBrk="1" latinLnBrk="0" hangingPunct="1">
        <a:lnSpc>
          <a:spcPct val="90000"/>
        </a:lnSpc>
        <a:spcBef>
          <a:spcPts val="376"/>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14" rtl="0" eaLnBrk="1" latinLnBrk="0" hangingPunct="1">
        <a:defRPr sz="1350" kern="1200">
          <a:solidFill>
            <a:schemeClr val="tx1"/>
          </a:solidFill>
          <a:latin typeface="+mn-lt"/>
          <a:ea typeface="+mn-ea"/>
          <a:cs typeface="+mn-cs"/>
        </a:defRPr>
      </a:lvl1pPr>
      <a:lvl2pPr marL="342907" algn="l" defTabSz="685814" rtl="0" eaLnBrk="1" latinLnBrk="0" hangingPunct="1">
        <a:defRPr sz="1350" kern="1200">
          <a:solidFill>
            <a:schemeClr val="tx1"/>
          </a:solidFill>
          <a:latin typeface="+mn-lt"/>
          <a:ea typeface="+mn-ea"/>
          <a:cs typeface="+mn-cs"/>
        </a:defRPr>
      </a:lvl2pPr>
      <a:lvl3pPr marL="685814" algn="l" defTabSz="685814" rtl="0" eaLnBrk="1" latinLnBrk="0" hangingPunct="1">
        <a:defRPr sz="1350" kern="1200">
          <a:solidFill>
            <a:schemeClr val="tx1"/>
          </a:solidFill>
          <a:latin typeface="+mn-lt"/>
          <a:ea typeface="+mn-ea"/>
          <a:cs typeface="+mn-cs"/>
        </a:defRPr>
      </a:lvl3pPr>
      <a:lvl4pPr marL="1028721" algn="l" defTabSz="685814" rtl="0" eaLnBrk="1" latinLnBrk="0" hangingPunct="1">
        <a:defRPr sz="1350" kern="1200">
          <a:solidFill>
            <a:schemeClr val="tx1"/>
          </a:solidFill>
          <a:latin typeface="+mn-lt"/>
          <a:ea typeface="+mn-ea"/>
          <a:cs typeface="+mn-cs"/>
        </a:defRPr>
      </a:lvl4pPr>
      <a:lvl5pPr marL="1371627" algn="l" defTabSz="685814" rtl="0" eaLnBrk="1" latinLnBrk="0" hangingPunct="1">
        <a:defRPr sz="1350" kern="1200">
          <a:solidFill>
            <a:schemeClr val="tx1"/>
          </a:solidFill>
          <a:latin typeface="+mn-lt"/>
          <a:ea typeface="+mn-ea"/>
          <a:cs typeface="+mn-cs"/>
        </a:defRPr>
      </a:lvl5pPr>
      <a:lvl6pPr marL="1714534" algn="l" defTabSz="685814" rtl="0" eaLnBrk="1" latinLnBrk="0" hangingPunct="1">
        <a:defRPr sz="1350" kern="1200">
          <a:solidFill>
            <a:schemeClr val="tx1"/>
          </a:solidFill>
          <a:latin typeface="+mn-lt"/>
          <a:ea typeface="+mn-ea"/>
          <a:cs typeface="+mn-cs"/>
        </a:defRPr>
      </a:lvl6pPr>
      <a:lvl7pPr marL="2057441" algn="l" defTabSz="685814" rtl="0" eaLnBrk="1" latinLnBrk="0" hangingPunct="1">
        <a:defRPr sz="1350" kern="1200">
          <a:solidFill>
            <a:schemeClr val="tx1"/>
          </a:solidFill>
          <a:latin typeface="+mn-lt"/>
          <a:ea typeface="+mn-ea"/>
          <a:cs typeface="+mn-cs"/>
        </a:defRPr>
      </a:lvl7pPr>
      <a:lvl8pPr marL="2400348" algn="l" defTabSz="685814" rtl="0" eaLnBrk="1" latinLnBrk="0" hangingPunct="1">
        <a:defRPr sz="1350" kern="1200">
          <a:solidFill>
            <a:schemeClr val="tx1"/>
          </a:solidFill>
          <a:latin typeface="+mn-lt"/>
          <a:ea typeface="+mn-ea"/>
          <a:cs typeface="+mn-cs"/>
        </a:defRPr>
      </a:lvl8pPr>
      <a:lvl9pPr marL="2743255" algn="l" defTabSz="685814"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3" userDrawn="1">
          <p15:clr>
            <a:srgbClr val="F26B43"/>
          </p15:clr>
        </p15:guide>
        <p15:guide id="4" orient="horz" userDrawn="1">
          <p15:clr>
            <a:srgbClr val="F26B43"/>
          </p15:clr>
        </p15:guide>
        <p15:guide id="5" pos="5760" userDrawn="1">
          <p15:clr>
            <a:srgbClr val="F26B43"/>
          </p15:clr>
        </p15:guide>
        <p15:guide id="6" orient="horz" pos="4320" userDrawn="1">
          <p15:clr>
            <a:srgbClr val="F26B43"/>
          </p15:clr>
        </p15:guide>
        <p15:guide id="7" orient="horz" pos="288" userDrawn="1">
          <p15:clr>
            <a:srgbClr val="F26B43"/>
          </p15:clr>
        </p15:guide>
        <p15:guide id="8" pos="5544" userDrawn="1">
          <p15:clr>
            <a:srgbClr val="F26B43"/>
          </p15:clr>
        </p15:guide>
        <p15:guide id="9" pos="216" userDrawn="1">
          <p15:clr>
            <a:srgbClr val="F26B43"/>
          </p15:clr>
        </p15:guide>
        <p15:guide id="10" orient="horz" pos="4176" userDrawn="1">
          <p15:clr>
            <a:srgbClr val="F26B43"/>
          </p15:clr>
        </p15:guide>
        <p15:guide id="11" pos="431" userDrawn="1">
          <p15:clr>
            <a:srgbClr val="F26B43"/>
          </p15:clr>
        </p15:guide>
        <p15:guide id="12" pos="532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hyperlink" Target="https://nam.edu/wp-content/uploads/2019/10/CR-report-highlights-brief-final.pdf" TargetMode="External"/><Relationship Id="rId1" Type="http://schemas.openxmlformats.org/officeDocument/2006/relationships/slideLayout" Target="../slideLayouts/slideLayout26.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2" Type="http://schemas.openxmlformats.org/officeDocument/2006/relationships/hyperlink" Target="https://www.nln.org/nlnNews/newsroom/nursing-education-statistics" TargetMode="Externa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svg"/><Relationship Id="rId3" Type="http://schemas.openxmlformats.org/officeDocument/2006/relationships/image" Target="../media/image32.svg"/><Relationship Id="rId7" Type="http://schemas.openxmlformats.org/officeDocument/2006/relationships/image" Target="../media/image36.svg"/><Relationship Id="rId12" Type="http://schemas.openxmlformats.org/officeDocument/2006/relationships/image" Target="../media/image41.png"/><Relationship Id="rId2" Type="http://schemas.openxmlformats.org/officeDocument/2006/relationships/image" Target="../media/image31.png"/><Relationship Id="rId1" Type="http://schemas.openxmlformats.org/officeDocument/2006/relationships/slideLayout" Target="../slideLayouts/slideLayout27.xml"/><Relationship Id="rId6" Type="http://schemas.openxmlformats.org/officeDocument/2006/relationships/image" Target="../media/image35.png"/><Relationship Id="rId11" Type="http://schemas.openxmlformats.org/officeDocument/2006/relationships/image" Target="../media/image40.svg"/><Relationship Id="rId5" Type="http://schemas.openxmlformats.org/officeDocument/2006/relationships/image" Target="../media/image34.sv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sv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47.svg"/><Relationship Id="rId7" Type="http://schemas.openxmlformats.org/officeDocument/2006/relationships/image" Target="../media/image51.svg"/><Relationship Id="rId2" Type="http://schemas.openxmlformats.org/officeDocument/2006/relationships/image" Target="../media/image46.png"/><Relationship Id="rId1" Type="http://schemas.openxmlformats.org/officeDocument/2006/relationships/slideLayout" Target="../slideLayouts/slideLayout28.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3" Type="http://schemas.openxmlformats.org/officeDocument/2006/relationships/hyperlink" Target="https://doi.org/10.1016/S2155-8256(21)00027-2" TargetMode="External"/><Relationship Id="rId2" Type="http://schemas.openxmlformats.org/officeDocument/2006/relationships/hyperlink" Target="https://www.sciencedirect.com/science/article/pii/S2155825621000272" TargetMode="Externa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26.xml"/><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D7A8308-17E1-41A0-A0BB-83A58B0C966F}"/>
              </a:ext>
            </a:extLst>
          </p:cNvPr>
          <p:cNvSpPr>
            <a:spLocks noGrp="1"/>
          </p:cNvSpPr>
          <p:nvPr>
            <p:ph type="ctrTitle"/>
          </p:nvPr>
        </p:nvSpPr>
        <p:spPr/>
        <p:txBody>
          <a:bodyPr/>
          <a:lstStyle/>
          <a:p>
            <a:r>
              <a:rPr lang="en-US" dirty="0"/>
              <a:t>The State of the Health Care Provider Shortage and It’s Impact </a:t>
            </a:r>
          </a:p>
        </p:txBody>
      </p:sp>
      <p:sp>
        <p:nvSpPr>
          <p:cNvPr id="10" name="Subtitle 9">
            <a:extLst>
              <a:ext uri="{FF2B5EF4-FFF2-40B4-BE49-F238E27FC236}">
                <a16:creationId xmlns:a16="http://schemas.microsoft.com/office/drawing/2014/main" id="{03E99EEE-0A40-0857-1393-68D40CCCE88F}"/>
              </a:ext>
            </a:extLst>
          </p:cNvPr>
          <p:cNvSpPr>
            <a:spLocks noGrp="1"/>
          </p:cNvSpPr>
          <p:nvPr>
            <p:ph type="subTitle" idx="1"/>
          </p:nvPr>
        </p:nvSpPr>
        <p:spPr/>
        <p:txBody>
          <a:bodyPr/>
          <a:lstStyle/>
          <a:p>
            <a:r>
              <a:rPr lang="en-US" dirty="0"/>
              <a:t>A Brief Overview </a:t>
            </a:r>
          </a:p>
        </p:txBody>
      </p:sp>
      <p:sp>
        <p:nvSpPr>
          <p:cNvPr id="12" name="Content Placeholder 11">
            <a:extLst>
              <a:ext uri="{FF2B5EF4-FFF2-40B4-BE49-F238E27FC236}">
                <a16:creationId xmlns:a16="http://schemas.microsoft.com/office/drawing/2014/main" id="{24CAB41A-5A0B-86FB-695F-4DC07BE944A2}"/>
              </a:ext>
            </a:extLst>
          </p:cNvPr>
          <p:cNvSpPr>
            <a:spLocks noGrp="1"/>
          </p:cNvSpPr>
          <p:nvPr>
            <p:ph sz="half" idx="18"/>
          </p:nvPr>
        </p:nvSpPr>
        <p:spPr>
          <a:xfrm>
            <a:off x="685800" y="4379385"/>
            <a:ext cx="2344481" cy="1716615"/>
          </a:xfrm>
        </p:spPr>
        <p:txBody>
          <a:bodyPr/>
          <a:lstStyle/>
          <a:p>
            <a:r>
              <a:rPr lang="en-US" sz="1600" b="1" dirty="0"/>
              <a:t>President’s Lecture Series on Health</a:t>
            </a:r>
          </a:p>
          <a:p>
            <a:r>
              <a:rPr lang="en-US" dirty="0"/>
              <a:t>Regis College</a:t>
            </a:r>
          </a:p>
          <a:p>
            <a:endParaRPr lang="en-US" dirty="0"/>
          </a:p>
        </p:txBody>
      </p:sp>
      <p:sp>
        <p:nvSpPr>
          <p:cNvPr id="11" name="Text Placeholder 10">
            <a:extLst>
              <a:ext uri="{FF2B5EF4-FFF2-40B4-BE49-F238E27FC236}">
                <a16:creationId xmlns:a16="http://schemas.microsoft.com/office/drawing/2014/main" id="{CC09A42C-3BB8-A378-04C9-81D03E3F6DD9}"/>
              </a:ext>
            </a:extLst>
          </p:cNvPr>
          <p:cNvSpPr>
            <a:spLocks noGrp="1"/>
          </p:cNvSpPr>
          <p:nvPr>
            <p:ph type="body" sz="quarter" idx="17"/>
          </p:nvPr>
        </p:nvSpPr>
        <p:spPr/>
        <p:txBody>
          <a:bodyPr/>
          <a:lstStyle/>
          <a:p>
            <a:pPr marL="0" marR="0" lvl="0" indent="0" algn="l" defTabSz="685800" rtl="0" eaLnBrk="1" fontAlgn="auto" latinLnBrk="0" hangingPunct="1">
              <a:lnSpc>
                <a:spcPct val="90000"/>
              </a:lnSpc>
              <a:spcBef>
                <a:spcPts val="0"/>
              </a:spcBef>
              <a:spcAft>
                <a:spcPts val="750"/>
              </a:spcAft>
              <a:buClrTx/>
              <a:buSzTx/>
              <a:buFont typeface="Arial" panose="020B0604020202020204" pitchFamily="34" charset="0"/>
              <a:buNone/>
              <a:tabLst/>
              <a:defRPr/>
            </a:pPr>
            <a:r>
              <a:rPr kumimoji="0" lang="en-US" b="1" i="0" u="none" strike="noStrike" kern="1200" cap="none" spc="0" normalizeH="0" baseline="0" noProof="0" dirty="0">
                <a:ln>
                  <a:noFill/>
                </a:ln>
                <a:solidFill>
                  <a:srgbClr val="00074F"/>
                </a:solidFill>
                <a:effectLst/>
                <a:uLnTx/>
                <a:uFillTx/>
                <a:latin typeface="Arial"/>
                <a:ea typeface="+mn-ea"/>
                <a:cs typeface="+mn-cs"/>
              </a:rPr>
              <a:t>Michelle McCool Heatley, MSN, RN, NEA-BC</a:t>
            </a:r>
          </a:p>
          <a:p>
            <a:pPr marL="171450" marR="0" lvl="0" indent="-171450" algn="l" defTabSz="685800" rtl="0" eaLnBrk="1" fontAlgn="auto" latinLnBrk="0" hangingPunct="1">
              <a:lnSpc>
                <a:spcPct val="90000"/>
              </a:lnSpc>
              <a:spcBef>
                <a:spcPts val="0"/>
              </a:spcBef>
              <a:spcAft>
                <a:spcPts val="75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074F"/>
                </a:solidFill>
                <a:effectLst/>
                <a:uLnTx/>
                <a:uFillTx/>
                <a:latin typeface="Arial"/>
                <a:ea typeface="+mn-ea"/>
                <a:cs typeface="+mn-cs"/>
              </a:rPr>
              <a:t>Deputy Managing Director of Health Care Operations and Performance Excellence </a:t>
            </a:r>
          </a:p>
          <a:p>
            <a:pPr marL="171450" marR="0" lvl="0" indent="-171450" algn="l" defTabSz="685800" rtl="0" eaLnBrk="1" fontAlgn="auto" latinLnBrk="0" hangingPunct="1">
              <a:lnSpc>
                <a:spcPct val="90000"/>
              </a:lnSpc>
              <a:spcBef>
                <a:spcPts val="0"/>
              </a:spcBef>
              <a:spcAft>
                <a:spcPts val="75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074F"/>
                </a:solidFill>
                <a:effectLst/>
                <a:uLnTx/>
                <a:uFillTx/>
                <a:latin typeface="Arial"/>
                <a:ea typeface="+mn-ea"/>
                <a:cs typeface="+mn-cs"/>
              </a:rPr>
              <a:t>Interim Executive Director of the Nursing Council on Workforce Sustainability (NCWS)</a:t>
            </a:r>
          </a:p>
        </p:txBody>
      </p:sp>
      <p:sp>
        <p:nvSpPr>
          <p:cNvPr id="13" name="Text Placeholder 12">
            <a:extLst>
              <a:ext uri="{FF2B5EF4-FFF2-40B4-BE49-F238E27FC236}">
                <a16:creationId xmlns:a16="http://schemas.microsoft.com/office/drawing/2014/main" id="{8E6335CC-9828-F851-821F-DC54A2A74FF8}"/>
              </a:ext>
            </a:extLst>
          </p:cNvPr>
          <p:cNvSpPr>
            <a:spLocks noGrp="1"/>
          </p:cNvSpPr>
          <p:nvPr>
            <p:ph type="body" sz="quarter" idx="19"/>
          </p:nvPr>
        </p:nvSpPr>
        <p:spPr/>
        <p:txBody>
          <a:bodyPr/>
          <a:lstStyle/>
          <a:p>
            <a:r>
              <a:rPr lang="en-US" dirty="0"/>
              <a:t>October 4, 2023</a:t>
            </a:r>
          </a:p>
        </p:txBody>
      </p:sp>
    </p:spTree>
    <p:extLst>
      <p:ext uri="{BB962C8B-B14F-4D97-AF65-F5344CB8AC3E}">
        <p14:creationId xmlns:p14="http://schemas.microsoft.com/office/powerpoint/2010/main" val="29954601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 3" descr="Graduates Throwing Hats">
            <a:extLst>
              <a:ext uri="{FF2B5EF4-FFF2-40B4-BE49-F238E27FC236}">
                <a16:creationId xmlns:a16="http://schemas.microsoft.com/office/drawing/2014/main" id="{295E51CE-4B29-989E-FA0A-4D10E4BAD33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6011" r="8774" b="-1"/>
          <a:stretch/>
        </p:blipFill>
        <p:spPr>
          <a:xfrm>
            <a:off x="-2285" y="10"/>
            <a:ext cx="9143999" cy="6857990"/>
          </a:xfrm>
          <a:prstGeom prst="rect">
            <a:avLst/>
          </a:prstGeom>
        </p:spPr>
      </p:pic>
      <p:sp>
        <p:nvSpPr>
          <p:cNvPr id="4" name="Title 1">
            <a:extLst>
              <a:ext uri="{FF2B5EF4-FFF2-40B4-BE49-F238E27FC236}">
                <a16:creationId xmlns:a16="http://schemas.microsoft.com/office/drawing/2014/main" id="{5928D9E6-00A4-74B9-8882-23636EFA04DC}"/>
              </a:ext>
            </a:extLst>
          </p:cNvPr>
          <p:cNvSpPr txBox="1">
            <a:spLocks/>
          </p:cNvSpPr>
          <p:nvPr/>
        </p:nvSpPr>
        <p:spPr>
          <a:xfrm>
            <a:off x="822960" y="2481943"/>
            <a:ext cx="7543800" cy="1418384"/>
          </a:xfrm>
          <a:prstGeom prst="rect">
            <a:avLst/>
          </a:prstGeom>
          <a:solidFill>
            <a:schemeClr val="bg2">
              <a:lumMod val="75000"/>
              <a:alpha val="60000"/>
            </a:schemeClr>
          </a:solidFill>
          <a:effectLst>
            <a:outerShdw blurRad="50800" dist="38100" dir="2700000" algn="tl" rotWithShape="0">
              <a:prstClr val="black">
                <a:alpha val="40000"/>
              </a:prstClr>
            </a:outerShdw>
          </a:effectLst>
        </p:spPr>
        <p:txBody>
          <a:bodyPr vert="horz" lIns="91440" tIns="45720" rIns="91440" bIns="45720" rtlCol="0" anchor="b">
            <a:normAutofit/>
          </a:bodyPr>
          <a:lstStyle>
            <a:lvl1pPr algn="l" defTabSz="685814" rtl="0" eaLnBrk="1" latinLnBrk="0" hangingPunct="1">
              <a:lnSpc>
                <a:spcPct val="90000"/>
              </a:lnSpc>
              <a:spcBef>
                <a:spcPct val="0"/>
              </a:spcBef>
              <a:buNone/>
              <a:defRPr sz="3000" kern="1200">
                <a:solidFill>
                  <a:schemeClr val="tx2"/>
                </a:solidFill>
                <a:latin typeface="Georgia" panose="02040502050405020303" pitchFamily="18" charset="0"/>
                <a:ea typeface="+mj-ea"/>
                <a:cs typeface="+mj-cs"/>
              </a:defRPr>
            </a:lvl1pPr>
          </a:lstStyle>
          <a:p>
            <a:pPr defTabSz="914400"/>
            <a:r>
              <a:rPr lang="en-US" sz="4500" dirty="0">
                <a:solidFill>
                  <a:srgbClr val="FFFFFF"/>
                </a:solidFill>
                <a:latin typeface="+mj-lt"/>
              </a:rPr>
              <a:t>Shortages in Both the Faculty and Student Pipeline</a:t>
            </a:r>
          </a:p>
        </p:txBody>
      </p:sp>
    </p:spTree>
    <p:extLst>
      <p:ext uri="{BB962C8B-B14F-4D97-AF65-F5344CB8AC3E}">
        <p14:creationId xmlns:p14="http://schemas.microsoft.com/office/powerpoint/2010/main" val="2503186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mute="1">
                <p:cTn id="12" repeatCount="indefinite"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A092FB83-944B-3A7F-143A-867457697C4B}"/>
              </a:ext>
            </a:extLst>
          </p:cNvPr>
          <p:cNvSpPr/>
          <p:nvPr/>
        </p:nvSpPr>
        <p:spPr>
          <a:xfrm>
            <a:off x="6271679" y="1761891"/>
            <a:ext cx="2190541" cy="2057400"/>
          </a:xfrm>
          <a:prstGeom prst="roundRect">
            <a:avLst/>
          </a:prstGeom>
          <a:solidFill>
            <a:schemeClr val="accent1">
              <a:lumMod val="20000"/>
              <a:lumOff val="8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03910D53-07F8-5477-D31D-38F2AB5F1771}"/>
              </a:ext>
            </a:extLst>
          </p:cNvPr>
          <p:cNvSpPr txBox="1"/>
          <p:nvPr/>
        </p:nvSpPr>
        <p:spPr>
          <a:xfrm>
            <a:off x="6492868" y="2943200"/>
            <a:ext cx="1768510" cy="400110"/>
          </a:xfrm>
          <a:prstGeom prst="rect">
            <a:avLst/>
          </a:prstGeom>
          <a:noFill/>
        </p:spPr>
        <p:txBody>
          <a:bodyPr wrap="square" rtlCol="0">
            <a:spAutoFit/>
          </a:bodyPr>
          <a:lstStyle/>
          <a:p>
            <a:pPr algn="ctr"/>
            <a:r>
              <a:rPr lang="en-US" sz="2000" dirty="0">
                <a:solidFill>
                  <a:schemeClr val="tx2"/>
                </a:solidFill>
              </a:rPr>
              <a:t>Burnout</a:t>
            </a:r>
          </a:p>
        </p:txBody>
      </p:sp>
      <p:sp>
        <p:nvSpPr>
          <p:cNvPr id="14" name="Rectangle: Rounded Corners 13">
            <a:extLst>
              <a:ext uri="{FF2B5EF4-FFF2-40B4-BE49-F238E27FC236}">
                <a16:creationId xmlns:a16="http://schemas.microsoft.com/office/drawing/2014/main" id="{160C55CE-68E3-4780-0D98-5ECB9CED142D}"/>
              </a:ext>
            </a:extLst>
          </p:cNvPr>
          <p:cNvSpPr/>
          <p:nvPr/>
        </p:nvSpPr>
        <p:spPr>
          <a:xfrm>
            <a:off x="3477494" y="1713567"/>
            <a:ext cx="2190541" cy="2057400"/>
          </a:xfrm>
          <a:prstGeom prst="roundRect">
            <a:avLst/>
          </a:prstGeom>
          <a:solidFill>
            <a:schemeClr val="accent1">
              <a:lumMod val="20000"/>
              <a:lumOff val="8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6D861EC8-5757-84C1-C392-62BCCF12FD3A}"/>
              </a:ext>
            </a:extLst>
          </p:cNvPr>
          <p:cNvSpPr txBox="1"/>
          <p:nvPr/>
        </p:nvSpPr>
        <p:spPr>
          <a:xfrm>
            <a:off x="3698683" y="2894876"/>
            <a:ext cx="1768510" cy="707886"/>
          </a:xfrm>
          <a:prstGeom prst="rect">
            <a:avLst/>
          </a:prstGeom>
          <a:noFill/>
        </p:spPr>
        <p:txBody>
          <a:bodyPr wrap="square" rtlCol="0">
            <a:spAutoFit/>
          </a:bodyPr>
          <a:lstStyle/>
          <a:p>
            <a:pPr algn="ctr"/>
            <a:r>
              <a:rPr lang="en-US" sz="2000" dirty="0">
                <a:solidFill>
                  <a:schemeClr val="tx2"/>
                </a:solidFill>
              </a:rPr>
              <a:t>Increasing Patient Acuity</a:t>
            </a:r>
          </a:p>
        </p:txBody>
      </p:sp>
      <p:sp>
        <p:nvSpPr>
          <p:cNvPr id="12" name="Rectangle: Rounded Corners 11">
            <a:extLst>
              <a:ext uri="{FF2B5EF4-FFF2-40B4-BE49-F238E27FC236}">
                <a16:creationId xmlns:a16="http://schemas.microsoft.com/office/drawing/2014/main" id="{D5891D11-6A20-DCCE-7496-FDDFC7F3E1B7}"/>
              </a:ext>
            </a:extLst>
          </p:cNvPr>
          <p:cNvSpPr/>
          <p:nvPr/>
        </p:nvSpPr>
        <p:spPr>
          <a:xfrm>
            <a:off x="693343" y="1733336"/>
            <a:ext cx="2190541" cy="2057400"/>
          </a:xfrm>
          <a:prstGeom prst="roundRect">
            <a:avLst/>
          </a:prstGeom>
          <a:solidFill>
            <a:schemeClr val="accent1">
              <a:lumMod val="20000"/>
              <a:lumOff val="8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D80B01E0-9A84-017B-B49C-17452021E1E4}"/>
              </a:ext>
            </a:extLst>
          </p:cNvPr>
          <p:cNvSpPr txBox="1"/>
          <p:nvPr/>
        </p:nvSpPr>
        <p:spPr>
          <a:xfrm>
            <a:off x="914532" y="2914645"/>
            <a:ext cx="1768510" cy="707886"/>
          </a:xfrm>
          <a:prstGeom prst="rect">
            <a:avLst/>
          </a:prstGeom>
          <a:noFill/>
        </p:spPr>
        <p:txBody>
          <a:bodyPr wrap="square" rtlCol="0">
            <a:spAutoFit/>
          </a:bodyPr>
          <a:lstStyle/>
          <a:p>
            <a:pPr algn="ctr"/>
            <a:r>
              <a:rPr lang="en-US" sz="2000" dirty="0">
                <a:solidFill>
                  <a:schemeClr val="tx2"/>
                </a:solidFill>
              </a:rPr>
              <a:t>Nursing Shortages</a:t>
            </a:r>
          </a:p>
        </p:txBody>
      </p:sp>
      <p:sp>
        <p:nvSpPr>
          <p:cNvPr id="2" name="Title 1">
            <a:extLst>
              <a:ext uri="{FF2B5EF4-FFF2-40B4-BE49-F238E27FC236}">
                <a16:creationId xmlns:a16="http://schemas.microsoft.com/office/drawing/2014/main" id="{D1C54435-51BA-87F3-F365-BBB3E81FF6D4}"/>
              </a:ext>
            </a:extLst>
          </p:cNvPr>
          <p:cNvSpPr>
            <a:spLocks noGrp="1"/>
          </p:cNvSpPr>
          <p:nvPr>
            <p:ph type="title"/>
          </p:nvPr>
        </p:nvSpPr>
        <p:spPr/>
        <p:txBody>
          <a:bodyPr/>
          <a:lstStyle/>
          <a:p>
            <a:r>
              <a:rPr lang="en-US" dirty="0"/>
              <a:t>Lingering Challenges Persist</a:t>
            </a:r>
          </a:p>
        </p:txBody>
      </p:sp>
      <p:sp>
        <p:nvSpPr>
          <p:cNvPr id="3" name="Content Placeholder 2">
            <a:extLst>
              <a:ext uri="{FF2B5EF4-FFF2-40B4-BE49-F238E27FC236}">
                <a16:creationId xmlns:a16="http://schemas.microsoft.com/office/drawing/2014/main" id="{DD144D92-69F8-7FB9-6518-8F5F41ECEFA8}"/>
              </a:ext>
            </a:extLst>
          </p:cNvPr>
          <p:cNvSpPr>
            <a:spLocks noGrp="1"/>
          </p:cNvSpPr>
          <p:nvPr>
            <p:ph sz="quarter" idx="17"/>
          </p:nvPr>
        </p:nvSpPr>
        <p:spPr>
          <a:xfrm>
            <a:off x="685800" y="4240404"/>
            <a:ext cx="8115300" cy="2152649"/>
          </a:xfrm>
        </p:spPr>
        <p:txBody>
          <a:bodyPr/>
          <a:lstStyle/>
          <a:p>
            <a:pPr marL="0" indent="0">
              <a:buNone/>
            </a:pPr>
            <a:r>
              <a:rPr lang="en-US" dirty="0"/>
              <a:t>In 2019, the National Academies of Medicine (NAM) reported that burnout had reached “crisis” levels, with up to 54% of nurses and physicians, and up to 60% of medical students and residents, suffering from burnout.</a:t>
            </a:r>
          </a:p>
          <a:p>
            <a:pPr marL="344495" lvl="1" indent="0">
              <a:buNone/>
            </a:pPr>
            <a:r>
              <a:rPr lang="en-US" dirty="0">
                <a:hlinkClick r:id="rId2"/>
              </a:rPr>
              <a:t>CR-report-highlights-brief-final.pdf</a:t>
            </a:r>
            <a:r>
              <a:rPr lang="en-US" dirty="0"/>
              <a:t> (nam.edu)</a:t>
            </a:r>
          </a:p>
        </p:txBody>
      </p:sp>
      <p:sp>
        <p:nvSpPr>
          <p:cNvPr id="4" name="Slide Number Placeholder 3">
            <a:extLst>
              <a:ext uri="{FF2B5EF4-FFF2-40B4-BE49-F238E27FC236}">
                <a16:creationId xmlns:a16="http://schemas.microsoft.com/office/drawing/2014/main" id="{ADF327E7-88E1-6F43-C484-498DB8BB5F74}"/>
              </a:ext>
            </a:extLst>
          </p:cNvPr>
          <p:cNvSpPr>
            <a:spLocks noGrp="1"/>
          </p:cNvSpPr>
          <p:nvPr>
            <p:ph type="sldNum" sz="quarter" idx="12"/>
          </p:nvPr>
        </p:nvSpPr>
        <p:spPr/>
        <p:txBody>
          <a:bodyPr/>
          <a:lstStyle/>
          <a:p>
            <a:fld id="{369026CA-FCD3-9147-8CC6-4862EFF526B8}" type="slidenum">
              <a:rPr lang="en-US" smtClean="0"/>
              <a:pPr/>
              <a:t>11</a:t>
            </a:fld>
            <a:endParaRPr lang="en-US" dirty="0"/>
          </a:p>
        </p:txBody>
      </p:sp>
      <p:pic>
        <p:nvPicPr>
          <p:cNvPr id="9" name="Content Placeholder 8" descr="Doctor female outline">
            <a:extLst>
              <a:ext uri="{FF2B5EF4-FFF2-40B4-BE49-F238E27FC236}">
                <a16:creationId xmlns:a16="http://schemas.microsoft.com/office/drawing/2014/main" id="{B541D71E-9547-5696-BF4C-45DA463503F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87307" y="1987083"/>
            <a:ext cx="822960" cy="822960"/>
          </a:xfrm>
          <a:prstGeom prst="rect">
            <a:avLst/>
          </a:prstGeom>
        </p:spPr>
      </p:pic>
      <p:pic>
        <p:nvPicPr>
          <p:cNvPr id="10" name="Graphic 9" descr="Inpatient outline">
            <a:extLst>
              <a:ext uri="{FF2B5EF4-FFF2-40B4-BE49-F238E27FC236}">
                <a16:creationId xmlns:a16="http://schemas.microsoft.com/office/drawing/2014/main" id="{E51BE070-F17E-4AF6-37F7-CBC2E6F8B8C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71458" y="1987083"/>
            <a:ext cx="822960" cy="822960"/>
          </a:xfrm>
          <a:prstGeom prst="rect">
            <a:avLst/>
          </a:prstGeom>
        </p:spPr>
      </p:pic>
      <p:pic>
        <p:nvPicPr>
          <p:cNvPr id="11" name="Graphic 10" descr="Head with gears outline">
            <a:extLst>
              <a:ext uri="{FF2B5EF4-FFF2-40B4-BE49-F238E27FC236}">
                <a16:creationId xmlns:a16="http://schemas.microsoft.com/office/drawing/2014/main" id="{CD122379-81F2-7B71-8522-4606FE6961D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955469" y="1987083"/>
            <a:ext cx="822960" cy="822960"/>
          </a:xfrm>
          <a:prstGeom prst="rect">
            <a:avLst/>
          </a:prstGeom>
        </p:spPr>
      </p:pic>
    </p:spTree>
    <p:extLst>
      <p:ext uri="{BB962C8B-B14F-4D97-AF65-F5344CB8AC3E}">
        <p14:creationId xmlns:p14="http://schemas.microsoft.com/office/powerpoint/2010/main" val="160665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F15A715-8B92-8D4A-0B48-F3BBFE1F2667}"/>
              </a:ext>
            </a:extLst>
          </p:cNvPr>
          <p:cNvSpPr>
            <a:spLocks noGrp="1"/>
          </p:cNvSpPr>
          <p:nvPr>
            <p:ph type="title"/>
          </p:nvPr>
        </p:nvSpPr>
        <p:spPr/>
        <p:txBody>
          <a:bodyPr/>
          <a:lstStyle/>
          <a:p>
            <a:r>
              <a:rPr lang="en-US" dirty="0"/>
              <a:t>Simultaneous Pressure – Supply and Demand</a:t>
            </a:r>
          </a:p>
        </p:txBody>
      </p:sp>
      <p:sp>
        <p:nvSpPr>
          <p:cNvPr id="6" name="Content Placeholder 5">
            <a:extLst>
              <a:ext uri="{FF2B5EF4-FFF2-40B4-BE49-F238E27FC236}">
                <a16:creationId xmlns:a16="http://schemas.microsoft.com/office/drawing/2014/main" id="{4EC0D5A9-42A3-C7E7-8190-095770A83323}"/>
              </a:ext>
            </a:extLst>
          </p:cNvPr>
          <p:cNvSpPr>
            <a:spLocks noGrp="1"/>
          </p:cNvSpPr>
          <p:nvPr>
            <p:ph sz="quarter" idx="17"/>
          </p:nvPr>
        </p:nvSpPr>
        <p:spPr/>
        <p:txBody>
          <a:bodyPr/>
          <a:lstStyle/>
          <a:p>
            <a:pPr marL="0" indent="0">
              <a:buNone/>
            </a:pPr>
            <a:r>
              <a:rPr lang="en-US" b="1" dirty="0">
                <a:solidFill>
                  <a:schemeClr val="accent1"/>
                </a:solidFill>
              </a:rPr>
              <a:t>Demand Side Pressures</a:t>
            </a:r>
          </a:p>
          <a:p>
            <a:r>
              <a:rPr lang="en-US" dirty="0"/>
              <a:t>Patient demand – population growing larger and older.</a:t>
            </a:r>
          </a:p>
          <a:p>
            <a:r>
              <a:rPr lang="en-US" dirty="0"/>
              <a:t>Deferred care during pandemic.</a:t>
            </a:r>
          </a:p>
          <a:p>
            <a:r>
              <a:rPr lang="en-US" dirty="0"/>
              <a:t>Care shifts outside hospitals to outpatient and community.</a:t>
            </a:r>
          </a:p>
          <a:p>
            <a:r>
              <a:rPr lang="en-US" dirty="0"/>
              <a:t>Patient acuity and complexity are increasing in the acute setting.</a:t>
            </a:r>
          </a:p>
          <a:p>
            <a:endParaRPr lang="en-US" dirty="0"/>
          </a:p>
        </p:txBody>
      </p:sp>
      <p:sp>
        <p:nvSpPr>
          <p:cNvPr id="7" name="Content Placeholder 6">
            <a:extLst>
              <a:ext uri="{FF2B5EF4-FFF2-40B4-BE49-F238E27FC236}">
                <a16:creationId xmlns:a16="http://schemas.microsoft.com/office/drawing/2014/main" id="{4BA6621A-A365-2DB4-5B7F-90850CEBDD06}"/>
              </a:ext>
            </a:extLst>
          </p:cNvPr>
          <p:cNvSpPr>
            <a:spLocks noGrp="1"/>
          </p:cNvSpPr>
          <p:nvPr>
            <p:ph sz="quarter" idx="18"/>
          </p:nvPr>
        </p:nvSpPr>
        <p:spPr/>
        <p:txBody>
          <a:bodyPr/>
          <a:lstStyle/>
          <a:p>
            <a:pPr marL="0" indent="0">
              <a:buNone/>
            </a:pPr>
            <a:r>
              <a:rPr lang="en-US" b="1" dirty="0">
                <a:solidFill>
                  <a:schemeClr val="accent1"/>
                </a:solidFill>
              </a:rPr>
              <a:t>Supply Side Pressures</a:t>
            </a:r>
          </a:p>
          <a:p>
            <a:r>
              <a:rPr lang="en-US" dirty="0"/>
              <a:t>Nurses leaving the workforce at higher rate due to retirement, career changes, and role strain.</a:t>
            </a:r>
          </a:p>
          <a:p>
            <a:r>
              <a:rPr lang="en-US" dirty="0"/>
              <a:t>Education spots and faculty capacity not sufficient.</a:t>
            </a:r>
          </a:p>
          <a:p>
            <a:r>
              <a:rPr lang="en-US" dirty="0"/>
              <a:t>Existing demand for evolving workforce models have not yet met the nursing workforce (e.g., hybrid).</a:t>
            </a:r>
          </a:p>
          <a:p>
            <a:endParaRPr lang="en-US" dirty="0"/>
          </a:p>
        </p:txBody>
      </p:sp>
      <p:sp>
        <p:nvSpPr>
          <p:cNvPr id="4" name="Slide Number Placeholder 3">
            <a:extLst>
              <a:ext uri="{FF2B5EF4-FFF2-40B4-BE49-F238E27FC236}">
                <a16:creationId xmlns:a16="http://schemas.microsoft.com/office/drawing/2014/main" id="{432E5256-621D-9CE4-1DDB-D61B28EB8A13}"/>
              </a:ext>
            </a:extLst>
          </p:cNvPr>
          <p:cNvSpPr>
            <a:spLocks noGrp="1"/>
          </p:cNvSpPr>
          <p:nvPr>
            <p:ph type="sldNum" sz="quarter" idx="12"/>
          </p:nvPr>
        </p:nvSpPr>
        <p:spPr/>
        <p:txBody>
          <a:bodyPr/>
          <a:lstStyle/>
          <a:p>
            <a:fld id="{369026CA-FCD3-9147-8CC6-4862EFF526B8}" type="slidenum">
              <a:rPr lang="en-US" smtClean="0"/>
              <a:pPr/>
              <a:t>12</a:t>
            </a:fld>
            <a:endParaRPr lang="en-US" dirty="0"/>
          </a:p>
        </p:txBody>
      </p:sp>
      <p:sp>
        <p:nvSpPr>
          <p:cNvPr id="8" name="TextBox 7">
            <a:extLst>
              <a:ext uri="{FF2B5EF4-FFF2-40B4-BE49-F238E27FC236}">
                <a16:creationId xmlns:a16="http://schemas.microsoft.com/office/drawing/2014/main" id="{8625FB98-EB99-1D6B-1C71-A497B95DDD28}"/>
              </a:ext>
            </a:extLst>
          </p:cNvPr>
          <p:cNvSpPr txBox="1"/>
          <p:nvPr/>
        </p:nvSpPr>
        <p:spPr>
          <a:xfrm>
            <a:off x="685800" y="6025664"/>
            <a:ext cx="4961374" cy="400110"/>
          </a:xfrm>
          <a:prstGeom prst="rect">
            <a:avLst/>
          </a:prstGeom>
          <a:noFill/>
        </p:spPr>
        <p:txBody>
          <a:bodyPr wrap="square" rtlCol="0">
            <a:spAutoFit/>
          </a:bodyPr>
          <a:lstStyle/>
          <a:p>
            <a:r>
              <a:rPr lang="en-US" sz="1000" dirty="0"/>
              <a:t>McKinsey &amp; Company Rewriting the Playbook to Shape the Future of Nursing Keynote address NFSNWC, July 2022</a:t>
            </a:r>
          </a:p>
        </p:txBody>
      </p:sp>
    </p:spTree>
    <p:extLst>
      <p:ext uri="{BB962C8B-B14F-4D97-AF65-F5344CB8AC3E}">
        <p14:creationId xmlns:p14="http://schemas.microsoft.com/office/powerpoint/2010/main" val="38629794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7D92E-ADB8-BAA9-6DD4-4A0DF1191DD8}"/>
              </a:ext>
            </a:extLst>
          </p:cNvPr>
          <p:cNvSpPr>
            <a:spLocks noGrp="1"/>
          </p:cNvSpPr>
          <p:nvPr>
            <p:ph type="title"/>
          </p:nvPr>
        </p:nvSpPr>
        <p:spPr/>
        <p:txBody>
          <a:bodyPr/>
          <a:lstStyle/>
          <a:p>
            <a:r>
              <a:rPr lang="en-US" dirty="0"/>
              <a:t>Pipeline Issues</a:t>
            </a:r>
          </a:p>
        </p:txBody>
      </p:sp>
      <p:sp>
        <p:nvSpPr>
          <p:cNvPr id="3" name="Content Placeholder 2">
            <a:extLst>
              <a:ext uri="{FF2B5EF4-FFF2-40B4-BE49-F238E27FC236}">
                <a16:creationId xmlns:a16="http://schemas.microsoft.com/office/drawing/2014/main" id="{C77A6EEC-C308-642B-3DBE-C667A2ECF789}"/>
              </a:ext>
            </a:extLst>
          </p:cNvPr>
          <p:cNvSpPr>
            <a:spLocks noGrp="1"/>
          </p:cNvSpPr>
          <p:nvPr>
            <p:ph sz="quarter" idx="17"/>
          </p:nvPr>
        </p:nvSpPr>
        <p:spPr/>
        <p:txBody>
          <a:bodyPr/>
          <a:lstStyle/>
          <a:p>
            <a:pPr marL="0" marR="0" lvl="0" indent="0" algn="l" defTabSz="685800" rtl="0" eaLnBrk="1" fontAlgn="auto" latinLnBrk="0" hangingPunct="1">
              <a:lnSpc>
                <a:spcPct val="90000"/>
              </a:lnSpc>
              <a:spcBef>
                <a:spcPts val="0"/>
              </a:spcBef>
              <a:spcAft>
                <a:spcPts val="750"/>
              </a:spcAft>
              <a:buClrTx/>
              <a:buSzTx/>
              <a:buNone/>
              <a:tabLst/>
              <a:defRPr/>
            </a:pPr>
            <a:r>
              <a:rPr kumimoji="0" lang="en-US" b="1" i="0" u="none" strike="noStrike" kern="1200" cap="none" spc="0" normalizeH="0" baseline="0" noProof="0" dirty="0">
                <a:ln>
                  <a:noFill/>
                </a:ln>
                <a:solidFill>
                  <a:schemeClr val="accent1"/>
                </a:solidFill>
                <a:effectLst/>
                <a:uLnTx/>
                <a:uFillTx/>
                <a:latin typeface="Arial"/>
                <a:ea typeface="+mn-ea"/>
                <a:cs typeface="+mn-cs"/>
              </a:rPr>
              <a:t>Faculty shortage</a:t>
            </a:r>
          </a:p>
          <a:p>
            <a:pPr defTabSz="685800">
              <a:lnSpc>
                <a:spcPct val="100000"/>
              </a:lnSpc>
              <a:buSzPct val="95000"/>
              <a:defRPr/>
            </a:pPr>
            <a:r>
              <a:rPr kumimoji="0" lang="en-US" b="0" i="0" u="none" strike="noStrike" kern="1200" cap="none" spc="0" normalizeH="0" baseline="0" noProof="0" dirty="0">
                <a:ln>
                  <a:noFill/>
                </a:ln>
                <a:solidFill>
                  <a:srgbClr val="00074F"/>
                </a:solidFill>
                <a:effectLst/>
                <a:uLnTx/>
                <a:uFillTx/>
                <a:latin typeface="Arial"/>
                <a:ea typeface="+mn-ea"/>
                <a:cs typeface="+mn-cs"/>
              </a:rPr>
              <a:t>According to the American Association of Colleges in Nursing (2023), the national faculty vacancy rate in 2022 is 8.8%.</a:t>
            </a:r>
          </a:p>
          <a:p>
            <a:pPr defTabSz="685800">
              <a:lnSpc>
                <a:spcPct val="100000"/>
              </a:lnSpc>
              <a:buSzPct val="95000"/>
              <a:defRPr/>
            </a:pPr>
            <a:r>
              <a:rPr kumimoji="0" lang="en-US" b="0" i="0" u="none" strike="noStrike" kern="1200" cap="none" spc="0" normalizeH="0" baseline="0" noProof="0" dirty="0">
                <a:ln>
                  <a:noFill/>
                </a:ln>
                <a:solidFill>
                  <a:srgbClr val="00074F"/>
                </a:solidFill>
                <a:effectLst/>
                <a:uLnTx/>
                <a:uFillTx/>
                <a:latin typeface="Arial"/>
                <a:ea typeface="+mn-ea"/>
                <a:cs typeface="+mn-cs"/>
              </a:rPr>
              <a:t>It is higher in Massachusetts at 10.5%.</a:t>
            </a:r>
          </a:p>
          <a:p>
            <a:pPr defTabSz="685800">
              <a:lnSpc>
                <a:spcPct val="100000"/>
              </a:lnSpc>
              <a:buSzPct val="95000"/>
              <a:defRPr/>
            </a:pPr>
            <a:r>
              <a:rPr kumimoji="0" lang="en-US" b="0" i="0" u="none" strike="noStrike" kern="1200" cap="none" spc="0" normalizeH="0" baseline="0" noProof="0" dirty="0">
                <a:ln>
                  <a:noFill/>
                </a:ln>
                <a:solidFill>
                  <a:srgbClr val="00074F"/>
                </a:solidFill>
                <a:effectLst/>
                <a:uLnTx/>
                <a:uFillTx/>
                <a:latin typeface="Arial"/>
                <a:ea typeface="+mn-ea"/>
                <a:cs typeface="+mn-cs"/>
              </a:rPr>
              <a:t>67% of schools </a:t>
            </a:r>
            <a:r>
              <a:rPr kumimoji="0" lang="en-US" b="0" i="0" u="none" strike="noStrike" kern="1200" cap="none" spc="0" normalizeH="0" baseline="0" noProof="0" dirty="0">
                <a:ln>
                  <a:noFill/>
                </a:ln>
                <a:effectLst/>
                <a:uLnTx/>
                <a:uFillTx/>
                <a:latin typeface="Arial"/>
                <a:ea typeface="+mn-ea"/>
                <a:cs typeface="+mn-cs"/>
              </a:rPr>
              <a:t>report difficulty in recruiting faculty due to salaries.</a:t>
            </a:r>
          </a:p>
          <a:p>
            <a:pPr marL="171450" marR="0" lvl="0" indent="-171450" algn="l" defTabSz="685800" rtl="0" eaLnBrk="1" fontAlgn="auto" latinLnBrk="0" hangingPunct="1">
              <a:lnSpc>
                <a:spcPct val="90000"/>
              </a:lnSpc>
              <a:spcBef>
                <a:spcPts val="0"/>
              </a:spcBef>
              <a:spcAft>
                <a:spcPts val="75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srgbClr val="00074F"/>
              </a:solidFill>
              <a:effectLst/>
              <a:uLnTx/>
              <a:uFillTx/>
              <a:latin typeface="Arial"/>
              <a:ea typeface="Arial" panose="020B0604020202020204" pitchFamily="34" charset="0"/>
              <a:cs typeface="Arial" panose="020B0604020202020204" pitchFamily="34" charset="0"/>
            </a:endParaRPr>
          </a:p>
          <a:p>
            <a:pPr marL="171450" marR="0" lvl="0" indent="-171450" algn="l" defTabSz="685800" rtl="0" eaLnBrk="1" fontAlgn="auto" latinLnBrk="0" hangingPunct="1">
              <a:lnSpc>
                <a:spcPct val="90000"/>
              </a:lnSpc>
              <a:spcBef>
                <a:spcPts val="0"/>
              </a:spcBef>
              <a:spcAft>
                <a:spcPts val="75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srgbClr val="00074F"/>
              </a:solidFill>
              <a:effectLst/>
              <a:uLnTx/>
              <a:uFillTx/>
              <a:latin typeface="Arial"/>
              <a:ea typeface="Arial" panose="020B0604020202020204" pitchFamily="34" charset="0"/>
              <a:cs typeface="Arial" panose="020B0604020202020204" pitchFamily="34" charset="0"/>
            </a:endParaRPr>
          </a:p>
          <a:p>
            <a:pPr marL="0" marR="0" lvl="0" indent="0" algn="l" defTabSz="685800" rtl="0" eaLnBrk="1" fontAlgn="auto" latinLnBrk="0" hangingPunct="1">
              <a:lnSpc>
                <a:spcPct val="90000"/>
              </a:lnSpc>
              <a:spcBef>
                <a:spcPts val="0"/>
              </a:spcBef>
              <a:spcAft>
                <a:spcPts val="750"/>
              </a:spcAft>
              <a:buClrTx/>
              <a:buSzTx/>
              <a:buNone/>
              <a:tabLst/>
              <a:defRPr/>
            </a:pPr>
            <a:r>
              <a:rPr kumimoji="0" lang="en-US" b="1" i="0" u="none" strike="noStrike" kern="1200" cap="none" spc="0" normalizeH="0" baseline="0" noProof="0" dirty="0">
                <a:ln>
                  <a:noFill/>
                </a:ln>
                <a:solidFill>
                  <a:schemeClr val="accent1"/>
                </a:solidFill>
                <a:effectLst/>
                <a:uLnTx/>
                <a:uFillTx/>
                <a:latin typeface="Arial"/>
                <a:ea typeface="Arial" panose="020B0604020202020204" pitchFamily="34" charset="0"/>
                <a:cs typeface="Arial" panose="020B0604020202020204" pitchFamily="34" charset="0"/>
              </a:rPr>
              <a:t>Lack of Placements</a:t>
            </a:r>
          </a:p>
          <a:p>
            <a:pPr defTabSz="685800">
              <a:lnSpc>
                <a:spcPct val="100000"/>
              </a:lnSpc>
              <a:defRPr/>
            </a:pPr>
            <a:r>
              <a:rPr kumimoji="0" lang="en-US" b="0" i="0" u="none" strike="noStrike" kern="1200" cap="none" spc="0" normalizeH="0" baseline="0" noProof="0" dirty="0">
                <a:ln>
                  <a:noFill/>
                </a:ln>
                <a:solidFill>
                  <a:srgbClr val="00074F"/>
                </a:solidFill>
                <a:effectLst/>
                <a:uLnTx/>
                <a:uFillTx/>
                <a:latin typeface="Arial"/>
                <a:ea typeface="Arial" panose="020B0604020202020204" pitchFamily="34" charset="0"/>
                <a:cs typeface="Arial" panose="020B0604020202020204" pitchFamily="34" charset="0"/>
              </a:rPr>
              <a:t>Many experienced nurses with the knowledge, skill, and ability to serve as preceptors and mentors are experiencing burnout due to practice demands and a shortage of skilled colleagues in the workforce. </a:t>
            </a:r>
          </a:p>
          <a:p>
            <a:endParaRPr lang="en-US" dirty="0"/>
          </a:p>
        </p:txBody>
      </p:sp>
      <p:sp>
        <p:nvSpPr>
          <p:cNvPr id="4" name="Slide Number Placeholder 3">
            <a:extLst>
              <a:ext uri="{FF2B5EF4-FFF2-40B4-BE49-F238E27FC236}">
                <a16:creationId xmlns:a16="http://schemas.microsoft.com/office/drawing/2014/main" id="{82747980-7407-021B-69BF-BA8E7D812D1E}"/>
              </a:ext>
            </a:extLst>
          </p:cNvPr>
          <p:cNvSpPr>
            <a:spLocks noGrp="1"/>
          </p:cNvSpPr>
          <p:nvPr>
            <p:ph type="sldNum" sz="quarter" idx="12"/>
          </p:nvPr>
        </p:nvSpPr>
        <p:spPr/>
        <p:txBody>
          <a:bodyPr/>
          <a:lstStyle/>
          <a:p>
            <a:fld id="{369026CA-FCD3-9147-8CC6-4862EFF526B8}" type="slidenum">
              <a:rPr lang="en-US" smtClean="0"/>
              <a:pPr/>
              <a:t>13</a:t>
            </a:fld>
            <a:endParaRPr lang="en-US" dirty="0"/>
          </a:p>
        </p:txBody>
      </p:sp>
    </p:spTree>
    <p:extLst>
      <p:ext uri="{BB962C8B-B14F-4D97-AF65-F5344CB8AC3E}">
        <p14:creationId xmlns:p14="http://schemas.microsoft.com/office/powerpoint/2010/main" val="16918836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2C323-3C81-002C-1A58-E1A92C9FADF4}"/>
              </a:ext>
            </a:extLst>
          </p:cNvPr>
          <p:cNvSpPr>
            <a:spLocks noGrp="1"/>
          </p:cNvSpPr>
          <p:nvPr>
            <p:ph type="title"/>
          </p:nvPr>
        </p:nvSpPr>
        <p:spPr/>
        <p:txBody>
          <a:bodyPr/>
          <a:lstStyle/>
          <a:p>
            <a:r>
              <a:rPr lang="en-US" dirty="0">
                <a:hlinkClick r:id="rId2">
                  <a:extLst>
                    <a:ext uri="{A12FA001-AC4F-418D-AE19-62706E023703}">
                      <ahyp:hlinkClr xmlns:ahyp="http://schemas.microsoft.com/office/drawing/2018/hyperlinkcolor" val="tx"/>
                    </a:ext>
                  </a:extLst>
                </a:hlinkClick>
              </a:rPr>
              <a:t>Nursing Education Statistics (nln.org)</a:t>
            </a:r>
            <a:r>
              <a:rPr lang="en-US" dirty="0"/>
              <a:t> </a:t>
            </a:r>
            <a:br>
              <a:rPr lang="en-US" dirty="0"/>
            </a:br>
            <a:r>
              <a:rPr lang="en-US" dirty="0"/>
              <a:t>(2022)</a:t>
            </a:r>
          </a:p>
        </p:txBody>
      </p:sp>
      <p:sp>
        <p:nvSpPr>
          <p:cNvPr id="3" name="Content Placeholder 2">
            <a:extLst>
              <a:ext uri="{FF2B5EF4-FFF2-40B4-BE49-F238E27FC236}">
                <a16:creationId xmlns:a16="http://schemas.microsoft.com/office/drawing/2014/main" id="{80A0F8A7-3D31-1D7A-01C4-534B78ECD32E}"/>
              </a:ext>
            </a:extLst>
          </p:cNvPr>
          <p:cNvSpPr>
            <a:spLocks noGrp="1"/>
          </p:cNvSpPr>
          <p:nvPr>
            <p:ph sz="quarter" idx="17"/>
          </p:nvPr>
        </p:nvSpPr>
        <p:spPr/>
        <p:txBody>
          <a:bodyPr/>
          <a:lstStyle/>
          <a:p>
            <a:pPr marL="0" indent="0">
              <a:buNone/>
            </a:pPr>
            <a:r>
              <a:rPr lang="en-US" b="1" dirty="0">
                <a:solidFill>
                  <a:schemeClr val="accent1"/>
                </a:solidFill>
                <a:cs typeface="Arial" panose="020B0604020202020204" pitchFamily="34" charset="0"/>
              </a:rPr>
              <a:t>Student enrollment </a:t>
            </a:r>
          </a:p>
          <a:p>
            <a:pPr>
              <a:lnSpc>
                <a:spcPct val="100000"/>
              </a:lnSpc>
            </a:pPr>
            <a:r>
              <a:rPr lang="en-US" sz="1800" dirty="0"/>
              <a:t>NLN data indicate a decline in rejections for qualified applications for practical/vocational nursing programs (PN/VN), associate degree (ADN), diploma, baccalaureate (BSN), and doctoral programs in 2022 compared to 2020.</a:t>
            </a:r>
          </a:p>
          <a:p>
            <a:pPr lvl="1">
              <a:lnSpc>
                <a:spcPct val="100000"/>
              </a:lnSpc>
            </a:pPr>
            <a:r>
              <a:rPr lang="en-US" sz="1600" dirty="0"/>
              <a:t>PN/VN programs turned away 19% of qualified applications in 2022, down 6% </a:t>
            </a:r>
          </a:p>
          <a:p>
            <a:pPr lvl="1">
              <a:lnSpc>
                <a:spcPct val="100000"/>
              </a:lnSpc>
            </a:pPr>
            <a:r>
              <a:rPr lang="en-US" sz="1600" dirty="0"/>
              <a:t>ADN programs turned away 23%, down 12%</a:t>
            </a:r>
          </a:p>
          <a:p>
            <a:pPr lvl="1">
              <a:lnSpc>
                <a:spcPct val="100000"/>
              </a:lnSpc>
            </a:pPr>
            <a:r>
              <a:rPr lang="en-US" sz="1600" dirty="0"/>
              <a:t>Diploma programs turned away 14%, down 3%</a:t>
            </a:r>
          </a:p>
          <a:p>
            <a:pPr lvl="1">
              <a:lnSpc>
                <a:spcPct val="100000"/>
              </a:lnSpc>
            </a:pPr>
            <a:r>
              <a:rPr lang="en-US" sz="1600" dirty="0"/>
              <a:t>BSN programs turned away 17%, down 12%</a:t>
            </a:r>
          </a:p>
          <a:p>
            <a:pPr lvl="1">
              <a:lnSpc>
                <a:spcPct val="100000"/>
              </a:lnSpc>
            </a:pPr>
            <a:r>
              <a:rPr lang="en-US" sz="1600" dirty="0"/>
              <a:t>6% of qualified applications were turned away by BSRN programs, up 1%</a:t>
            </a:r>
          </a:p>
          <a:p>
            <a:pPr lvl="1">
              <a:lnSpc>
                <a:spcPct val="100000"/>
              </a:lnSpc>
            </a:pPr>
            <a:r>
              <a:rPr lang="en-US" sz="1600" dirty="0"/>
              <a:t>Master’s programs turned away 12% of qualified applications, which remained unchanged, and doctoral programs turned away 22%, down 1%</a:t>
            </a:r>
            <a:endParaRPr lang="en-US" sz="1600" b="1" dirty="0"/>
          </a:p>
          <a:p>
            <a:pPr lvl="1">
              <a:lnSpc>
                <a:spcPct val="100000"/>
              </a:lnSpc>
            </a:pPr>
            <a:r>
              <a:rPr lang="en-US" sz="1600" dirty="0"/>
              <a:t>46% of schools cited lack of clinical placements as primary impediment</a:t>
            </a:r>
          </a:p>
          <a:p>
            <a:endParaRPr lang="en-US" dirty="0"/>
          </a:p>
        </p:txBody>
      </p:sp>
      <p:sp>
        <p:nvSpPr>
          <p:cNvPr id="4" name="Slide Number Placeholder 3">
            <a:extLst>
              <a:ext uri="{FF2B5EF4-FFF2-40B4-BE49-F238E27FC236}">
                <a16:creationId xmlns:a16="http://schemas.microsoft.com/office/drawing/2014/main" id="{F2E006A4-02D4-3CBA-D412-7EE9B71F9A16}"/>
              </a:ext>
            </a:extLst>
          </p:cNvPr>
          <p:cNvSpPr>
            <a:spLocks noGrp="1"/>
          </p:cNvSpPr>
          <p:nvPr>
            <p:ph type="sldNum" sz="quarter" idx="12"/>
          </p:nvPr>
        </p:nvSpPr>
        <p:spPr/>
        <p:txBody>
          <a:bodyPr/>
          <a:lstStyle/>
          <a:p>
            <a:fld id="{369026CA-FCD3-9147-8CC6-4862EFF526B8}" type="slidenum">
              <a:rPr lang="en-US" smtClean="0"/>
              <a:pPr/>
              <a:t>14</a:t>
            </a:fld>
            <a:endParaRPr lang="en-US" dirty="0"/>
          </a:p>
        </p:txBody>
      </p:sp>
    </p:spTree>
    <p:extLst>
      <p:ext uri="{BB962C8B-B14F-4D97-AF65-F5344CB8AC3E}">
        <p14:creationId xmlns:p14="http://schemas.microsoft.com/office/powerpoint/2010/main" val="26486828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58C90-42F2-89FE-E600-A3CB33B8A65E}"/>
              </a:ext>
            </a:extLst>
          </p:cNvPr>
          <p:cNvSpPr>
            <a:spLocks noGrp="1"/>
          </p:cNvSpPr>
          <p:nvPr>
            <p:ph type="title"/>
          </p:nvPr>
        </p:nvSpPr>
        <p:spPr/>
        <p:txBody>
          <a:bodyPr/>
          <a:lstStyle/>
          <a:p>
            <a:r>
              <a:rPr lang="en-US" dirty="0"/>
              <a:t>Early Visions for the Nursing Council Based on Pipeline Issues </a:t>
            </a:r>
          </a:p>
        </p:txBody>
      </p:sp>
      <p:sp>
        <p:nvSpPr>
          <p:cNvPr id="4" name="Slide Number Placeholder 3">
            <a:extLst>
              <a:ext uri="{FF2B5EF4-FFF2-40B4-BE49-F238E27FC236}">
                <a16:creationId xmlns:a16="http://schemas.microsoft.com/office/drawing/2014/main" id="{9F5DFC30-DCBF-DFEC-2D3D-DC76B8818773}"/>
              </a:ext>
            </a:extLst>
          </p:cNvPr>
          <p:cNvSpPr>
            <a:spLocks noGrp="1"/>
          </p:cNvSpPr>
          <p:nvPr>
            <p:ph type="sldNum" sz="quarter" idx="12"/>
          </p:nvPr>
        </p:nvSpPr>
        <p:spPr/>
        <p:txBody>
          <a:bodyPr/>
          <a:lstStyle/>
          <a:p>
            <a:fld id="{369026CA-FCD3-9147-8CC6-4862EFF526B8}" type="slidenum">
              <a:rPr lang="en-US" smtClean="0"/>
              <a:pPr/>
              <a:t>15</a:t>
            </a:fld>
            <a:endParaRPr lang="en-US" dirty="0"/>
          </a:p>
        </p:txBody>
      </p:sp>
      <p:sp>
        <p:nvSpPr>
          <p:cNvPr id="58" name="Rectangle: Rounded Corners 57">
            <a:extLst>
              <a:ext uri="{FF2B5EF4-FFF2-40B4-BE49-F238E27FC236}">
                <a16:creationId xmlns:a16="http://schemas.microsoft.com/office/drawing/2014/main" id="{F78624D0-0796-A5C5-9DBE-CE327D96C1B4}"/>
              </a:ext>
            </a:extLst>
          </p:cNvPr>
          <p:cNvSpPr/>
          <p:nvPr/>
        </p:nvSpPr>
        <p:spPr>
          <a:xfrm>
            <a:off x="684213" y="1607744"/>
            <a:ext cx="7680960" cy="607256"/>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Rounded Corners 58">
            <a:extLst>
              <a:ext uri="{FF2B5EF4-FFF2-40B4-BE49-F238E27FC236}">
                <a16:creationId xmlns:a16="http://schemas.microsoft.com/office/drawing/2014/main" id="{380B02C1-B557-502F-3716-3040E4165460}"/>
              </a:ext>
            </a:extLst>
          </p:cNvPr>
          <p:cNvSpPr/>
          <p:nvPr/>
        </p:nvSpPr>
        <p:spPr>
          <a:xfrm>
            <a:off x="685802" y="4157972"/>
            <a:ext cx="7680960" cy="777240"/>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Rounded Corners 59">
            <a:extLst>
              <a:ext uri="{FF2B5EF4-FFF2-40B4-BE49-F238E27FC236}">
                <a16:creationId xmlns:a16="http://schemas.microsoft.com/office/drawing/2014/main" id="{74130C54-D668-6610-F4AC-BCD89A78262D}"/>
              </a:ext>
            </a:extLst>
          </p:cNvPr>
          <p:cNvSpPr/>
          <p:nvPr/>
        </p:nvSpPr>
        <p:spPr>
          <a:xfrm>
            <a:off x="684213" y="2317472"/>
            <a:ext cx="7680960" cy="603504"/>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Rounded Corners 60">
            <a:extLst>
              <a:ext uri="{FF2B5EF4-FFF2-40B4-BE49-F238E27FC236}">
                <a16:creationId xmlns:a16="http://schemas.microsoft.com/office/drawing/2014/main" id="{FD902711-EB92-EFAB-E2B3-A9884B392F85}"/>
              </a:ext>
            </a:extLst>
          </p:cNvPr>
          <p:cNvSpPr/>
          <p:nvPr/>
        </p:nvSpPr>
        <p:spPr>
          <a:xfrm>
            <a:off x="669878" y="5057775"/>
            <a:ext cx="7680960" cy="603504"/>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Rounded Corners 61">
            <a:extLst>
              <a:ext uri="{FF2B5EF4-FFF2-40B4-BE49-F238E27FC236}">
                <a16:creationId xmlns:a16="http://schemas.microsoft.com/office/drawing/2014/main" id="{370D9AFF-1876-2105-77F8-75BE7AA2CBB2}"/>
              </a:ext>
            </a:extLst>
          </p:cNvPr>
          <p:cNvSpPr/>
          <p:nvPr/>
        </p:nvSpPr>
        <p:spPr>
          <a:xfrm>
            <a:off x="669878" y="3010940"/>
            <a:ext cx="7680960" cy="603504"/>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Rounded Corners 62">
            <a:extLst>
              <a:ext uri="{FF2B5EF4-FFF2-40B4-BE49-F238E27FC236}">
                <a16:creationId xmlns:a16="http://schemas.microsoft.com/office/drawing/2014/main" id="{245A3900-CDE5-183C-68C0-9A8DECC1B6FE}"/>
              </a:ext>
            </a:extLst>
          </p:cNvPr>
          <p:cNvSpPr/>
          <p:nvPr/>
        </p:nvSpPr>
        <p:spPr>
          <a:xfrm>
            <a:off x="684213" y="5769914"/>
            <a:ext cx="7680960" cy="512064"/>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TextBox 72">
            <a:extLst>
              <a:ext uri="{FF2B5EF4-FFF2-40B4-BE49-F238E27FC236}">
                <a16:creationId xmlns:a16="http://schemas.microsoft.com/office/drawing/2014/main" id="{738B7EC2-42E1-0E00-3F13-3F29D3076466}"/>
              </a:ext>
            </a:extLst>
          </p:cNvPr>
          <p:cNvSpPr txBox="1"/>
          <p:nvPr/>
        </p:nvSpPr>
        <p:spPr>
          <a:xfrm>
            <a:off x="1137517" y="1602405"/>
            <a:ext cx="6861896" cy="646331"/>
          </a:xfrm>
          <a:prstGeom prst="rect">
            <a:avLst/>
          </a:prstGeom>
          <a:noFill/>
        </p:spPr>
        <p:txBody>
          <a:bodyPr wrap="square" rtlCol="0">
            <a:spAutoFit/>
          </a:bodyPr>
          <a:lstStyle/>
          <a:p>
            <a:r>
              <a:rPr lang="en-US" sz="1200" b="1" dirty="0"/>
              <a:t>Clinical Placements</a:t>
            </a:r>
          </a:p>
          <a:p>
            <a:r>
              <a:rPr lang="en-US" sz="1200" dirty="0"/>
              <a:t>Research, evaluate, and identify expansion areas to the centralized clinical placement and other ways to increase clinical opportunities.</a:t>
            </a:r>
            <a:endParaRPr lang="en-US" dirty="0"/>
          </a:p>
        </p:txBody>
      </p:sp>
      <p:sp>
        <p:nvSpPr>
          <p:cNvPr id="74" name="TextBox 73">
            <a:extLst>
              <a:ext uri="{FF2B5EF4-FFF2-40B4-BE49-F238E27FC236}">
                <a16:creationId xmlns:a16="http://schemas.microsoft.com/office/drawing/2014/main" id="{CEE5E2D6-2F21-9564-FE15-BB1EE9090ADF}"/>
              </a:ext>
            </a:extLst>
          </p:cNvPr>
          <p:cNvSpPr txBox="1"/>
          <p:nvPr/>
        </p:nvSpPr>
        <p:spPr>
          <a:xfrm>
            <a:off x="1137516" y="2307424"/>
            <a:ext cx="6847562" cy="646331"/>
          </a:xfrm>
          <a:prstGeom prst="rect">
            <a:avLst/>
          </a:prstGeom>
          <a:noFill/>
        </p:spPr>
        <p:txBody>
          <a:bodyPr wrap="square" rtlCol="0">
            <a:spAutoFit/>
          </a:bodyPr>
          <a:lstStyle/>
          <a:p>
            <a:r>
              <a:rPr lang="en-US" sz="1200" b="1" dirty="0"/>
              <a:t>Faculty Pipeline</a:t>
            </a:r>
          </a:p>
          <a:p>
            <a:r>
              <a:rPr lang="en-US" sz="1200" dirty="0"/>
              <a:t>Research and evaluate the nursing faculty pipeline and professional development opportunities to determine primary factors in increasing nursing faculty.</a:t>
            </a:r>
            <a:endParaRPr lang="en-US" dirty="0"/>
          </a:p>
        </p:txBody>
      </p:sp>
      <p:sp>
        <p:nvSpPr>
          <p:cNvPr id="75" name="TextBox 74">
            <a:extLst>
              <a:ext uri="{FF2B5EF4-FFF2-40B4-BE49-F238E27FC236}">
                <a16:creationId xmlns:a16="http://schemas.microsoft.com/office/drawing/2014/main" id="{2FF705D0-D297-AEAF-9FF6-3C9688D9D35B}"/>
              </a:ext>
            </a:extLst>
          </p:cNvPr>
          <p:cNvSpPr txBox="1"/>
          <p:nvPr/>
        </p:nvSpPr>
        <p:spPr>
          <a:xfrm>
            <a:off x="1137517" y="2994733"/>
            <a:ext cx="7071986" cy="646331"/>
          </a:xfrm>
          <a:prstGeom prst="rect">
            <a:avLst/>
          </a:prstGeom>
          <a:noFill/>
        </p:spPr>
        <p:txBody>
          <a:bodyPr wrap="square" rtlCol="0">
            <a:spAutoFit/>
          </a:bodyPr>
          <a:lstStyle/>
          <a:p>
            <a:r>
              <a:rPr lang="en-US" sz="1200" b="1" dirty="0"/>
              <a:t>Student Pipeline</a:t>
            </a:r>
          </a:p>
          <a:p>
            <a:r>
              <a:rPr lang="en-US" sz="1200" dirty="0"/>
              <a:t>Increase student pipeline by improving transfer pathways/articulation agreements and growing pathway programs.</a:t>
            </a:r>
          </a:p>
        </p:txBody>
      </p:sp>
      <p:sp>
        <p:nvSpPr>
          <p:cNvPr id="76" name="TextBox 75">
            <a:extLst>
              <a:ext uri="{FF2B5EF4-FFF2-40B4-BE49-F238E27FC236}">
                <a16:creationId xmlns:a16="http://schemas.microsoft.com/office/drawing/2014/main" id="{EAB0A0A4-731E-954B-3968-5F1CA2670E89}"/>
              </a:ext>
            </a:extLst>
          </p:cNvPr>
          <p:cNvSpPr txBox="1"/>
          <p:nvPr/>
        </p:nvSpPr>
        <p:spPr>
          <a:xfrm>
            <a:off x="1137515" y="4134284"/>
            <a:ext cx="7001649" cy="830997"/>
          </a:xfrm>
          <a:prstGeom prst="rect">
            <a:avLst/>
          </a:prstGeom>
          <a:noFill/>
        </p:spPr>
        <p:txBody>
          <a:bodyPr wrap="square" rtlCol="0">
            <a:spAutoFit/>
          </a:bodyPr>
          <a:lstStyle/>
          <a:p>
            <a:r>
              <a:rPr lang="en-US" sz="1200" b="1" dirty="0"/>
              <a:t>Data</a:t>
            </a:r>
          </a:p>
          <a:p>
            <a:r>
              <a:rPr lang="en-US" sz="1200" dirty="0"/>
              <a:t>Maximize use of state data sets on nursing workforce and conduct stakeholder engagement to reflect the current status of the nursing workforce and identify workforce needs, including diversity, to advise on statewide nursing shortages.</a:t>
            </a:r>
            <a:endParaRPr lang="en-US" dirty="0"/>
          </a:p>
        </p:txBody>
      </p:sp>
      <p:sp>
        <p:nvSpPr>
          <p:cNvPr id="77" name="TextBox 76">
            <a:extLst>
              <a:ext uri="{FF2B5EF4-FFF2-40B4-BE49-F238E27FC236}">
                <a16:creationId xmlns:a16="http://schemas.microsoft.com/office/drawing/2014/main" id="{860D768C-B55B-4727-A2A1-90E22CAAAD93}"/>
              </a:ext>
            </a:extLst>
          </p:cNvPr>
          <p:cNvSpPr txBox="1"/>
          <p:nvPr/>
        </p:nvSpPr>
        <p:spPr>
          <a:xfrm>
            <a:off x="1137516" y="5045430"/>
            <a:ext cx="7001648" cy="646331"/>
          </a:xfrm>
          <a:prstGeom prst="rect">
            <a:avLst/>
          </a:prstGeom>
          <a:noFill/>
        </p:spPr>
        <p:txBody>
          <a:bodyPr wrap="square" rtlCol="0">
            <a:spAutoFit/>
          </a:bodyPr>
          <a:lstStyle/>
          <a:p>
            <a:r>
              <a:rPr lang="en-US" sz="1200" b="1" dirty="0"/>
              <a:t>Workforce Capacity</a:t>
            </a:r>
          </a:p>
          <a:p>
            <a:pPr defTabSz="685800" fontAlgn="t">
              <a:defRPr/>
            </a:pPr>
            <a:r>
              <a:rPr lang="en-US" sz="1200" dirty="0"/>
              <a:t>Build statewide nursing workforce capacity (e.g., promote regional collaboration, increase diversity of workforce, envision future models of care that reflects shift to community-based delivery).</a:t>
            </a:r>
            <a:endParaRPr lang="en-US" dirty="0"/>
          </a:p>
        </p:txBody>
      </p:sp>
      <p:sp>
        <p:nvSpPr>
          <p:cNvPr id="78" name="TextBox 77">
            <a:extLst>
              <a:ext uri="{FF2B5EF4-FFF2-40B4-BE49-F238E27FC236}">
                <a16:creationId xmlns:a16="http://schemas.microsoft.com/office/drawing/2014/main" id="{2B71D6AA-5682-E3A7-D3B1-7F526BA53D75}"/>
              </a:ext>
            </a:extLst>
          </p:cNvPr>
          <p:cNvSpPr txBox="1"/>
          <p:nvPr/>
        </p:nvSpPr>
        <p:spPr>
          <a:xfrm>
            <a:off x="1143889" y="5759033"/>
            <a:ext cx="7320684" cy="461665"/>
          </a:xfrm>
          <a:prstGeom prst="rect">
            <a:avLst/>
          </a:prstGeom>
          <a:noFill/>
        </p:spPr>
        <p:txBody>
          <a:bodyPr wrap="square" rtlCol="0">
            <a:spAutoFit/>
          </a:bodyPr>
          <a:lstStyle/>
          <a:p>
            <a:r>
              <a:rPr lang="en-US" sz="1200" b="1" dirty="0"/>
              <a:t>Resourcing</a:t>
            </a:r>
          </a:p>
          <a:p>
            <a:r>
              <a:rPr lang="en-US" sz="1200" dirty="0"/>
              <a:t>Apply for grants and pursue other funding mechanisms to ensure the sustainability of Council's activities.</a:t>
            </a:r>
          </a:p>
        </p:txBody>
      </p:sp>
      <p:sp>
        <p:nvSpPr>
          <p:cNvPr id="83" name="Rectangle 82">
            <a:extLst>
              <a:ext uri="{FF2B5EF4-FFF2-40B4-BE49-F238E27FC236}">
                <a16:creationId xmlns:a16="http://schemas.microsoft.com/office/drawing/2014/main" id="{DD707B77-18F2-BD25-A4DE-FBB94D61B239}"/>
              </a:ext>
            </a:extLst>
          </p:cNvPr>
          <p:cNvSpPr/>
          <p:nvPr/>
        </p:nvSpPr>
        <p:spPr>
          <a:xfrm>
            <a:off x="422031" y="1446964"/>
            <a:ext cx="8379069" cy="2421653"/>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TextBox 81">
            <a:extLst>
              <a:ext uri="{FF2B5EF4-FFF2-40B4-BE49-F238E27FC236}">
                <a16:creationId xmlns:a16="http://schemas.microsoft.com/office/drawing/2014/main" id="{2377A93E-E69B-8E2D-B6B8-8E44EB817BBA}"/>
              </a:ext>
            </a:extLst>
          </p:cNvPr>
          <p:cNvSpPr txBox="1"/>
          <p:nvPr/>
        </p:nvSpPr>
        <p:spPr>
          <a:xfrm>
            <a:off x="2317920" y="3678496"/>
            <a:ext cx="4508159" cy="358690"/>
          </a:xfrm>
          <a:prstGeom prst="rect">
            <a:avLst/>
          </a:prstGeom>
          <a:solidFill>
            <a:schemeClr val="bg1"/>
          </a:solidFill>
          <a:ln w="9525"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685800">
              <a:defRPr/>
            </a:pPr>
            <a:r>
              <a:rPr lang="en-US" dirty="0">
                <a:solidFill>
                  <a:schemeClr val="accent1"/>
                </a:solidFill>
              </a:rPr>
              <a:t>Core elements of "nursing pipeline" initiative</a:t>
            </a:r>
          </a:p>
        </p:txBody>
      </p:sp>
      <p:pic>
        <p:nvPicPr>
          <p:cNvPr id="5" name="Graphic 4">
            <a:extLst>
              <a:ext uri="{FF2B5EF4-FFF2-40B4-BE49-F238E27FC236}">
                <a16:creationId xmlns:a16="http://schemas.microsoft.com/office/drawing/2014/main" id="{02AA6C31-BCB3-2DD3-F37F-3571BB65E7C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4142" y="1707866"/>
            <a:ext cx="426720" cy="426720"/>
          </a:xfrm>
          <a:prstGeom prst="rect">
            <a:avLst/>
          </a:prstGeom>
        </p:spPr>
      </p:pic>
      <p:pic>
        <p:nvPicPr>
          <p:cNvPr id="9" name="Graphic 8">
            <a:extLst>
              <a:ext uri="{FF2B5EF4-FFF2-40B4-BE49-F238E27FC236}">
                <a16:creationId xmlns:a16="http://schemas.microsoft.com/office/drawing/2014/main" id="{CF07292F-A431-34F7-48D8-43A3A53C797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4142" y="2409399"/>
            <a:ext cx="426720" cy="426720"/>
          </a:xfrm>
          <a:prstGeom prst="rect">
            <a:avLst/>
          </a:prstGeom>
        </p:spPr>
      </p:pic>
      <p:pic>
        <p:nvPicPr>
          <p:cNvPr id="11" name="Graphic 10">
            <a:extLst>
              <a:ext uri="{FF2B5EF4-FFF2-40B4-BE49-F238E27FC236}">
                <a16:creationId xmlns:a16="http://schemas.microsoft.com/office/drawing/2014/main" id="{E4279485-CD52-A4EA-B73E-B3FECDAE8C9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0796" y="3092989"/>
            <a:ext cx="426720" cy="426720"/>
          </a:xfrm>
          <a:prstGeom prst="rect">
            <a:avLst/>
          </a:prstGeom>
        </p:spPr>
      </p:pic>
      <p:pic>
        <p:nvPicPr>
          <p:cNvPr id="13" name="Graphic 12">
            <a:extLst>
              <a:ext uri="{FF2B5EF4-FFF2-40B4-BE49-F238E27FC236}">
                <a16:creationId xmlns:a16="http://schemas.microsoft.com/office/drawing/2014/main" id="{47256E57-8978-67AE-A97D-3E159A50100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10796" y="4309574"/>
            <a:ext cx="426720" cy="426720"/>
          </a:xfrm>
          <a:prstGeom prst="rect">
            <a:avLst/>
          </a:prstGeom>
        </p:spPr>
      </p:pic>
      <p:pic>
        <p:nvPicPr>
          <p:cNvPr id="15" name="Graphic 14">
            <a:extLst>
              <a:ext uri="{FF2B5EF4-FFF2-40B4-BE49-F238E27FC236}">
                <a16:creationId xmlns:a16="http://schemas.microsoft.com/office/drawing/2014/main" id="{76B38419-9ECF-A681-B437-52AD10C94C8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10796" y="5155235"/>
            <a:ext cx="426720" cy="426720"/>
          </a:xfrm>
          <a:prstGeom prst="rect">
            <a:avLst/>
          </a:prstGeom>
        </p:spPr>
      </p:pic>
      <p:pic>
        <p:nvPicPr>
          <p:cNvPr id="17" name="Graphic 16">
            <a:extLst>
              <a:ext uri="{FF2B5EF4-FFF2-40B4-BE49-F238E27FC236}">
                <a16:creationId xmlns:a16="http://schemas.microsoft.com/office/drawing/2014/main" id="{C4CF86BC-C331-1088-9030-ABDD402A226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17169" y="5820774"/>
            <a:ext cx="426720" cy="426720"/>
          </a:xfrm>
          <a:prstGeom prst="rect">
            <a:avLst/>
          </a:prstGeom>
        </p:spPr>
      </p:pic>
    </p:spTree>
    <p:extLst>
      <p:ext uri="{BB962C8B-B14F-4D97-AF65-F5344CB8AC3E}">
        <p14:creationId xmlns:p14="http://schemas.microsoft.com/office/powerpoint/2010/main" val="33523108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0BE33-831D-3463-0B0C-DE76D078828C}"/>
              </a:ext>
            </a:extLst>
          </p:cNvPr>
          <p:cNvSpPr>
            <a:spLocks noGrp="1"/>
          </p:cNvSpPr>
          <p:nvPr>
            <p:ph type="title"/>
          </p:nvPr>
        </p:nvSpPr>
        <p:spPr/>
        <p:txBody>
          <a:bodyPr/>
          <a:lstStyle/>
          <a:p>
            <a:r>
              <a:rPr lang="en-US" sz="4400" dirty="0"/>
              <a:t>Addressing the Shortage in Massachusetts</a:t>
            </a:r>
            <a:endParaRPr lang="en-US" dirty="0"/>
          </a:p>
        </p:txBody>
      </p:sp>
    </p:spTree>
    <p:extLst>
      <p:ext uri="{BB962C8B-B14F-4D97-AF65-F5344CB8AC3E}">
        <p14:creationId xmlns:p14="http://schemas.microsoft.com/office/powerpoint/2010/main" val="37832453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8C7E2-B4C1-121F-2D57-1F1FCCE1F7CD}"/>
              </a:ext>
            </a:extLst>
          </p:cNvPr>
          <p:cNvSpPr>
            <a:spLocks noGrp="1"/>
          </p:cNvSpPr>
          <p:nvPr>
            <p:ph type="title"/>
          </p:nvPr>
        </p:nvSpPr>
        <p:spPr/>
        <p:txBody>
          <a:bodyPr/>
          <a:lstStyle/>
          <a:p>
            <a:r>
              <a:rPr lang="en-US" dirty="0"/>
              <a:t>Development of the NCWS</a:t>
            </a:r>
          </a:p>
        </p:txBody>
      </p:sp>
      <p:sp>
        <p:nvSpPr>
          <p:cNvPr id="3" name="Content Placeholder 2">
            <a:extLst>
              <a:ext uri="{FF2B5EF4-FFF2-40B4-BE49-F238E27FC236}">
                <a16:creationId xmlns:a16="http://schemas.microsoft.com/office/drawing/2014/main" id="{BAD60E1C-F0CF-7879-D4A9-C60683969159}"/>
              </a:ext>
            </a:extLst>
          </p:cNvPr>
          <p:cNvSpPr>
            <a:spLocks noGrp="1"/>
          </p:cNvSpPr>
          <p:nvPr>
            <p:ph sz="quarter" idx="17"/>
          </p:nvPr>
        </p:nvSpPr>
        <p:spPr/>
        <p:txBody>
          <a:bodyPr/>
          <a:lstStyle/>
          <a:p>
            <a:pPr>
              <a:lnSpc>
                <a:spcPct val="100000"/>
              </a:lnSpc>
              <a:spcAft>
                <a:spcPts val="450"/>
              </a:spcAft>
            </a:pPr>
            <a:r>
              <a:rPr lang="en-US" sz="1800" dirty="0">
                <a:latin typeface="Arial" panose="020B0604020202020204" pitchFamily="34" charset="0"/>
                <a:ea typeface="Arial" panose="020B0604020202020204" pitchFamily="34" charset="0"/>
              </a:rPr>
              <a:t>The NCWS fully convened in October 2022.  </a:t>
            </a:r>
          </a:p>
          <a:p>
            <a:pPr>
              <a:lnSpc>
                <a:spcPct val="100000"/>
              </a:lnSpc>
              <a:spcAft>
                <a:spcPts val="450"/>
              </a:spcAft>
            </a:pPr>
            <a:r>
              <a:rPr lang="en-US" sz="1800" dirty="0">
                <a:latin typeface="Arial" panose="020B0604020202020204" pitchFamily="34" charset="0"/>
                <a:ea typeface="Arial" panose="020B0604020202020204" pitchFamily="34" charset="0"/>
              </a:rPr>
              <a:t>The NCWS was brought together through the work of the Executive Office of Health and Human Services and Executive Office of Labor and Workforce Development, in collaboration with the Organization of Nurse Leaders, following the Baker administration’s Massachusetts Health Care Collaborative work.</a:t>
            </a:r>
          </a:p>
          <a:p>
            <a:pPr>
              <a:lnSpc>
                <a:spcPct val="100000"/>
              </a:lnSpc>
              <a:spcAft>
                <a:spcPts val="450"/>
              </a:spcAft>
            </a:pPr>
            <a:r>
              <a:rPr lang="en-US" sz="1800" dirty="0">
                <a:latin typeface="Arial" panose="020B0604020202020204" pitchFamily="34" charset="0"/>
                <a:ea typeface="Arial" panose="020B0604020202020204" pitchFamily="34" charset="0"/>
              </a:rPr>
              <a:t>ForHealth Consulting was tasked with operationalizing the NCWS and convening the necessary stakeholders across the state.</a:t>
            </a:r>
          </a:p>
          <a:p>
            <a:pPr>
              <a:lnSpc>
                <a:spcPct val="100000"/>
              </a:lnSpc>
              <a:spcAft>
                <a:spcPts val="450"/>
              </a:spcAft>
            </a:pPr>
            <a:r>
              <a:rPr lang="en-US" sz="1800" dirty="0">
                <a:latin typeface="Arial" panose="020B0604020202020204" pitchFamily="34" charset="0"/>
                <a:ea typeface="Arial" panose="020B0604020202020204" pitchFamily="34" charset="0"/>
              </a:rPr>
              <a:t>NCWS focused on identifying and addressing challenges related to the nursing workforce’s current state, intensified in the post-pandemic world. </a:t>
            </a:r>
          </a:p>
          <a:p>
            <a:pPr>
              <a:lnSpc>
                <a:spcPct val="100000"/>
              </a:lnSpc>
              <a:spcAft>
                <a:spcPts val="450"/>
              </a:spcAft>
            </a:pPr>
            <a:r>
              <a:rPr lang="en-US" sz="1800" dirty="0">
                <a:latin typeface="Arial" panose="020B0604020202020204" pitchFamily="34" charset="0"/>
                <a:ea typeface="Arial" panose="020B0604020202020204" pitchFamily="34" charset="0"/>
              </a:rPr>
              <a:t>Key activities included: </a:t>
            </a:r>
          </a:p>
          <a:p>
            <a:pPr lvl="1">
              <a:lnSpc>
                <a:spcPct val="100000"/>
              </a:lnSpc>
              <a:spcAft>
                <a:spcPts val="450"/>
              </a:spcAft>
            </a:pPr>
            <a:r>
              <a:rPr lang="en-US" sz="1600" dirty="0">
                <a:latin typeface="Arial" panose="020B0604020202020204" pitchFamily="34" charset="0"/>
                <a:ea typeface="Arial" panose="020B0604020202020204" pitchFamily="34" charset="0"/>
              </a:rPr>
              <a:t>Research of the current landscape</a:t>
            </a:r>
          </a:p>
          <a:p>
            <a:pPr lvl="1">
              <a:lnSpc>
                <a:spcPct val="100000"/>
              </a:lnSpc>
              <a:spcAft>
                <a:spcPts val="450"/>
              </a:spcAft>
            </a:pPr>
            <a:r>
              <a:rPr lang="en-US" sz="1600" dirty="0">
                <a:latin typeface="Arial" panose="020B0604020202020204" pitchFamily="34" charset="0"/>
                <a:ea typeface="Arial" panose="020B0604020202020204" pitchFamily="34" charset="0"/>
              </a:rPr>
              <a:t>Identification of key issues impacting the nursing shortage</a:t>
            </a:r>
          </a:p>
          <a:p>
            <a:pPr lvl="1">
              <a:lnSpc>
                <a:spcPct val="100000"/>
              </a:lnSpc>
              <a:spcAft>
                <a:spcPts val="450"/>
              </a:spcAft>
            </a:pPr>
            <a:r>
              <a:rPr lang="en-US" sz="1600" dirty="0">
                <a:latin typeface="Arial" panose="020B0604020202020204" pitchFamily="34" charset="0"/>
                <a:ea typeface="Arial" panose="020B0604020202020204" pitchFamily="34" charset="0"/>
              </a:rPr>
              <a:t>Review of currently available nursing workforce data</a:t>
            </a:r>
            <a:endParaRPr lang="en-US" sz="1600" dirty="0"/>
          </a:p>
        </p:txBody>
      </p:sp>
      <p:sp>
        <p:nvSpPr>
          <p:cNvPr id="4" name="Slide Number Placeholder 3">
            <a:extLst>
              <a:ext uri="{FF2B5EF4-FFF2-40B4-BE49-F238E27FC236}">
                <a16:creationId xmlns:a16="http://schemas.microsoft.com/office/drawing/2014/main" id="{E1D05406-D58E-8E6D-580A-EF011C89D30A}"/>
              </a:ext>
            </a:extLst>
          </p:cNvPr>
          <p:cNvSpPr>
            <a:spLocks noGrp="1"/>
          </p:cNvSpPr>
          <p:nvPr>
            <p:ph type="sldNum" sz="quarter" idx="12"/>
          </p:nvPr>
        </p:nvSpPr>
        <p:spPr/>
        <p:txBody>
          <a:bodyPr/>
          <a:lstStyle/>
          <a:p>
            <a:fld id="{369026CA-FCD3-9147-8CC6-4862EFF526B8}" type="slidenum">
              <a:rPr lang="en-US" smtClean="0"/>
              <a:pPr/>
              <a:t>17</a:t>
            </a:fld>
            <a:endParaRPr lang="en-US" dirty="0"/>
          </a:p>
        </p:txBody>
      </p:sp>
    </p:spTree>
    <p:extLst>
      <p:ext uri="{BB962C8B-B14F-4D97-AF65-F5344CB8AC3E}">
        <p14:creationId xmlns:p14="http://schemas.microsoft.com/office/powerpoint/2010/main" val="22503106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938DD-88B3-FB74-9E42-3491819E9C3F}"/>
              </a:ext>
            </a:extLst>
          </p:cNvPr>
          <p:cNvSpPr>
            <a:spLocks noGrp="1"/>
          </p:cNvSpPr>
          <p:nvPr>
            <p:ph type="title"/>
          </p:nvPr>
        </p:nvSpPr>
        <p:spPr/>
        <p:txBody>
          <a:bodyPr/>
          <a:lstStyle/>
          <a:p>
            <a:r>
              <a:rPr lang="en-US" dirty="0"/>
              <a:t>Council Membership</a:t>
            </a:r>
          </a:p>
        </p:txBody>
      </p:sp>
      <p:sp>
        <p:nvSpPr>
          <p:cNvPr id="4" name="Slide Number Placeholder 3">
            <a:extLst>
              <a:ext uri="{FF2B5EF4-FFF2-40B4-BE49-F238E27FC236}">
                <a16:creationId xmlns:a16="http://schemas.microsoft.com/office/drawing/2014/main" id="{11ED706C-6E5B-708D-75BC-CFF6DD913462}"/>
              </a:ext>
            </a:extLst>
          </p:cNvPr>
          <p:cNvSpPr>
            <a:spLocks noGrp="1"/>
          </p:cNvSpPr>
          <p:nvPr>
            <p:ph type="sldNum" sz="quarter" idx="12"/>
          </p:nvPr>
        </p:nvSpPr>
        <p:spPr/>
        <p:txBody>
          <a:bodyPr/>
          <a:lstStyle/>
          <a:p>
            <a:fld id="{369026CA-FCD3-9147-8CC6-4862EFF526B8}" type="slidenum">
              <a:rPr lang="en-US" smtClean="0"/>
              <a:pPr/>
              <a:t>18</a:t>
            </a:fld>
            <a:endParaRPr lang="en-US" dirty="0"/>
          </a:p>
        </p:txBody>
      </p:sp>
      <p:pic>
        <p:nvPicPr>
          <p:cNvPr id="5" name="Picture 2" descr="A picture containing text, screenshot, circle, font&#10;&#10;Description automatically generated">
            <a:extLst>
              <a:ext uri="{FF2B5EF4-FFF2-40B4-BE49-F238E27FC236}">
                <a16:creationId xmlns:a16="http://schemas.microsoft.com/office/drawing/2014/main" id="{2A6B6B83-2D5C-381E-6CB6-468D41FCF2AC}"/>
              </a:ext>
            </a:extLst>
          </p:cNvPr>
          <p:cNvPicPr>
            <a:picLocks noGrp="1" noChangeAspect="1" noChangeArrowheads="1"/>
          </p:cNvPicPr>
          <p:nvPr>
            <p:ph sz="quarter" idx="17"/>
          </p:nvPr>
        </p:nvPicPr>
        <p:blipFill>
          <a:blip r:embed="rId2">
            <a:extLst>
              <a:ext uri="{28A0092B-C50C-407E-A947-70E740481C1C}">
                <a14:useLocalDpi xmlns:a14="http://schemas.microsoft.com/office/drawing/2010/main" val="0"/>
              </a:ext>
            </a:extLst>
          </a:blip>
          <a:stretch>
            <a:fillRect/>
          </a:stretch>
        </p:blipFill>
        <p:spPr bwMode="auto">
          <a:xfrm>
            <a:off x="380415" y="1679117"/>
            <a:ext cx="8383170" cy="4416883"/>
          </a:xfrm>
          <a:prstGeom prst="rect">
            <a:avLst/>
          </a:prstGeom>
          <a:noFill/>
          <a:ln w="38100">
            <a:solidFill>
              <a:schemeClr val="tx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21913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655D0-00EF-3E72-20AD-D799AB84A421}"/>
              </a:ext>
            </a:extLst>
          </p:cNvPr>
          <p:cNvSpPr>
            <a:spLocks noGrp="1"/>
          </p:cNvSpPr>
          <p:nvPr>
            <p:ph type="title"/>
          </p:nvPr>
        </p:nvSpPr>
        <p:spPr/>
        <p:txBody>
          <a:bodyPr/>
          <a:lstStyle/>
          <a:p>
            <a:r>
              <a:rPr lang="en-US" dirty="0"/>
              <a:t>Committee Membership</a:t>
            </a:r>
          </a:p>
        </p:txBody>
      </p:sp>
      <p:sp>
        <p:nvSpPr>
          <p:cNvPr id="4" name="Slide Number Placeholder 3">
            <a:extLst>
              <a:ext uri="{FF2B5EF4-FFF2-40B4-BE49-F238E27FC236}">
                <a16:creationId xmlns:a16="http://schemas.microsoft.com/office/drawing/2014/main" id="{38F28CC4-5B13-6124-FA5F-3A8E179A64F0}"/>
              </a:ext>
            </a:extLst>
          </p:cNvPr>
          <p:cNvSpPr>
            <a:spLocks noGrp="1"/>
          </p:cNvSpPr>
          <p:nvPr>
            <p:ph type="sldNum" sz="quarter" idx="12"/>
          </p:nvPr>
        </p:nvSpPr>
        <p:spPr/>
        <p:txBody>
          <a:bodyPr/>
          <a:lstStyle/>
          <a:p>
            <a:fld id="{369026CA-FCD3-9147-8CC6-4862EFF526B8}" type="slidenum">
              <a:rPr lang="en-US" smtClean="0"/>
              <a:pPr/>
              <a:t>19</a:t>
            </a:fld>
            <a:endParaRPr lang="en-US" dirty="0"/>
          </a:p>
        </p:txBody>
      </p:sp>
      <p:pic>
        <p:nvPicPr>
          <p:cNvPr id="5" name="Content Placeholder 4">
            <a:extLst>
              <a:ext uri="{FF2B5EF4-FFF2-40B4-BE49-F238E27FC236}">
                <a16:creationId xmlns:a16="http://schemas.microsoft.com/office/drawing/2014/main" id="{48AD8189-D160-47D9-8D21-76A7AD4BD309}"/>
              </a:ext>
            </a:extLst>
          </p:cNvPr>
          <p:cNvPicPr>
            <a:picLocks noGrp="1" noChangeAspect="1"/>
          </p:cNvPicPr>
          <p:nvPr>
            <p:ph sz="quarter" idx="17"/>
          </p:nvPr>
        </p:nvPicPr>
        <p:blipFill>
          <a:blip r:embed="rId2"/>
          <a:stretch>
            <a:fillRect/>
          </a:stretch>
        </p:blipFill>
        <p:spPr>
          <a:xfrm>
            <a:off x="512491" y="1657828"/>
            <a:ext cx="8139113" cy="4519613"/>
          </a:xfrm>
          <a:prstGeom prst="rect">
            <a:avLst/>
          </a:prstGeom>
          <a:ln w="38100">
            <a:solidFill>
              <a:schemeClr val="tx2"/>
            </a:solidFill>
          </a:ln>
        </p:spPr>
      </p:pic>
    </p:spTree>
    <p:extLst>
      <p:ext uri="{BB962C8B-B14F-4D97-AF65-F5344CB8AC3E}">
        <p14:creationId xmlns:p14="http://schemas.microsoft.com/office/powerpoint/2010/main" val="25778371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533B3-118C-A013-32D4-5D9969956034}"/>
              </a:ext>
            </a:extLst>
          </p:cNvPr>
          <p:cNvSpPr>
            <a:spLocks noGrp="1"/>
          </p:cNvSpPr>
          <p:nvPr>
            <p:ph type="title"/>
          </p:nvPr>
        </p:nvSpPr>
        <p:spPr/>
        <p:txBody>
          <a:bodyPr/>
          <a:lstStyle/>
          <a:p>
            <a:r>
              <a:rPr lang="en-US" dirty="0"/>
              <a:t>Agenda</a:t>
            </a:r>
          </a:p>
        </p:txBody>
      </p:sp>
      <p:sp>
        <p:nvSpPr>
          <p:cNvPr id="4" name="Text Placeholder 3">
            <a:extLst>
              <a:ext uri="{FF2B5EF4-FFF2-40B4-BE49-F238E27FC236}">
                <a16:creationId xmlns:a16="http://schemas.microsoft.com/office/drawing/2014/main" id="{208E7DD7-8E5F-BFDA-F318-9245EF079400}"/>
              </a:ext>
            </a:extLst>
          </p:cNvPr>
          <p:cNvSpPr>
            <a:spLocks noGrp="1"/>
          </p:cNvSpPr>
          <p:nvPr>
            <p:ph type="body" sz="quarter" idx="14"/>
          </p:nvPr>
        </p:nvSpPr>
        <p:spPr/>
        <p:txBody>
          <a:bodyPr/>
          <a:lstStyle/>
          <a:p>
            <a:pPr marL="457200" indent="-457200">
              <a:spcAft>
                <a:spcPts val="2400"/>
              </a:spcAft>
              <a:buFont typeface="+mj-lt"/>
              <a:buAutoNum type="arabicPeriod"/>
            </a:pPr>
            <a:r>
              <a:rPr lang="en-US" dirty="0"/>
              <a:t>Review the current state of nursing within our healthcare system, both nationally and locally.</a:t>
            </a:r>
          </a:p>
          <a:p>
            <a:pPr marL="457200" indent="-457200">
              <a:spcAft>
                <a:spcPts val="2400"/>
              </a:spcAft>
              <a:buFont typeface="+mj-lt"/>
              <a:buAutoNum type="arabicPeriod"/>
            </a:pPr>
            <a:r>
              <a:rPr lang="en-US" dirty="0"/>
              <a:t>Describe the shortages in both the faculty and student pipelines.</a:t>
            </a:r>
          </a:p>
          <a:p>
            <a:pPr marL="457200" indent="-457200">
              <a:spcAft>
                <a:spcPts val="2400"/>
              </a:spcAft>
              <a:buFont typeface="+mj-lt"/>
              <a:buAutoNum type="arabicPeriod"/>
            </a:pPr>
            <a:r>
              <a:rPr lang="en-US" dirty="0"/>
              <a:t>Discuss who is coming together to address the shortage(s) in Massachusetts.</a:t>
            </a:r>
          </a:p>
          <a:p>
            <a:pPr marL="457200" indent="-457200">
              <a:spcAft>
                <a:spcPts val="2400"/>
              </a:spcAft>
              <a:buFont typeface="+mj-lt"/>
              <a:buAutoNum type="arabicPeriod"/>
            </a:pPr>
            <a:r>
              <a:rPr lang="en-US" dirty="0"/>
              <a:t>Goals of the Nursing Council on Workforce Sustainability (NCWS).</a:t>
            </a:r>
          </a:p>
        </p:txBody>
      </p:sp>
      <p:sp>
        <p:nvSpPr>
          <p:cNvPr id="3" name="Slide Number Placeholder 2">
            <a:extLst>
              <a:ext uri="{FF2B5EF4-FFF2-40B4-BE49-F238E27FC236}">
                <a16:creationId xmlns:a16="http://schemas.microsoft.com/office/drawing/2014/main" id="{057342AB-6E15-C006-5B2B-F5164A84CB9C}"/>
              </a:ext>
            </a:extLst>
          </p:cNvPr>
          <p:cNvSpPr>
            <a:spLocks noGrp="1"/>
          </p:cNvSpPr>
          <p:nvPr>
            <p:ph type="sldNum" sz="quarter" idx="12"/>
          </p:nvPr>
        </p:nvSpPr>
        <p:spPr/>
        <p:txBody>
          <a:bodyPr/>
          <a:lstStyle/>
          <a:p>
            <a:fld id="{369026CA-FCD3-9147-8CC6-4862EFF526B8}" type="slidenum">
              <a:rPr lang="en-US" smtClean="0">
                <a:solidFill>
                  <a:schemeClr val="bg2">
                    <a:lumMod val="75000"/>
                  </a:schemeClr>
                </a:solidFill>
              </a:rPr>
              <a:pPr/>
              <a:t>2</a:t>
            </a:fld>
            <a:endParaRPr lang="en-US" dirty="0">
              <a:solidFill>
                <a:schemeClr val="bg2">
                  <a:lumMod val="75000"/>
                </a:schemeClr>
              </a:solidFill>
            </a:endParaRPr>
          </a:p>
        </p:txBody>
      </p:sp>
    </p:spTree>
    <p:extLst>
      <p:ext uri="{BB962C8B-B14F-4D97-AF65-F5344CB8AC3E}">
        <p14:creationId xmlns:p14="http://schemas.microsoft.com/office/powerpoint/2010/main" val="22193192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3" descr="People In A Meeting">
            <a:extLst>
              <a:ext uri="{FF2B5EF4-FFF2-40B4-BE49-F238E27FC236}">
                <a16:creationId xmlns:a16="http://schemas.microsoft.com/office/drawing/2014/main" id="{BFAF2F8E-BE2E-743C-5B67-CDBDF85B5E3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24787" r="1" b="1"/>
          <a:stretch/>
        </p:blipFill>
        <p:spPr>
          <a:xfrm>
            <a:off x="20" y="-22"/>
            <a:ext cx="9143977" cy="6858022"/>
          </a:xfrm>
          <a:prstGeom prst="rect">
            <a:avLst/>
          </a:prstGeom>
        </p:spPr>
      </p:pic>
      <p:sp>
        <p:nvSpPr>
          <p:cNvPr id="2" name="Title 1">
            <a:extLst>
              <a:ext uri="{FF2B5EF4-FFF2-40B4-BE49-F238E27FC236}">
                <a16:creationId xmlns:a16="http://schemas.microsoft.com/office/drawing/2014/main" id="{9167D035-7863-089B-8832-B9CE5954B52A}"/>
              </a:ext>
            </a:extLst>
          </p:cNvPr>
          <p:cNvSpPr>
            <a:spLocks noGrp="1"/>
          </p:cNvSpPr>
          <p:nvPr>
            <p:ph type="title"/>
          </p:nvPr>
        </p:nvSpPr>
        <p:spPr>
          <a:xfrm>
            <a:off x="482598" y="5234730"/>
            <a:ext cx="7747001" cy="1216404"/>
          </a:xfrm>
          <a:solidFill>
            <a:schemeClr val="bg2">
              <a:lumMod val="75000"/>
              <a:alpha val="60000"/>
            </a:schemeClr>
          </a:solidFill>
        </p:spPr>
        <p:txBody>
          <a:bodyPr vert="horz" lIns="91440" tIns="45720" rIns="91440" bIns="45720" rtlCol="0" anchor="t">
            <a:noAutofit/>
          </a:bodyPr>
          <a:lstStyle/>
          <a:p>
            <a:pPr algn="l" defTabSz="914400"/>
            <a:r>
              <a:rPr lang="en-US" sz="3900" dirty="0">
                <a:latin typeface="+mj-lt"/>
              </a:rPr>
              <a:t>Goals of the Nursing Council on Workforce Sustainability (NCWS)</a:t>
            </a:r>
          </a:p>
        </p:txBody>
      </p:sp>
    </p:spTree>
    <p:extLst>
      <p:ext uri="{BB962C8B-B14F-4D97-AF65-F5344CB8AC3E}">
        <p14:creationId xmlns:p14="http://schemas.microsoft.com/office/powerpoint/2010/main" val="2452938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956A1-9F9F-B0D2-2E6F-303D096A865F}"/>
              </a:ext>
            </a:extLst>
          </p:cNvPr>
          <p:cNvSpPr>
            <a:spLocks noGrp="1"/>
          </p:cNvSpPr>
          <p:nvPr>
            <p:ph type="title"/>
          </p:nvPr>
        </p:nvSpPr>
        <p:spPr/>
        <p:txBody>
          <a:bodyPr/>
          <a:lstStyle/>
          <a:p>
            <a:r>
              <a:rPr lang="en-US" b="0" i="0" dirty="0">
                <a:solidFill>
                  <a:srgbClr val="00074F"/>
                </a:solidFill>
                <a:effectLst/>
                <a:latin typeface="Georgia" panose="02040502050405020303" pitchFamily="18" charset="0"/>
              </a:rPr>
              <a:t>Mission &amp; Vision of NCWS</a:t>
            </a:r>
            <a:endParaRPr lang="en-US" dirty="0"/>
          </a:p>
        </p:txBody>
      </p:sp>
      <p:sp>
        <p:nvSpPr>
          <p:cNvPr id="3" name="Content Placeholder 2">
            <a:extLst>
              <a:ext uri="{FF2B5EF4-FFF2-40B4-BE49-F238E27FC236}">
                <a16:creationId xmlns:a16="http://schemas.microsoft.com/office/drawing/2014/main" id="{3F8D22D0-B8FF-DCD4-5ACC-AF30C5A2A0FB}"/>
              </a:ext>
            </a:extLst>
          </p:cNvPr>
          <p:cNvSpPr>
            <a:spLocks noGrp="1"/>
          </p:cNvSpPr>
          <p:nvPr>
            <p:ph sz="quarter" idx="17"/>
          </p:nvPr>
        </p:nvSpPr>
        <p:spPr/>
        <p:txBody>
          <a:bodyPr/>
          <a:lstStyle/>
          <a:p>
            <a:pPr marL="0" indent="0" fontAlgn="base">
              <a:buNone/>
            </a:pPr>
            <a:r>
              <a:rPr lang="en-US" sz="2400" b="1" dirty="0">
                <a:solidFill>
                  <a:schemeClr val="accent1"/>
                </a:solidFill>
                <a:latin typeface="Arial" panose="020B0604020202020204" pitchFamily="34" charset="0"/>
              </a:rPr>
              <a:t>Mission​</a:t>
            </a:r>
            <a:endParaRPr lang="en-US" sz="2400" b="1" dirty="0">
              <a:solidFill>
                <a:schemeClr val="accent1"/>
              </a:solidFill>
              <a:latin typeface="Segoe UI" panose="020B0502040204020203" pitchFamily="34" charset="0"/>
            </a:endParaRPr>
          </a:p>
          <a:p>
            <a:pPr marL="342900" lvl="1" indent="0" fontAlgn="base">
              <a:buNone/>
            </a:pPr>
            <a:r>
              <a:rPr lang="en-US" sz="2000" dirty="0">
                <a:solidFill>
                  <a:srgbClr val="00074F"/>
                </a:solidFill>
                <a:latin typeface="Arial" panose="020B0604020202020204" pitchFamily="34" charset="0"/>
              </a:rPr>
              <a:t>Convene key stakeholders to provide innovative solutions, inform policy, and make evidence-based decisions that ensure health equity by building a resilient and sustainable nursing workforce focused on improving the health and well-being of the Commonwealth.</a:t>
            </a:r>
            <a:r>
              <a:rPr lang="en-US" sz="1950" dirty="0">
                <a:solidFill>
                  <a:srgbClr val="000000"/>
                </a:solidFill>
                <a:latin typeface="Arial" panose="020B0604020202020204" pitchFamily="34" charset="0"/>
              </a:rPr>
              <a:t>​</a:t>
            </a:r>
          </a:p>
          <a:p>
            <a:pPr marL="342900" lvl="1" indent="0" fontAlgn="base">
              <a:buNone/>
            </a:pPr>
            <a:endParaRPr lang="en-US" sz="1950" dirty="0">
              <a:solidFill>
                <a:srgbClr val="000000"/>
              </a:solidFill>
              <a:latin typeface="Segoe UI" panose="020B0502040204020203" pitchFamily="34" charset="0"/>
            </a:endParaRPr>
          </a:p>
          <a:p>
            <a:pPr marL="0" indent="0" fontAlgn="base">
              <a:buNone/>
            </a:pPr>
            <a:r>
              <a:rPr lang="en-US" sz="2400" b="1" dirty="0">
                <a:solidFill>
                  <a:schemeClr val="accent1"/>
                </a:solidFill>
                <a:latin typeface="Arial" panose="020B0604020202020204" pitchFamily="34" charset="0"/>
              </a:rPr>
              <a:t>Vision​</a:t>
            </a:r>
            <a:endParaRPr lang="en-US" sz="2400" b="1" dirty="0">
              <a:solidFill>
                <a:schemeClr val="accent1"/>
              </a:solidFill>
              <a:latin typeface="Segoe UI" panose="020B0502040204020203" pitchFamily="34" charset="0"/>
            </a:endParaRPr>
          </a:p>
          <a:p>
            <a:pPr marL="342900" lvl="1" indent="0" fontAlgn="base">
              <a:buNone/>
            </a:pPr>
            <a:r>
              <a:rPr lang="en-US" sz="2000" dirty="0">
                <a:solidFill>
                  <a:srgbClr val="00074F"/>
                </a:solidFill>
                <a:latin typeface="Arial"/>
                <a:cs typeface="Arial"/>
              </a:rPr>
              <a:t>Pioneer the future of sustainable, diverse, and inclusive nursing workforce.</a:t>
            </a:r>
            <a:endParaRPr lang="en-US" sz="2000" dirty="0">
              <a:solidFill>
                <a:srgbClr val="000000"/>
              </a:solidFill>
              <a:latin typeface="Arial"/>
              <a:cs typeface="Arial"/>
            </a:endParaRPr>
          </a:p>
        </p:txBody>
      </p:sp>
      <p:sp>
        <p:nvSpPr>
          <p:cNvPr id="4" name="Slide Number Placeholder 3">
            <a:extLst>
              <a:ext uri="{FF2B5EF4-FFF2-40B4-BE49-F238E27FC236}">
                <a16:creationId xmlns:a16="http://schemas.microsoft.com/office/drawing/2014/main" id="{0C803ED0-602F-33DA-5B9F-8D9C65C7FCFF}"/>
              </a:ext>
            </a:extLst>
          </p:cNvPr>
          <p:cNvSpPr>
            <a:spLocks noGrp="1"/>
          </p:cNvSpPr>
          <p:nvPr>
            <p:ph type="sldNum" sz="quarter" idx="12"/>
          </p:nvPr>
        </p:nvSpPr>
        <p:spPr/>
        <p:txBody>
          <a:bodyPr/>
          <a:lstStyle/>
          <a:p>
            <a:fld id="{369026CA-FCD3-9147-8CC6-4862EFF526B8}" type="slidenum">
              <a:rPr lang="en-US" smtClean="0"/>
              <a:pPr/>
              <a:t>21</a:t>
            </a:fld>
            <a:endParaRPr lang="en-US" dirty="0"/>
          </a:p>
        </p:txBody>
      </p:sp>
    </p:spTree>
    <p:extLst>
      <p:ext uri="{BB962C8B-B14F-4D97-AF65-F5344CB8AC3E}">
        <p14:creationId xmlns:p14="http://schemas.microsoft.com/office/powerpoint/2010/main" val="37148321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9D9CD131-094F-3959-F4E4-B849B9D9A721}"/>
              </a:ext>
            </a:extLst>
          </p:cNvPr>
          <p:cNvSpPr/>
          <p:nvPr/>
        </p:nvSpPr>
        <p:spPr>
          <a:xfrm>
            <a:off x="525026" y="1276141"/>
            <a:ext cx="3886200" cy="2165823"/>
          </a:xfrm>
          <a:prstGeom prst="roundRect">
            <a:avLst/>
          </a:prstGeom>
          <a:solidFill>
            <a:schemeClr val="accent2">
              <a:lumMod val="40000"/>
              <a:lumOff val="60000"/>
            </a:schemeClr>
          </a:solidFill>
          <a:ln w="38100">
            <a:solidFill>
              <a:schemeClr val="accent2"/>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7" name="Rectangle: Rounded Corners 6">
            <a:extLst>
              <a:ext uri="{FF2B5EF4-FFF2-40B4-BE49-F238E27FC236}">
                <a16:creationId xmlns:a16="http://schemas.microsoft.com/office/drawing/2014/main" id="{275C06C2-E07E-220F-8297-866EECB144A9}"/>
              </a:ext>
            </a:extLst>
          </p:cNvPr>
          <p:cNvSpPr/>
          <p:nvPr/>
        </p:nvSpPr>
        <p:spPr>
          <a:xfrm>
            <a:off x="4754126" y="1276141"/>
            <a:ext cx="3886200" cy="2165822"/>
          </a:xfrm>
          <a:prstGeom prst="roundRect">
            <a:avLst/>
          </a:prstGeom>
          <a:solidFill>
            <a:schemeClr val="accent2">
              <a:lumMod val="40000"/>
              <a:lumOff val="60000"/>
            </a:schemeClr>
          </a:solidFill>
          <a:ln w="38100">
            <a:solidFill>
              <a:schemeClr val="accent2"/>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6" name="Rectangle: Rounded Corners 5">
            <a:extLst>
              <a:ext uri="{FF2B5EF4-FFF2-40B4-BE49-F238E27FC236}">
                <a16:creationId xmlns:a16="http://schemas.microsoft.com/office/drawing/2014/main" id="{81C604E4-98D1-2CD5-CBDF-68B078497FD1}"/>
              </a:ext>
            </a:extLst>
          </p:cNvPr>
          <p:cNvSpPr/>
          <p:nvPr/>
        </p:nvSpPr>
        <p:spPr>
          <a:xfrm>
            <a:off x="2468126" y="3733800"/>
            <a:ext cx="3886200" cy="2381459"/>
          </a:xfrm>
          <a:prstGeom prst="roundRect">
            <a:avLst/>
          </a:prstGeom>
          <a:solidFill>
            <a:schemeClr val="accent2">
              <a:lumMod val="40000"/>
              <a:lumOff val="60000"/>
            </a:schemeClr>
          </a:solidFill>
          <a:ln w="38100">
            <a:solidFill>
              <a:schemeClr val="accent2"/>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B001DB7-9F18-5904-3645-2B7DC8ED8A4E}"/>
              </a:ext>
            </a:extLst>
          </p:cNvPr>
          <p:cNvSpPr>
            <a:spLocks noGrp="1"/>
          </p:cNvSpPr>
          <p:nvPr>
            <p:ph type="title"/>
          </p:nvPr>
        </p:nvSpPr>
        <p:spPr/>
        <p:txBody>
          <a:bodyPr/>
          <a:lstStyle/>
          <a:p>
            <a:r>
              <a:rPr lang="en-US" b="0" i="0" dirty="0">
                <a:solidFill>
                  <a:srgbClr val="00074F"/>
                </a:solidFill>
                <a:effectLst/>
                <a:latin typeface="Georgia" panose="02040502050405020303" pitchFamily="18" charset="0"/>
              </a:rPr>
              <a:t>NCWS Charter</a:t>
            </a:r>
            <a:endParaRPr lang="en-US" dirty="0"/>
          </a:p>
        </p:txBody>
      </p:sp>
      <p:sp>
        <p:nvSpPr>
          <p:cNvPr id="3" name="Content Placeholder 2">
            <a:extLst>
              <a:ext uri="{FF2B5EF4-FFF2-40B4-BE49-F238E27FC236}">
                <a16:creationId xmlns:a16="http://schemas.microsoft.com/office/drawing/2014/main" id="{C5A5A951-4A75-6FF9-1C26-823DA8313D1E}"/>
              </a:ext>
            </a:extLst>
          </p:cNvPr>
          <p:cNvSpPr>
            <a:spLocks noGrp="1"/>
          </p:cNvSpPr>
          <p:nvPr>
            <p:ph sz="quarter" idx="17"/>
          </p:nvPr>
        </p:nvSpPr>
        <p:spPr>
          <a:xfrm>
            <a:off x="685800" y="1379540"/>
            <a:ext cx="3564653" cy="1936416"/>
          </a:xfrm>
        </p:spPr>
        <p:txBody>
          <a:bodyPr/>
          <a:lstStyle/>
          <a:p>
            <a:pPr marL="0" indent="0" algn="ctr" fontAlgn="base">
              <a:lnSpc>
                <a:spcPct val="100000"/>
              </a:lnSpc>
              <a:buNone/>
            </a:pPr>
            <a:r>
              <a:rPr lang="en-US" b="1" dirty="0">
                <a:solidFill>
                  <a:schemeClr val="accent1"/>
                </a:solidFill>
                <a:latin typeface="Arial"/>
                <a:cs typeface="Arial"/>
              </a:rPr>
              <a:t>Values</a:t>
            </a:r>
          </a:p>
          <a:p>
            <a:pPr>
              <a:lnSpc>
                <a:spcPct val="100000"/>
              </a:lnSpc>
            </a:pPr>
            <a:r>
              <a:rPr lang="en-US" sz="2000" dirty="0">
                <a:solidFill>
                  <a:srgbClr val="00074F"/>
                </a:solidFill>
                <a:latin typeface="Arial"/>
                <a:cs typeface="Arial"/>
              </a:rPr>
              <a:t>Diversity, Equity, &amp; Inclusion</a:t>
            </a:r>
          </a:p>
          <a:p>
            <a:pPr>
              <a:lnSpc>
                <a:spcPct val="100000"/>
              </a:lnSpc>
            </a:pPr>
            <a:r>
              <a:rPr lang="en-US" sz="2000" dirty="0">
                <a:solidFill>
                  <a:srgbClr val="00074F"/>
                </a:solidFill>
                <a:latin typeface="Arial"/>
                <a:cs typeface="Arial"/>
              </a:rPr>
              <a:t>Collaboration</a:t>
            </a:r>
          </a:p>
          <a:p>
            <a:pPr>
              <a:lnSpc>
                <a:spcPct val="100000"/>
              </a:lnSpc>
            </a:pPr>
            <a:r>
              <a:rPr lang="en-US" sz="2000" dirty="0">
                <a:solidFill>
                  <a:srgbClr val="00074F"/>
                </a:solidFill>
                <a:latin typeface="Arial"/>
                <a:cs typeface="Arial"/>
              </a:rPr>
              <a:t>Evidence-Based</a:t>
            </a:r>
          </a:p>
          <a:p>
            <a:pPr>
              <a:lnSpc>
                <a:spcPct val="100000"/>
              </a:lnSpc>
            </a:pPr>
            <a:r>
              <a:rPr lang="en-US" sz="2000" dirty="0">
                <a:solidFill>
                  <a:srgbClr val="00074F"/>
                </a:solidFill>
                <a:latin typeface="Arial"/>
                <a:cs typeface="Arial"/>
              </a:rPr>
              <a:t>Transformational</a:t>
            </a:r>
          </a:p>
          <a:p>
            <a:endParaRPr lang="en-US" sz="2000" dirty="0">
              <a:solidFill>
                <a:srgbClr val="00074F"/>
              </a:solidFill>
              <a:latin typeface="Arial"/>
              <a:cs typeface="Arial"/>
            </a:endParaRPr>
          </a:p>
          <a:p>
            <a:endParaRPr lang="en-US" dirty="0"/>
          </a:p>
        </p:txBody>
      </p:sp>
      <p:sp>
        <p:nvSpPr>
          <p:cNvPr id="4" name="Content Placeholder 3">
            <a:extLst>
              <a:ext uri="{FF2B5EF4-FFF2-40B4-BE49-F238E27FC236}">
                <a16:creationId xmlns:a16="http://schemas.microsoft.com/office/drawing/2014/main" id="{77702DB8-A689-D8E1-5835-8B136DF8A422}"/>
              </a:ext>
            </a:extLst>
          </p:cNvPr>
          <p:cNvSpPr>
            <a:spLocks noGrp="1"/>
          </p:cNvSpPr>
          <p:nvPr>
            <p:ph sz="quarter" idx="18"/>
          </p:nvPr>
        </p:nvSpPr>
        <p:spPr>
          <a:xfrm>
            <a:off x="2676001" y="3837198"/>
            <a:ext cx="3513784" cy="2174661"/>
          </a:xfrm>
        </p:spPr>
        <p:txBody>
          <a:bodyPr/>
          <a:lstStyle/>
          <a:p>
            <a:pPr marL="0" indent="0" algn="ctr">
              <a:buNone/>
            </a:pPr>
            <a:r>
              <a:rPr lang="en-US" b="1" dirty="0">
                <a:solidFill>
                  <a:schemeClr val="accent1"/>
                </a:solidFill>
                <a:cs typeface="Arial"/>
              </a:rPr>
              <a:t>Operations</a:t>
            </a:r>
            <a:endParaRPr lang="en-US" b="1" dirty="0">
              <a:solidFill>
                <a:schemeClr val="accent1"/>
              </a:solidFill>
            </a:endParaRPr>
          </a:p>
          <a:p>
            <a:r>
              <a:rPr lang="en-US" dirty="0">
                <a:cs typeface="Arial"/>
              </a:rPr>
              <a:t>Rules of Engagement</a:t>
            </a:r>
          </a:p>
          <a:p>
            <a:r>
              <a:rPr lang="en-US" dirty="0">
                <a:cs typeface="Arial"/>
              </a:rPr>
              <a:t>Membership</a:t>
            </a:r>
          </a:p>
          <a:p>
            <a:r>
              <a:rPr lang="en-US" dirty="0">
                <a:cs typeface="Arial"/>
              </a:rPr>
              <a:t>Meetings</a:t>
            </a:r>
          </a:p>
          <a:p>
            <a:r>
              <a:rPr lang="en-US" dirty="0">
                <a:cs typeface="Arial"/>
              </a:rPr>
              <a:t>Roles</a:t>
            </a:r>
          </a:p>
          <a:p>
            <a:r>
              <a:rPr lang="en-US" dirty="0">
                <a:cs typeface="Arial"/>
              </a:rPr>
              <a:t>Committees</a:t>
            </a:r>
          </a:p>
        </p:txBody>
      </p:sp>
      <p:sp>
        <p:nvSpPr>
          <p:cNvPr id="5" name="Slide Number Placeholder 4">
            <a:extLst>
              <a:ext uri="{FF2B5EF4-FFF2-40B4-BE49-F238E27FC236}">
                <a16:creationId xmlns:a16="http://schemas.microsoft.com/office/drawing/2014/main" id="{D95CCA2F-D633-225A-FF66-6E0C921FC2C6}"/>
              </a:ext>
            </a:extLst>
          </p:cNvPr>
          <p:cNvSpPr>
            <a:spLocks noGrp="1"/>
          </p:cNvSpPr>
          <p:nvPr>
            <p:ph type="sldNum" sz="quarter" idx="12"/>
          </p:nvPr>
        </p:nvSpPr>
        <p:spPr/>
        <p:txBody>
          <a:bodyPr/>
          <a:lstStyle/>
          <a:p>
            <a:fld id="{369026CA-FCD3-9147-8CC6-4862EFF526B8}" type="slidenum">
              <a:rPr lang="en-US" smtClean="0"/>
              <a:pPr/>
              <a:t>22</a:t>
            </a:fld>
            <a:endParaRPr lang="en-US" dirty="0"/>
          </a:p>
        </p:txBody>
      </p:sp>
      <p:sp>
        <p:nvSpPr>
          <p:cNvPr id="10" name="TextBox 9">
            <a:extLst>
              <a:ext uri="{FF2B5EF4-FFF2-40B4-BE49-F238E27FC236}">
                <a16:creationId xmlns:a16="http://schemas.microsoft.com/office/drawing/2014/main" id="{EFB9BDC5-C422-5854-29DD-E441B3506E63}"/>
              </a:ext>
            </a:extLst>
          </p:cNvPr>
          <p:cNvSpPr txBox="1"/>
          <p:nvPr/>
        </p:nvSpPr>
        <p:spPr>
          <a:xfrm>
            <a:off x="4824465" y="1276141"/>
            <a:ext cx="3633735" cy="1631216"/>
          </a:xfrm>
          <a:prstGeom prst="rect">
            <a:avLst/>
          </a:prstGeom>
          <a:noFill/>
        </p:spPr>
        <p:txBody>
          <a:bodyPr wrap="square">
            <a:spAutoFit/>
          </a:bodyPr>
          <a:lstStyle/>
          <a:p>
            <a:pPr marL="0" indent="0" algn="ctr">
              <a:spcBef>
                <a:spcPts val="1200"/>
              </a:spcBef>
              <a:spcAft>
                <a:spcPts val="750"/>
              </a:spcAft>
              <a:buNone/>
            </a:pPr>
            <a:r>
              <a:rPr lang="en-US" sz="2000" b="1" dirty="0">
                <a:solidFill>
                  <a:schemeClr val="accent1"/>
                </a:solidFill>
                <a:latin typeface="Arial"/>
                <a:cs typeface="Arial"/>
              </a:rPr>
              <a:t>Scope</a:t>
            </a:r>
          </a:p>
          <a:p>
            <a:pPr marL="285750" indent="-285750">
              <a:spcAft>
                <a:spcPts val="750"/>
              </a:spcAft>
              <a:buFont typeface="Arial" panose="020B0604020202020204" pitchFamily="34" charset="0"/>
              <a:buChar char="•"/>
            </a:pPr>
            <a:r>
              <a:rPr lang="en-US" sz="2000" dirty="0">
                <a:solidFill>
                  <a:srgbClr val="00074F"/>
                </a:solidFill>
                <a:latin typeface="Arial"/>
                <a:cs typeface="Arial"/>
              </a:rPr>
              <a:t>Evidence-Based Practice</a:t>
            </a:r>
          </a:p>
          <a:p>
            <a:pPr marL="285750" indent="-285750">
              <a:spcAft>
                <a:spcPts val="750"/>
              </a:spcAft>
              <a:buFont typeface="Arial" panose="020B0604020202020204" pitchFamily="34" charset="0"/>
              <a:buChar char="•"/>
            </a:pPr>
            <a:r>
              <a:rPr lang="en-US" sz="2000" dirty="0">
                <a:solidFill>
                  <a:srgbClr val="00074F"/>
                </a:solidFill>
                <a:latin typeface="Arial"/>
                <a:cs typeface="Arial"/>
              </a:rPr>
              <a:t>Education and Training</a:t>
            </a:r>
          </a:p>
          <a:p>
            <a:pPr marL="285750" indent="-285750">
              <a:spcAft>
                <a:spcPts val="750"/>
              </a:spcAft>
              <a:buFont typeface="Arial" panose="020B0604020202020204" pitchFamily="34" charset="0"/>
              <a:buChar char="•"/>
            </a:pPr>
            <a:r>
              <a:rPr lang="en-US" sz="2000" dirty="0">
                <a:solidFill>
                  <a:srgbClr val="00074F"/>
                </a:solidFill>
                <a:latin typeface="Arial"/>
                <a:cs typeface="Arial"/>
              </a:rPr>
              <a:t>Labor Relations</a:t>
            </a:r>
          </a:p>
        </p:txBody>
      </p:sp>
      <p:pic>
        <p:nvPicPr>
          <p:cNvPr id="12" name="Graphic 11">
            <a:extLst>
              <a:ext uri="{FF2B5EF4-FFF2-40B4-BE49-F238E27FC236}">
                <a16:creationId xmlns:a16="http://schemas.microsoft.com/office/drawing/2014/main" id="{C41EF40B-CEE7-0547-BB07-A9447106A94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50188" y="2673482"/>
            <a:ext cx="609600" cy="609600"/>
          </a:xfrm>
          <a:prstGeom prst="rect">
            <a:avLst/>
          </a:prstGeom>
        </p:spPr>
      </p:pic>
      <p:pic>
        <p:nvPicPr>
          <p:cNvPr id="16" name="Graphic 15">
            <a:extLst>
              <a:ext uri="{FF2B5EF4-FFF2-40B4-BE49-F238E27FC236}">
                <a16:creationId xmlns:a16="http://schemas.microsoft.com/office/drawing/2014/main" id="{4802A983-5B57-3689-F425-C986FCE60DD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50041" y="5402259"/>
            <a:ext cx="609600" cy="609600"/>
          </a:xfrm>
          <a:prstGeom prst="rect">
            <a:avLst/>
          </a:prstGeom>
        </p:spPr>
      </p:pic>
      <p:pic>
        <p:nvPicPr>
          <p:cNvPr id="20" name="Graphic 19">
            <a:extLst>
              <a:ext uri="{FF2B5EF4-FFF2-40B4-BE49-F238E27FC236}">
                <a16:creationId xmlns:a16="http://schemas.microsoft.com/office/drawing/2014/main" id="{2893223E-5947-8699-3205-557B1C5A031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68276" y="2682693"/>
            <a:ext cx="609600" cy="609600"/>
          </a:xfrm>
          <a:prstGeom prst="rect">
            <a:avLst/>
          </a:prstGeom>
        </p:spPr>
      </p:pic>
    </p:spTree>
    <p:extLst>
      <p:ext uri="{BB962C8B-B14F-4D97-AF65-F5344CB8AC3E}">
        <p14:creationId xmlns:p14="http://schemas.microsoft.com/office/powerpoint/2010/main" val="36413666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290F3-B83F-615D-9439-192FADDD190F}"/>
              </a:ext>
            </a:extLst>
          </p:cNvPr>
          <p:cNvSpPr>
            <a:spLocks noGrp="1"/>
          </p:cNvSpPr>
          <p:nvPr>
            <p:ph type="title"/>
          </p:nvPr>
        </p:nvSpPr>
        <p:spPr/>
        <p:txBody>
          <a:bodyPr/>
          <a:lstStyle/>
          <a:p>
            <a:r>
              <a:rPr lang="en-US" dirty="0">
                <a:latin typeface="Georgia"/>
              </a:rPr>
              <a:t>Accomplishments in FY23</a:t>
            </a:r>
            <a:endParaRPr lang="en-US" dirty="0"/>
          </a:p>
        </p:txBody>
      </p:sp>
      <p:sp>
        <p:nvSpPr>
          <p:cNvPr id="5" name="Content Placeholder 4">
            <a:extLst>
              <a:ext uri="{FF2B5EF4-FFF2-40B4-BE49-F238E27FC236}">
                <a16:creationId xmlns:a16="http://schemas.microsoft.com/office/drawing/2014/main" id="{4758ED6B-2FA1-E462-51A3-660C8A453F5B}"/>
              </a:ext>
            </a:extLst>
          </p:cNvPr>
          <p:cNvSpPr>
            <a:spLocks noGrp="1"/>
          </p:cNvSpPr>
          <p:nvPr>
            <p:ph sz="quarter" idx="17"/>
          </p:nvPr>
        </p:nvSpPr>
        <p:spPr/>
        <p:txBody>
          <a:bodyPr/>
          <a:lstStyle/>
          <a:p>
            <a:pPr marL="0" marR="0" lvl="0" indent="0" algn="l" defTabSz="685800"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500" b="1" i="0" u="none" strike="noStrike" kern="1200" cap="none" spc="0" normalizeH="0" baseline="0" noProof="0" dirty="0">
                <a:ln>
                  <a:noFill/>
                </a:ln>
                <a:solidFill>
                  <a:srgbClr val="00074F"/>
                </a:solidFill>
                <a:effectLst/>
                <a:uLnTx/>
                <a:uFillTx/>
                <a:latin typeface="Arial"/>
                <a:ea typeface="+mn-ea"/>
                <a:cs typeface="+mn-cs"/>
              </a:rPr>
              <a:t>Clinical Placements Committee</a:t>
            </a:r>
          </a:p>
          <a:p>
            <a:pPr marL="171450" marR="0" lvl="0" indent="-171450" algn="l" defTabSz="685800" rtl="0" eaLnBrk="1" fontAlgn="auto" latinLnBrk="0" hangingPunct="1">
              <a:lnSpc>
                <a:spcPct val="100000"/>
              </a:lnSpc>
              <a:spcBef>
                <a:spcPts val="0"/>
              </a:spcBef>
              <a:spcAft>
                <a:spcPts val="45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latin typeface="Arial" panose="020B0604020202020204" pitchFamily="34" charset="0"/>
                <a:ea typeface="Times New Roman" panose="02020603050405020304" pitchFamily="18" charset="0"/>
                <a:cs typeface="Arial" panose="020B0604020202020204" pitchFamily="34" charset="0"/>
              </a:rPr>
              <a:t>Report was drafted identifying the limitations of the current system and providing recommendations on enhancing the current system to the Dept. of Higher Education. </a:t>
            </a:r>
          </a:p>
          <a:p>
            <a:pPr marL="171450" marR="0" lvl="0" indent="-171450" algn="l" defTabSz="685800" rtl="0" eaLnBrk="1" fontAlgn="auto" latinLnBrk="0" hangingPunct="1">
              <a:lnSpc>
                <a:spcPct val="100000"/>
              </a:lnSpc>
              <a:spcBef>
                <a:spcPts val="0"/>
              </a:spcBef>
              <a:spcAft>
                <a:spcPts val="45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74F"/>
                </a:solidFill>
                <a:effectLst/>
                <a:uLnTx/>
                <a:uFillTx/>
                <a:latin typeface="Arial" panose="020B0604020202020204" pitchFamily="34" charset="0"/>
                <a:ea typeface="Times New Roman" panose="02020603050405020304" pitchFamily="18" charset="0"/>
                <a:cs typeface="Arial" panose="020B0604020202020204" pitchFamily="34" charset="0"/>
              </a:rPr>
              <a:t>There is a future opportunity to include SIM training to address training gaps. </a:t>
            </a:r>
            <a:endParaRPr kumimoji="0" lang="en-US" sz="1400" b="0" i="0" u="none" strike="noStrike" kern="1200" cap="none" spc="0" normalizeH="0" baseline="0" noProof="0" dirty="0">
              <a:ln>
                <a:noFill/>
              </a:ln>
              <a:solidFill>
                <a:srgbClr val="00074F"/>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685800" rtl="0" eaLnBrk="1" fontAlgn="auto" latinLnBrk="0" hangingPunct="1">
              <a:lnSpc>
                <a:spcPct val="100000"/>
              </a:lnSpc>
              <a:spcBef>
                <a:spcPts val="600"/>
              </a:spcBef>
              <a:spcAft>
                <a:spcPts val="300"/>
              </a:spcAft>
              <a:buClrTx/>
              <a:buSzTx/>
              <a:buFont typeface="Arial" panose="020B0604020202020204" pitchFamily="34" charset="0"/>
              <a:buNone/>
              <a:tabLst/>
              <a:defRPr/>
            </a:pPr>
            <a:r>
              <a:rPr kumimoji="0" lang="en-US" sz="1500" b="1" i="0" u="none" strike="noStrike" kern="1200" cap="none" spc="0" normalizeH="0" baseline="0" noProof="0" dirty="0">
                <a:ln>
                  <a:noFill/>
                </a:ln>
                <a:solidFill>
                  <a:srgbClr val="00074F"/>
                </a:solidFill>
                <a:effectLst/>
                <a:uLnTx/>
                <a:uFillTx/>
                <a:latin typeface="Arial"/>
                <a:ea typeface="+mn-ea"/>
                <a:cs typeface="+mn-cs"/>
              </a:rPr>
              <a:t>Data and Research</a:t>
            </a:r>
          </a:p>
          <a:p>
            <a:pPr marL="171450" marR="0" lvl="0" indent="-171450" algn="l" defTabSz="685800" rtl="0" eaLnBrk="1" fontAlgn="auto" latinLnBrk="0" hangingPunct="1">
              <a:lnSpc>
                <a:spcPct val="100000"/>
              </a:lnSpc>
              <a:spcBef>
                <a:spcPts val="0"/>
              </a:spcBef>
              <a:spcAft>
                <a:spcPts val="45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74F"/>
                </a:solidFill>
                <a:effectLst/>
                <a:uLnTx/>
                <a:uFillTx/>
                <a:latin typeface="Arial"/>
                <a:ea typeface="+mn-ea"/>
                <a:cs typeface="+mn-cs"/>
              </a:rPr>
              <a:t>Created a data resource catalog and adopted by the National Forum of State Nursing Workforce Centers (NFSNWC) that links datasets to currently available data on the nursing workforce, including indicators </a:t>
            </a:r>
            <a:r>
              <a:rPr lang="en-US" sz="1400" dirty="0">
                <a:solidFill>
                  <a:srgbClr val="00074F"/>
                </a:solidFill>
                <a:latin typeface="Arial"/>
              </a:rPr>
              <a:t>specific</a:t>
            </a:r>
            <a:r>
              <a:rPr kumimoji="0" lang="en-US" sz="1400" b="0" i="0" u="none" strike="noStrike" kern="1200" cap="none" spc="0" normalizeH="0" baseline="0" noProof="0" dirty="0">
                <a:ln>
                  <a:noFill/>
                </a:ln>
                <a:solidFill>
                  <a:srgbClr val="00074F"/>
                </a:solidFill>
                <a:effectLst/>
                <a:uLnTx/>
                <a:uFillTx/>
                <a:latin typeface="Arial"/>
                <a:ea typeface="+mn-ea"/>
                <a:cs typeface="+mn-cs"/>
              </a:rPr>
              <a:t> to Massachusetts. </a:t>
            </a:r>
          </a:p>
          <a:p>
            <a:pPr marL="0" marR="0" lvl="0" indent="0" algn="l" defTabSz="685800" rtl="0" eaLnBrk="1" fontAlgn="auto" latinLnBrk="0" hangingPunct="1">
              <a:lnSpc>
                <a:spcPct val="100000"/>
              </a:lnSpc>
              <a:spcBef>
                <a:spcPts val="600"/>
              </a:spcBef>
              <a:spcAft>
                <a:spcPts val="300"/>
              </a:spcAft>
              <a:buClrTx/>
              <a:buSzTx/>
              <a:buFont typeface="Arial" panose="020B0604020202020204" pitchFamily="34" charset="0"/>
              <a:buNone/>
              <a:tabLst/>
              <a:defRPr/>
            </a:pPr>
            <a:r>
              <a:rPr kumimoji="0" lang="en-US" sz="1500" b="1" i="0" u="none" strike="noStrike" kern="1200" cap="none" spc="0" normalizeH="0" baseline="0" noProof="0" dirty="0">
                <a:ln>
                  <a:noFill/>
                </a:ln>
                <a:solidFill>
                  <a:srgbClr val="00074F"/>
                </a:solidFill>
                <a:effectLst/>
                <a:uLnTx/>
                <a:uFillTx/>
                <a:latin typeface="Arial"/>
                <a:ea typeface="+mn-ea"/>
                <a:cs typeface="+mn-cs"/>
              </a:rPr>
              <a:t>Grants and Funding</a:t>
            </a:r>
          </a:p>
          <a:p>
            <a:pPr marL="171450" marR="0" lvl="0" indent="-171450" algn="l" defTabSz="685800" rtl="0" eaLnBrk="1" fontAlgn="auto" latinLnBrk="0" hangingPunct="1">
              <a:lnSpc>
                <a:spcPct val="100000"/>
              </a:lnSpc>
              <a:spcBef>
                <a:spcPts val="0"/>
              </a:spcBef>
              <a:spcAft>
                <a:spcPts val="45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latin typeface="Arial"/>
                <a:ea typeface="+mn-ea"/>
                <a:cs typeface="+mn-cs"/>
              </a:rPr>
              <a:t>Reviewed the funding </a:t>
            </a:r>
            <a:r>
              <a:rPr kumimoji="0" lang="en-US" sz="1400" b="0" i="0" u="none" strike="noStrike" kern="1200" cap="none" spc="0" normalizeH="0" baseline="0" noProof="0" dirty="0">
                <a:ln>
                  <a:noFill/>
                </a:ln>
                <a:solidFill>
                  <a:srgbClr val="00074F"/>
                </a:solidFill>
                <a:effectLst/>
                <a:uLnTx/>
                <a:uFillTx/>
                <a:latin typeface="Arial"/>
                <a:ea typeface="+mn-ea"/>
                <a:cs typeface="+mn-cs"/>
              </a:rPr>
              <a:t>associated with current apprenticeship models and provided recommendations on funding needed to scale these models.</a:t>
            </a:r>
          </a:p>
        </p:txBody>
      </p:sp>
      <p:sp>
        <p:nvSpPr>
          <p:cNvPr id="6" name="Content Placeholder 5">
            <a:extLst>
              <a:ext uri="{FF2B5EF4-FFF2-40B4-BE49-F238E27FC236}">
                <a16:creationId xmlns:a16="http://schemas.microsoft.com/office/drawing/2014/main" id="{77823E07-55D5-3347-6711-423ABA4B8901}"/>
              </a:ext>
            </a:extLst>
          </p:cNvPr>
          <p:cNvSpPr>
            <a:spLocks noGrp="1"/>
          </p:cNvSpPr>
          <p:nvPr>
            <p:ph sz="quarter" idx="18"/>
          </p:nvPr>
        </p:nvSpPr>
        <p:spPr/>
        <p:txBody>
          <a:bodyPr/>
          <a:lstStyle/>
          <a:p>
            <a:pPr marL="0" marR="0" lvl="0" indent="0" algn="l" defTabSz="685800"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500" b="1" i="0" u="none" strike="noStrike" kern="1200" cap="none" spc="0" normalizeH="0" baseline="0" noProof="0" dirty="0">
                <a:ln>
                  <a:noFill/>
                </a:ln>
                <a:solidFill>
                  <a:srgbClr val="0070CE"/>
                </a:solidFill>
                <a:effectLst/>
                <a:uLnTx/>
                <a:uFillTx/>
                <a:latin typeface="Arial" panose="020B0604020202020204" pitchFamily="34" charset="0"/>
                <a:ea typeface="Arial" panose="020B0604020202020204" pitchFamily="34" charset="0"/>
                <a:cs typeface="+mn-cs"/>
              </a:rPr>
              <a:t>National Level</a:t>
            </a:r>
          </a:p>
          <a:p>
            <a:pPr marL="171450" marR="0" lvl="0" indent="-171450" algn="l" defTabSz="685800" rtl="0" eaLnBrk="1" fontAlgn="auto" latinLnBrk="0" hangingPunct="1">
              <a:lnSpc>
                <a:spcPct val="100000"/>
              </a:lnSpc>
              <a:spcBef>
                <a:spcPts val="0"/>
              </a:spcBef>
              <a:spcAft>
                <a:spcPts val="45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chemeClr val="accent1"/>
                </a:solidFill>
                <a:effectLst/>
                <a:uLnTx/>
                <a:uFillTx/>
                <a:latin typeface="Arial" panose="020B0604020202020204" pitchFamily="34" charset="0"/>
                <a:ea typeface="Arial" panose="020B0604020202020204" pitchFamily="34" charset="0"/>
                <a:cs typeface="+mn-cs"/>
              </a:rPr>
              <a:t>Participated</a:t>
            </a:r>
            <a:r>
              <a:rPr kumimoji="0" lang="en-US" sz="1400" b="0" i="0" u="none" strike="noStrike" kern="1200" cap="none" spc="-26" normalizeH="0" baseline="0" noProof="0" dirty="0">
                <a:ln>
                  <a:noFill/>
                </a:ln>
                <a:solidFill>
                  <a:schemeClr val="accent1"/>
                </a:solidFill>
                <a:effectLst/>
                <a:uLnTx/>
                <a:uFillTx/>
                <a:latin typeface="Arial" panose="020B0604020202020204" pitchFamily="34" charset="0"/>
                <a:ea typeface="Arial" panose="020B0604020202020204" pitchFamily="34" charset="0"/>
                <a:cs typeface="+mn-cs"/>
              </a:rPr>
              <a:t> </a:t>
            </a:r>
            <a:r>
              <a:rPr kumimoji="0" lang="en-US" sz="1400" b="0" i="0" u="none" strike="noStrike" kern="1200" cap="none" spc="0" normalizeH="0" baseline="0" noProof="0" dirty="0">
                <a:ln>
                  <a:noFill/>
                </a:ln>
                <a:solidFill>
                  <a:schemeClr val="accent1"/>
                </a:solidFill>
                <a:effectLst/>
                <a:uLnTx/>
                <a:uFillTx/>
                <a:latin typeface="Arial" panose="020B0604020202020204" pitchFamily="34" charset="0"/>
                <a:ea typeface="Arial" panose="020B0604020202020204" pitchFamily="34" charset="0"/>
                <a:cs typeface="+mn-cs"/>
              </a:rPr>
              <a:t>in</a:t>
            </a:r>
            <a:r>
              <a:rPr kumimoji="0" lang="en-US" sz="1400" b="0" i="0" u="none" strike="noStrike" kern="1200" cap="none" spc="-26" normalizeH="0" baseline="0" noProof="0" dirty="0">
                <a:ln>
                  <a:noFill/>
                </a:ln>
                <a:solidFill>
                  <a:schemeClr val="accent1"/>
                </a:solidFill>
                <a:effectLst/>
                <a:uLnTx/>
                <a:uFillTx/>
                <a:latin typeface="Arial" panose="020B0604020202020204" pitchFamily="34" charset="0"/>
                <a:ea typeface="Arial" panose="020B0604020202020204" pitchFamily="34" charset="0"/>
                <a:cs typeface="+mn-cs"/>
              </a:rPr>
              <a:t> </a:t>
            </a:r>
            <a:r>
              <a:rPr kumimoji="0" lang="en-US" sz="1400" b="0" i="0" u="none" strike="noStrike" kern="1200" cap="none" spc="-8" normalizeH="0" baseline="0" noProof="0" dirty="0">
                <a:ln>
                  <a:noFill/>
                </a:ln>
                <a:solidFill>
                  <a:schemeClr val="accent1"/>
                </a:solidFill>
                <a:effectLst/>
                <a:uLnTx/>
                <a:uFillTx/>
                <a:latin typeface="Arial" panose="020B0604020202020204" pitchFamily="34" charset="0"/>
                <a:ea typeface="Arial" panose="020B0604020202020204" pitchFamily="34" charset="0"/>
                <a:cs typeface="+mn-cs"/>
              </a:rPr>
              <a:t>NFSNWC as the MA representative</a:t>
            </a:r>
          </a:p>
          <a:p>
            <a:pPr marL="171450" marR="0" lvl="0" indent="-171450" algn="l" defTabSz="685800" rtl="0" eaLnBrk="1" fontAlgn="auto" latinLnBrk="0" hangingPunct="1">
              <a:lnSpc>
                <a:spcPct val="100000"/>
              </a:lnSpc>
              <a:spcBef>
                <a:spcPts val="0"/>
              </a:spcBef>
              <a:spcAft>
                <a:spcPts val="450"/>
              </a:spcAft>
              <a:buClrTx/>
              <a:buSzTx/>
              <a:buFont typeface="Arial" panose="020B0604020202020204" pitchFamily="34" charset="0"/>
              <a:buChar char="•"/>
              <a:tabLst/>
              <a:defRPr/>
            </a:pPr>
            <a:r>
              <a:rPr kumimoji="0" lang="en-US" sz="1400" b="0" i="0" u="none" strike="noStrike" kern="1200" cap="none" spc="-8" normalizeH="0" baseline="0" noProof="0" dirty="0">
                <a:ln>
                  <a:noFill/>
                </a:ln>
                <a:solidFill>
                  <a:srgbClr val="0070CE"/>
                </a:solidFill>
                <a:effectLst/>
                <a:uLnTx/>
                <a:uFillTx/>
                <a:latin typeface="Arial" panose="020B0604020202020204" pitchFamily="34" charset="0"/>
                <a:ea typeface="Arial" panose="020B0604020202020204" pitchFamily="34" charset="0"/>
                <a:cs typeface="+mn-cs"/>
              </a:rPr>
              <a:t>Abstract presented: </a:t>
            </a:r>
            <a:r>
              <a:rPr kumimoji="0" lang="en-US" sz="1400" b="0" i="1" u="none" strike="noStrike" kern="1200" cap="none" spc="0" normalizeH="0" baseline="0" noProof="0" dirty="0">
                <a:ln>
                  <a:noFill/>
                </a:ln>
                <a:solidFill>
                  <a:srgbClr val="00074F">
                    <a:lumMod val="75000"/>
                    <a:lumOff val="25000"/>
                  </a:srgbClr>
                </a:solidFill>
                <a:effectLst/>
                <a:uLnTx/>
                <a:uFillTx/>
                <a:latin typeface="Arial" panose="020B0604020202020204" pitchFamily="34" charset="0"/>
                <a:ea typeface="Arial" panose="020B0604020202020204" pitchFamily="34" charset="0"/>
                <a:cs typeface="+mn-cs"/>
              </a:rPr>
              <a:t>Belonging in</a:t>
            </a:r>
            <a:r>
              <a:rPr kumimoji="0" lang="en-US" sz="1400" b="0" i="1" u="none" strike="noStrike" kern="1200" cap="none" spc="-11" normalizeH="0" baseline="0" noProof="0" dirty="0">
                <a:ln>
                  <a:noFill/>
                </a:ln>
                <a:solidFill>
                  <a:srgbClr val="00074F">
                    <a:lumMod val="75000"/>
                    <a:lumOff val="25000"/>
                  </a:srgbClr>
                </a:solidFill>
                <a:effectLst/>
                <a:uLnTx/>
                <a:uFillTx/>
                <a:latin typeface="Arial" panose="020B0604020202020204" pitchFamily="34" charset="0"/>
                <a:ea typeface="Arial" panose="020B0604020202020204" pitchFamily="34" charset="0"/>
                <a:cs typeface="+mn-cs"/>
              </a:rPr>
              <a:t> </a:t>
            </a:r>
            <a:r>
              <a:rPr kumimoji="0" lang="en-US" sz="1400" b="0" i="1" u="none" strike="noStrike" kern="1200" cap="none" spc="0" normalizeH="0" baseline="0" noProof="0" dirty="0">
                <a:ln>
                  <a:noFill/>
                </a:ln>
                <a:solidFill>
                  <a:srgbClr val="00074F">
                    <a:lumMod val="75000"/>
                    <a:lumOff val="25000"/>
                  </a:srgbClr>
                </a:solidFill>
                <a:effectLst/>
                <a:uLnTx/>
                <a:uFillTx/>
                <a:latin typeface="Arial" panose="020B0604020202020204" pitchFamily="34" charset="0"/>
                <a:ea typeface="Arial" panose="020B0604020202020204" pitchFamily="34" charset="0"/>
                <a:cs typeface="+mn-cs"/>
              </a:rPr>
              <a:t>Nursing:</a:t>
            </a:r>
            <a:r>
              <a:rPr kumimoji="0" lang="en-US" sz="1400" b="0" i="1" u="none" strike="noStrike" kern="1200" cap="none" spc="-8" normalizeH="0" baseline="0" noProof="0" dirty="0">
                <a:ln>
                  <a:noFill/>
                </a:ln>
                <a:solidFill>
                  <a:srgbClr val="00074F">
                    <a:lumMod val="75000"/>
                    <a:lumOff val="25000"/>
                  </a:srgbClr>
                </a:solidFill>
                <a:effectLst/>
                <a:uLnTx/>
                <a:uFillTx/>
                <a:latin typeface="Arial" panose="020B0604020202020204" pitchFamily="34" charset="0"/>
                <a:ea typeface="Arial" panose="020B0604020202020204" pitchFamily="34" charset="0"/>
                <a:cs typeface="+mn-cs"/>
              </a:rPr>
              <a:t> </a:t>
            </a:r>
            <a:r>
              <a:rPr kumimoji="0" lang="en-US" sz="1400" b="0" i="1" u="none" strike="noStrike" kern="1200" cap="none" spc="0" normalizeH="0" baseline="0" noProof="0" dirty="0">
                <a:ln>
                  <a:noFill/>
                </a:ln>
                <a:solidFill>
                  <a:srgbClr val="00074F">
                    <a:lumMod val="75000"/>
                    <a:lumOff val="25000"/>
                  </a:srgbClr>
                </a:solidFill>
                <a:effectLst/>
                <a:uLnTx/>
                <a:uFillTx/>
                <a:latin typeface="Arial" panose="020B0604020202020204" pitchFamily="34" charset="0"/>
                <a:ea typeface="Arial" panose="020B0604020202020204" pitchFamily="34" charset="0"/>
                <a:cs typeface="+mn-cs"/>
              </a:rPr>
              <a:t>An</a:t>
            </a:r>
            <a:r>
              <a:rPr kumimoji="0" lang="en-US" sz="1400" b="0" i="1" u="none" strike="noStrike" kern="1200" cap="none" spc="-19" normalizeH="0" baseline="0" noProof="0" dirty="0">
                <a:ln>
                  <a:noFill/>
                </a:ln>
                <a:solidFill>
                  <a:srgbClr val="00074F">
                    <a:lumMod val="75000"/>
                    <a:lumOff val="25000"/>
                  </a:srgbClr>
                </a:solidFill>
                <a:effectLst/>
                <a:uLnTx/>
                <a:uFillTx/>
                <a:latin typeface="Arial" panose="020B0604020202020204" pitchFamily="34" charset="0"/>
                <a:ea typeface="Arial" panose="020B0604020202020204" pitchFamily="34" charset="0"/>
                <a:cs typeface="+mn-cs"/>
              </a:rPr>
              <a:t> </a:t>
            </a:r>
            <a:r>
              <a:rPr kumimoji="0" lang="en-US" sz="1400" b="0" i="1" u="none" strike="noStrike" kern="1200" cap="none" spc="0" normalizeH="0" baseline="0" noProof="0" dirty="0">
                <a:ln>
                  <a:noFill/>
                </a:ln>
                <a:solidFill>
                  <a:srgbClr val="00074F">
                    <a:lumMod val="75000"/>
                    <a:lumOff val="25000"/>
                  </a:srgbClr>
                </a:solidFill>
                <a:effectLst/>
                <a:uLnTx/>
                <a:uFillTx/>
                <a:latin typeface="Arial" panose="020B0604020202020204" pitchFamily="34" charset="0"/>
                <a:ea typeface="Arial" panose="020B0604020202020204" pitchFamily="34" charset="0"/>
                <a:cs typeface="+mn-cs"/>
              </a:rPr>
              <a:t>Interactive</a:t>
            </a:r>
            <a:r>
              <a:rPr kumimoji="0" lang="en-US" sz="1400" b="0" i="1" u="none" strike="noStrike" kern="1200" cap="none" spc="-11" normalizeH="0" baseline="0" noProof="0" dirty="0">
                <a:ln>
                  <a:noFill/>
                </a:ln>
                <a:solidFill>
                  <a:srgbClr val="00074F">
                    <a:lumMod val="75000"/>
                    <a:lumOff val="25000"/>
                  </a:srgbClr>
                </a:solidFill>
                <a:effectLst/>
                <a:uLnTx/>
                <a:uFillTx/>
                <a:latin typeface="Arial" panose="020B0604020202020204" pitchFamily="34" charset="0"/>
                <a:ea typeface="Arial" panose="020B0604020202020204" pitchFamily="34" charset="0"/>
                <a:cs typeface="+mn-cs"/>
              </a:rPr>
              <a:t> </a:t>
            </a:r>
            <a:r>
              <a:rPr kumimoji="0" lang="en-US" sz="1400" b="0" i="1" u="none" strike="noStrike" kern="1200" cap="none" spc="0" normalizeH="0" baseline="0" noProof="0" dirty="0">
                <a:ln>
                  <a:noFill/>
                </a:ln>
                <a:solidFill>
                  <a:srgbClr val="00074F">
                    <a:lumMod val="75000"/>
                    <a:lumOff val="25000"/>
                  </a:srgbClr>
                </a:solidFill>
                <a:effectLst/>
                <a:uLnTx/>
                <a:uFillTx/>
                <a:latin typeface="Arial" panose="020B0604020202020204" pitchFamily="34" charset="0"/>
                <a:ea typeface="Arial" panose="020B0604020202020204" pitchFamily="34" charset="0"/>
                <a:cs typeface="+mn-cs"/>
              </a:rPr>
              <a:t>Conversation</a:t>
            </a:r>
            <a:r>
              <a:rPr kumimoji="0" lang="en-US" sz="1400" b="0" i="1" u="none" strike="noStrike" kern="1200" cap="none" spc="-8" normalizeH="0" baseline="0" noProof="0" dirty="0">
                <a:ln>
                  <a:noFill/>
                </a:ln>
                <a:solidFill>
                  <a:srgbClr val="00074F">
                    <a:lumMod val="75000"/>
                    <a:lumOff val="25000"/>
                  </a:srgbClr>
                </a:solidFill>
                <a:effectLst/>
                <a:uLnTx/>
                <a:uFillTx/>
                <a:latin typeface="Arial" panose="020B0604020202020204" pitchFamily="34" charset="0"/>
                <a:ea typeface="Arial" panose="020B0604020202020204" pitchFamily="34" charset="0"/>
                <a:cs typeface="+mn-cs"/>
              </a:rPr>
              <a:t> </a:t>
            </a:r>
            <a:r>
              <a:rPr kumimoji="0" lang="en-US" sz="1400" b="0" i="1" u="none" strike="noStrike" kern="1200" cap="none" spc="0" normalizeH="0" baseline="0" noProof="0" dirty="0">
                <a:ln>
                  <a:noFill/>
                </a:ln>
                <a:solidFill>
                  <a:srgbClr val="00074F">
                    <a:lumMod val="75000"/>
                    <a:lumOff val="25000"/>
                  </a:srgbClr>
                </a:solidFill>
                <a:effectLst/>
                <a:uLnTx/>
                <a:uFillTx/>
                <a:latin typeface="Arial" panose="020B0604020202020204" pitchFamily="34" charset="0"/>
                <a:ea typeface="Arial" panose="020B0604020202020204" pitchFamily="34" charset="0"/>
                <a:cs typeface="+mn-cs"/>
              </a:rPr>
              <a:t>on</a:t>
            </a:r>
            <a:r>
              <a:rPr kumimoji="0" lang="en-US" sz="1400" b="0" i="1" u="none" strike="noStrike" kern="1200" cap="none" spc="-11" normalizeH="0" baseline="0" noProof="0" dirty="0">
                <a:ln>
                  <a:noFill/>
                </a:ln>
                <a:solidFill>
                  <a:srgbClr val="00074F">
                    <a:lumMod val="75000"/>
                    <a:lumOff val="25000"/>
                  </a:srgbClr>
                </a:solidFill>
                <a:effectLst/>
                <a:uLnTx/>
                <a:uFillTx/>
                <a:latin typeface="Arial" panose="020B0604020202020204" pitchFamily="34" charset="0"/>
                <a:ea typeface="Arial" panose="020B0604020202020204" pitchFamily="34" charset="0"/>
                <a:cs typeface="+mn-cs"/>
              </a:rPr>
              <a:t> </a:t>
            </a:r>
            <a:r>
              <a:rPr kumimoji="0" lang="en-US" sz="1400" b="0" i="1" u="none" strike="noStrike" kern="1200" cap="none" spc="0" normalizeH="0" baseline="0" noProof="0" dirty="0">
                <a:ln>
                  <a:noFill/>
                </a:ln>
                <a:solidFill>
                  <a:srgbClr val="00074F">
                    <a:lumMod val="75000"/>
                    <a:lumOff val="25000"/>
                  </a:srgbClr>
                </a:solidFill>
                <a:effectLst/>
                <a:uLnTx/>
                <a:uFillTx/>
                <a:latin typeface="Arial" panose="020B0604020202020204" pitchFamily="34" charset="0"/>
                <a:ea typeface="Arial" panose="020B0604020202020204" pitchFamily="34" charset="0"/>
                <a:cs typeface="+mn-cs"/>
              </a:rPr>
              <a:t>BIPOC</a:t>
            </a:r>
            <a:r>
              <a:rPr kumimoji="0" lang="en-US" sz="1400" b="0" i="1" u="none" strike="noStrike" kern="1200" cap="none" spc="-11" normalizeH="0" baseline="0" noProof="0" dirty="0">
                <a:ln>
                  <a:noFill/>
                </a:ln>
                <a:solidFill>
                  <a:srgbClr val="00074F">
                    <a:lumMod val="75000"/>
                    <a:lumOff val="25000"/>
                  </a:srgbClr>
                </a:solidFill>
                <a:effectLst/>
                <a:uLnTx/>
                <a:uFillTx/>
                <a:latin typeface="Arial" panose="020B0604020202020204" pitchFamily="34" charset="0"/>
                <a:ea typeface="Arial" panose="020B0604020202020204" pitchFamily="34" charset="0"/>
                <a:cs typeface="+mn-cs"/>
              </a:rPr>
              <a:t> </a:t>
            </a:r>
            <a:r>
              <a:rPr kumimoji="0" lang="en-US" sz="1400" b="0" i="1" u="none" strike="noStrike" kern="1200" cap="none" spc="0" normalizeH="0" baseline="0" noProof="0" dirty="0">
                <a:ln>
                  <a:noFill/>
                </a:ln>
                <a:solidFill>
                  <a:srgbClr val="00074F">
                    <a:lumMod val="75000"/>
                    <a:lumOff val="25000"/>
                  </a:srgbClr>
                </a:solidFill>
                <a:effectLst/>
                <a:uLnTx/>
                <a:uFillTx/>
                <a:latin typeface="Arial" panose="020B0604020202020204" pitchFamily="34" charset="0"/>
                <a:ea typeface="Arial" panose="020B0604020202020204" pitchFamily="34" charset="0"/>
                <a:cs typeface="+mn-cs"/>
              </a:rPr>
              <a:t>Nurse</a:t>
            </a:r>
            <a:r>
              <a:rPr kumimoji="0" lang="en-US" sz="1400" b="0" i="1" u="none" strike="noStrike" kern="1200" cap="none" spc="-8" normalizeH="0" baseline="0" noProof="0" dirty="0">
                <a:ln>
                  <a:noFill/>
                </a:ln>
                <a:solidFill>
                  <a:srgbClr val="00074F">
                    <a:lumMod val="75000"/>
                    <a:lumOff val="25000"/>
                  </a:srgbClr>
                </a:solidFill>
                <a:effectLst/>
                <a:uLnTx/>
                <a:uFillTx/>
                <a:latin typeface="Arial" panose="020B0604020202020204" pitchFamily="34" charset="0"/>
                <a:ea typeface="Arial" panose="020B0604020202020204" pitchFamily="34" charset="0"/>
                <a:cs typeface="+mn-cs"/>
              </a:rPr>
              <a:t> </a:t>
            </a:r>
            <a:r>
              <a:rPr kumimoji="0" lang="en-US" sz="1400" b="0" i="1" u="none" strike="noStrike" kern="1200" cap="none" spc="0" normalizeH="0" baseline="0" noProof="0" dirty="0">
                <a:ln>
                  <a:noFill/>
                </a:ln>
                <a:solidFill>
                  <a:srgbClr val="00074F">
                    <a:lumMod val="75000"/>
                    <a:lumOff val="25000"/>
                  </a:srgbClr>
                </a:solidFill>
                <a:effectLst/>
                <a:uLnTx/>
                <a:uFillTx/>
                <a:latin typeface="Arial" panose="020B0604020202020204" pitchFamily="34" charset="0"/>
                <a:ea typeface="Arial" panose="020B0604020202020204" pitchFamily="34" charset="0"/>
                <a:cs typeface="+mn-cs"/>
              </a:rPr>
              <a:t>Experiences</a:t>
            </a:r>
            <a:endParaRPr kumimoji="0" lang="en-US" sz="1400" b="0" i="0" u="none" strike="noStrike" kern="1200" cap="none" spc="0" normalizeH="0" baseline="0" noProof="0" dirty="0">
              <a:ln>
                <a:noFill/>
              </a:ln>
              <a:solidFill>
                <a:srgbClr val="00074F">
                  <a:lumMod val="75000"/>
                  <a:lumOff val="25000"/>
                </a:srgbClr>
              </a:solidFill>
              <a:effectLst/>
              <a:uLnTx/>
              <a:uFillTx/>
              <a:latin typeface="Arial" panose="020B0604020202020204" pitchFamily="34" charset="0"/>
              <a:ea typeface="Arial" panose="020B0604020202020204" pitchFamily="34" charset="0"/>
              <a:cs typeface="+mn-cs"/>
            </a:endParaRPr>
          </a:p>
          <a:p>
            <a:pPr marL="171450" marR="0" lvl="0" indent="-171450" algn="l" defTabSz="685800" rtl="0" eaLnBrk="1" fontAlgn="auto" latinLnBrk="0" hangingPunct="1">
              <a:lnSpc>
                <a:spcPct val="100000"/>
              </a:lnSpc>
              <a:spcBef>
                <a:spcPts val="0"/>
              </a:spcBef>
              <a:spcAft>
                <a:spcPts val="45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chemeClr val="accent1"/>
                </a:solidFill>
                <a:effectLst/>
                <a:uLnTx/>
                <a:uFillTx/>
                <a:latin typeface="Arial" panose="020B0604020202020204" pitchFamily="34" charset="0"/>
                <a:ea typeface="Arial" panose="020B0604020202020204" pitchFamily="34" charset="0"/>
                <a:cs typeface="+mn-cs"/>
              </a:rPr>
              <a:t>Participated in the AARP</a:t>
            </a:r>
            <a:r>
              <a:rPr kumimoji="0" lang="en-US" sz="1400" b="0" i="0" u="none" strike="noStrike" kern="1200" cap="none" spc="-34" normalizeH="0" baseline="0" noProof="0" dirty="0">
                <a:ln>
                  <a:noFill/>
                </a:ln>
                <a:solidFill>
                  <a:schemeClr val="accent1"/>
                </a:solidFill>
                <a:effectLst/>
                <a:uLnTx/>
                <a:uFillTx/>
                <a:latin typeface="Arial" panose="020B0604020202020204" pitchFamily="34" charset="0"/>
                <a:ea typeface="Arial" panose="020B0604020202020204" pitchFamily="34" charset="0"/>
                <a:cs typeface="+mn-cs"/>
              </a:rPr>
              <a:t> </a:t>
            </a:r>
            <a:r>
              <a:rPr kumimoji="0" lang="en-US" sz="1400" b="0" i="0" u="none" strike="noStrike" kern="1200" cap="none" spc="0" normalizeH="0" baseline="0" noProof="0" dirty="0">
                <a:ln>
                  <a:noFill/>
                </a:ln>
                <a:solidFill>
                  <a:schemeClr val="accent1"/>
                </a:solidFill>
                <a:effectLst/>
                <a:uLnTx/>
                <a:uFillTx/>
                <a:latin typeface="Arial" panose="020B0604020202020204" pitchFamily="34" charset="0"/>
                <a:ea typeface="Arial" panose="020B0604020202020204" pitchFamily="34" charset="0"/>
                <a:cs typeface="+mn-cs"/>
              </a:rPr>
              <a:t>Nursing</a:t>
            </a:r>
            <a:r>
              <a:rPr kumimoji="0" lang="en-US" sz="1400" b="0" i="0" u="none" strike="noStrike" kern="1200" cap="none" spc="-26" normalizeH="0" baseline="0" noProof="0" dirty="0">
                <a:ln>
                  <a:noFill/>
                </a:ln>
                <a:solidFill>
                  <a:schemeClr val="accent1"/>
                </a:solidFill>
                <a:effectLst/>
                <a:uLnTx/>
                <a:uFillTx/>
                <a:latin typeface="Arial" panose="020B0604020202020204" pitchFamily="34" charset="0"/>
                <a:ea typeface="Arial" panose="020B0604020202020204" pitchFamily="34" charset="0"/>
                <a:cs typeface="+mn-cs"/>
              </a:rPr>
              <a:t> </a:t>
            </a:r>
            <a:r>
              <a:rPr kumimoji="0" lang="en-US" sz="1400" b="0" i="0" u="none" strike="noStrike" kern="1200" cap="none" spc="-8" normalizeH="0" baseline="0" noProof="0" dirty="0">
                <a:ln>
                  <a:noFill/>
                </a:ln>
                <a:solidFill>
                  <a:schemeClr val="accent1"/>
                </a:solidFill>
                <a:effectLst/>
                <a:uLnTx/>
                <a:uFillTx/>
                <a:latin typeface="Arial" panose="020B0604020202020204" pitchFamily="34" charset="0"/>
                <a:ea typeface="Arial" panose="020B0604020202020204" pitchFamily="34" charset="0"/>
                <a:cs typeface="+mn-cs"/>
              </a:rPr>
              <a:t>Roundtable – May 23, 2023</a:t>
            </a:r>
            <a:endParaRPr kumimoji="0" lang="en-US" sz="1400" b="0" i="0" u="none" strike="noStrike" kern="1200" cap="none" spc="0" normalizeH="0" baseline="0" noProof="0" dirty="0">
              <a:ln>
                <a:noFill/>
              </a:ln>
              <a:solidFill>
                <a:schemeClr val="accent1"/>
              </a:solidFill>
              <a:effectLst/>
              <a:uLnTx/>
              <a:uFillTx/>
              <a:latin typeface="Arial" panose="020B0604020202020204" pitchFamily="34" charset="0"/>
              <a:ea typeface="Arial" panose="020B0604020202020204" pitchFamily="34" charset="0"/>
              <a:cs typeface="+mn-cs"/>
            </a:endParaRPr>
          </a:p>
          <a:p>
            <a:pPr marL="0" marR="0" lvl="0" indent="0" algn="l" defTabSz="685800" rtl="0" eaLnBrk="1" fontAlgn="auto" latinLnBrk="0" hangingPunct="1">
              <a:lnSpc>
                <a:spcPct val="100000"/>
              </a:lnSpc>
              <a:spcBef>
                <a:spcPts val="600"/>
              </a:spcBef>
              <a:spcAft>
                <a:spcPts val="300"/>
              </a:spcAft>
              <a:buClrTx/>
              <a:buSzTx/>
              <a:buFont typeface="Arial" panose="020B0604020202020204" pitchFamily="34" charset="0"/>
              <a:buNone/>
              <a:tabLst/>
              <a:defRPr/>
            </a:pPr>
            <a:r>
              <a:rPr kumimoji="0" lang="en-US" sz="1500" b="1" i="0" u="none" strike="noStrike" kern="1200" cap="none" spc="0" normalizeH="0" baseline="0" noProof="0" dirty="0">
                <a:ln>
                  <a:noFill/>
                </a:ln>
                <a:solidFill>
                  <a:srgbClr val="0070CE"/>
                </a:solidFill>
                <a:effectLst/>
                <a:uLnTx/>
                <a:uFillTx/>
                <a:latin typeface="Arial" panose="020B0604020202020204" pitchFamily="34" charset="0"/>
                <a:ea typeface="Arial" panose="020B0604020202020204" pitchFamily="34" charset="0"/>
                <a:cs typeface="+mn-cs"/>
              </a:rPr>
              <a:t>Collaboration with the Board of Registration in Nursing</a:t>
            </a:r>
          </a:p>
          <a:p>
            <a:pPr marL="171450" marR="0" lvl="0" indent="-171450" algn="l" defTabSz="685800" rtl="0" eaLnBrk="1" fontAlgn="auto" latinLnBrk="0" hangingPunct="1">
              <a:lnSpc>
                <a:spcPct val="100000"/>
              </a:lnSpc>
              <a:spcBef>
                <a:spcPts val="0"/>
              </a:spcBef>
              <a:spcAft>
                <a:spcPts val="45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70CE"/>
                </a:solidFill>
                <a:effectLst/>
                <a:uLnTx/>
                <a:uFillTx/>
                <a:latin typeface="Arial" panose="020B0604020202020204" pitchFamily="34" charset="0"/>
                <a:ea typeface="Arial" panose="020B0604020202020204" pitchFamily="34" charset="0"/>
                <a:cs typeface="+mn-cs"/>
              </a:rPr>
              <a:t>Nursing</a:t>
            </a:r>
            <a:r>
              <a:rPr kumimoji="0" lang="en-US" sz="1400" b="0" i="0" u="none" strike="noStrike" kern="1200" cap="none" spc="-56" normalizeH="0" baseline="0" noProof="0" dirty="0">
                <a:ln>
                  <a:noFill/>
                </a:ln>
                <a:solidFill>
                  <a:srgbClr val="0070CE"/>
                </a:solidFill>
                <a:effectLst/>
                <a:uLnTx/>
                <a:uFillTx/>
                <a:latin typeface="Arial" panose="020B0604020202020204" pitchFamily="34" charset="0"/>
                <a:ea typeface="Arial" panose="020B0604020202020204" pitchFamily="34" charset="0"/>
                <a:cs typeface="+mn-cs"/>
              </a:rPr>
              <a:t> </a:t>
            </a:r>
            <a:r>
              <a:rPr kumimoji="0" lang="en-US" sz="1400" b="0" i="0" u="none" strike="noStrike" kern="1200" cap="none" spc="0" normalizeH="0" baseline="0" noProof="0" dirty="0">
                <a:ln>
                  <a:noFill/>
                </a:ln>
                <a:solidFill>
                  <a:srgbClr val="0070CE"/>
                </a:solidFill>
                <a:effectLst/>
                <a:uLnTx/>
                <a:uFillTx/>
                <a:latin typeface="Arial" panose="020B0604020202020204" pitchFamily="34" charset="0"/>
                <a:ea typeface="Arial" panose="020B0604020202020204" pitchFamily="34" charset="0"/>
                <a:cs typeface="+mn-cs"/>
              </a:rPr>
              <a:t>Re-licensure</a:t>
            </a:r>
            <a:r>
              <a:rPr kumimoji="0" lang="en-US" sz="1400" b="0" i="0" u="none" strike="noStrike" kern="1200" cap="none" spc="-56" normalizeH="0" baseline="0" noProof="0" dirty="0">
                <a:ln>
                  <a:noFill/>
                </a:ln>
                <a:solidFill>
                  <a:srgbClr val="0070CE"/>
                </a:solidFill>
                <a:effectLst/>
                <a:uLnTx/>
                <a:uFillTx/>
                <a:latin typeface="Arial" panose="020B0604020202020204" pitchFamily="34" charset="0"/>
                <a:ea typeface="Arial" panose="020B0604020202020204" pitchFamily="34" charset="0"/>
                <a:cs typeface="+mn-cs"/>
              </a:rPr>
              <a:t> </a:t>
            </a:r>
            <a:r>
              <a:rPr kumimoji="0" lang="en-US" sz="1400" b="0" i="0" u="none" strike="noStrike" kern="1200" cap="none" spc="-8" normalizeH="0" baseline="0" noProof="0" dirty="0">
                <a:ln>
                  <a:noFill/>
                </a:ln>
                <a:solidFill>
                  <a:srgbClr val="0070CE"/>
                </a:solidFill>
                <a:effectLst/>
                <a:uLnTx/>
                <a:uFillTx/>
                <a:latin typeface="Arial" panose="020B0604020202020204" pitchFamily="34" charset="0"/>
                <a:ea typeface="Arial" panose="020B0604020202020204" pitchFamily="34" charset="0"/>
                <a:cs typeface="+mn-cs"/>
              </a:rPr>
              <a:t>Survey – LPN/RN</a:t>
            </a:r>
            <a:endParaRPr kumimoji="0" lang="en-US" sz="1400" b="0" i="0" u="none" strike="noStrike" kern="1200" cap="none" spc="0" normalizeH="0" baseline="0" noProof="0" dirty="0">
              <a:ln>
                <a:noFill/>
              </a:ln>
              <a:solidFill>
                <a:srgbClr val="00074F"/>
              </a:solidFill>
              <a:effectLst/>
              <a:uLnTx/>
              <a:uFillTx/>
              <a:latin typeface="Arial" panose="020B0604020202020204" pitchFamily="34" charset="0"/>
              <a:ea typeface="Arial" panose="020B0604020202020204" pitchFamily="34" charset="0"/>
              <a:cs typeface="+mn-cs"/>
            </a:endParaRPr>
          </a:p>
          <a:p>
            <a:pPr marL="171450" marR="0" lvl="0" indent="-171450" algn="l" defTabSz="685800" rtl="0" eaLnBrk="1" fontAlgn="auto" latinLnBrk="0" hangingPunct="1">
              <a:lnSpc>
                <a:spcPct val="100000"/>
              </a:lnSpc>
              <a:spcBef>
                <a:spcPts val="0"/>
              </a:spcBef>
              <a:spcAft>
                <a:spcPts val="45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70CE"/>
                </a:solidFill>
                <a:effectLst/>
                <a:uLnTx/>
                <a:uFillTx/>
                <a:latin typeface="Arial" panose="020B0604020202020204" pitchFamily="34" charset="0"/>
                <a:ea typeface="Arial" panose="020B0604020202020204" pitchFamily="34" charset="0"/>
                <a:cs typeface="+mn-cs"/>
              </a:rPr>
              <a:t>Nursing</a:t>
            </a:r>
            <a:r>
              <a:rPr kumimoji="0" lang="en-US" sz="1400" b="0" i="0" u="none" strike="noStrike" kern="1200" cap="none" spc="-49" normalizeH="0" baseline="0" noProof="0" dirty="0">
                <a:ln>
                  <a:noFill/>
                </a:ln>
                <a:solidFill>
                  <a:srgbClr val="0070CE"/>
                </a:solidFill>
                <a:effectLst/>
                <a:uLnTx/>
                <a:uFillTx/>
                <a:latin typeface="Arial" panose="020B0604020202020204" pitchFamily="34" charset="0"/>
                <a:ea typeface="Arial" panose="020B0604020202020204" pitchFamily="34" charset="0"/>
                <a:cs typeface="+mn-cs"/>
              </a:rPr>
              <a:t> </a:t>
            </a:r>
            <a:r>
              <a:rPr kumimoji="0" lang="en-US" sz="1400" b="0" i="0" u="none" strike="noStrike" kern="1200" cap="none" spc="0" normalizeH="0" baseline="0" noProof="0" dirty="0">
                <a:ln>
                  <a:noFill/>
                </a:ln>
                <a:solidFill>
                  <a:srgbClr val="0070CE"/>
                </a:solidFill>
                <a:effectLst/>
                <a:uLnTx/>
                <a:uFillTx/>
                <a:latin typeface="Arial" panose="020B0604020202020204" pitchFamily="34" charset="0"/>
                <a:ea typeface="Arial" panose="020B0604020202020204" pitchFamily="34" charset="0"/>
                <a:cs typeface="+mn-cs"/>
              </a:rPr>
              <a:t>Re-licensure</a:t>
            </a:r>
            <a:r>
              <a:rPr kumimoji="0" lang="en-US" sz="1400" b="0" i="0" u="none" strike="noStrike" kern="1200" cap="none" spc="-53" normalizeH="0" baseline="0" noProof="0" dirty="0">
                <a:ln>
                  <a:noFill/>
                </a:ln>
                <a:solidFill>
                  <a:srgbClr val="0070CE"/>
                </a:solidFill>
                <a:effectLst/>
                <a:uLnTx/>
                <a:uFillTx/>
                <a:latin typeface="Arial" panose="020B0604020202020204" pitchFamily="34" charset="0"/>
                <a:ea typeface="Arial" panose="020B0604020202020204" pitchFamily="34" charset="0"/>
                <a:cs typeface="+mn-cs"/>
              </a:rPr>
              <a:t> </a:t>
            </a:r>
            <a:r>
              <a:rPr kumimoji="0" lang="en-US" sz="1400" b="0" i="0" u="none" strike="noStrike" kern="1200" cap="none" spc="-15" normalizeH="0" baseline="0" noProof="0" dirty="0">
                <a:ln>
                  <a:noFill/>
                </a:ln>
                <a:solidFill>
                  <a:srgbClr val="0070CE"/>
                </a:solidFill>
                <a:effectLst/>
                <a:uLnTx/>
                <a:uFillTx/>
                <a:latin typeface="Arial" panose="020B0604020202020204" pitchFamily="34" charset="0"/>
                <a:ea typeface="Arial" panose="020B0604020202020204" pitchFamily="34" charset="0"/>
                <a:cs typeface="+mn-cs"/>
              </a:rPr>
              <a:t>Data</a:t>
            </a:r>
            <a:endParaRPr kumimoji="0" lang="en-US" sz="1400" b="0" i="0" u="none" strike="noStrike" kern="1200" cap="none" spc="0" normalizeH="0" baseline="0" noProof="0" dirty="0">
              <a:ln>
                <a:noFill/>
              </a:ln>
              <a:solidFill>
                <a:srgbClr val="00074F"/>
              </a:solidFill>
              <a:effectLst/>
              <a:uLnTx/>
              <a:uFillTx/>
              <a:latin typeface="Arial" panose="020B0604020202020204" pitchFamily="34" charset="0"/>
              <a:ea typeface="Arial" panose="020B0604020202020204" pitchFamily="34" charset="0"/>
              <a:cs typeface="+mn-cs"/>
            </a:endParaRPr>
          </a:p>
          <a:p>
            <a:pPr marL="0" marR="0" lvl="0" indent="0" algn="l" defTabSz="685800" rtl="0" eaLnBrk="1" fontAlgn="auto" latinLnBrk="0" hangingPunct="1">
              <a:lnSpc>
                <a:spcPct val="100000"/>
              </a:lnSpc>
              <a:spcBef>
                <a:spcPts val="600"/>
              </a:spcBef>
              <a:spcAft>
                <a:spcPts val="300"/>
              </a:spcAft>
              <a:buClrTx/>
              <a:buSzTx/>
              <a:buFont typeface="Arial" panose="020B0604020202020204" pitchFamily="34" charset="0"/>
              <a:buNone/>
              <a:tabLst/>
              <a:defRPr/>
            </a:pPr>
            <a:r>
              <a:rPr kumimoji="0" lang="en-US" sz="1500" b="1" i="0" u="none" strike="noStrike" kern="1200" cap="none" spc="0" normalizeH="0" baseline="0" noProof="0" dirty="0">
                <a:ln>
                  <a:noFill/>
                </a:ln>
                <a:solidFill>
                  <a:srgbClr val="0070CE"/>
                </a:solidFill>
                <a:effectLst/>
                <a:uLnTx/>
                <a:uFillTx/>
                <a:latin typeface="Arial" panose="020B0604020202020204" pitchFamily="34" charset="0"/>
                <a:ea typeface="Arial" panose="020B0604020202020204" pitchFamily="34" charset="0"/>
                <a:cs typeface="+mn-cs"/>
              </a:rPr>
              <a:t>Local Events </a:t>
            </a:r>
          </a:p>
          <a:p>
            <a:pPr marL="171450" marR="0" lvl="0" indent="-171450" algn="l" defTabSz="685800" rtl="0" eaLnBrk="1" fontAlgn="auto" latinLnBrk="0" hangingPunct="1">
              <a:lnSpc>
                <a:spcPct val="100000"/>
              </a:lnSpc>
              <a:spcBef>
                <a:spcPts val="0"/>
              </a:spcBef>
              <a:spcAft>
                <a:spcPts val="45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70CE"/>
                </a:solidFill>
                <a:effectLst/>
                <a:uLnTx/>
                <a:uFillTx/>
                <a:latin typeface="Arial" panose="020B0604020202020204" pitchFamily="34" charset="0"/>
                <a:ea typeface="Arial" panose="020B0604020202020204" pitchFamily="34" charset="0"/>
                <a:cs typeface="+mn-cs"/>
              </a:rPr>
              <a:t>Black Nurses Panel Discussion </a:t>
            </a:r>
            <a:r>
              <a:rPr kumimoji="0" lang="en-US" sz="1400" b="0" i="0" u="none" strike="noStrike" kern="1200" cap="none" spc="-8" normalizeH="0" baseline="0" noProof="0" dirty="0">
                <a:ln>
                  <a:noFill/>
                </a:ln>
                <a:solidFill>
                  <a:srgbClr val="0070CE"/>
                </a:solidFill>
                <a:effectLst/>
                <a:uLnTx/>
                <a:uFillTx/>
                <a:latin typeface="Arial" panose="020B0604020202020204" pitchFamily="34" charset="0"/>
                <a:ea typeface="Arial" panose="020B0604020202020204" pitchFamily="34" charset="0"/>
                <a:cs typeface="+mn-cs"/>
              </a:rPr>
              <a:t>– </a:t>
            </a:r>
            <a:r>
              <a:rPr kumimoji="0" lang="en-US" sz="1400" b="0" i="0" u="none" strike="noStrike" kern="1200" cap="none" spc="0" normalizeH="0" baseline="0" noProof="0" dirty="0">
                <a:ln>
                  <a:noFill/>
                </a:ln>
                <a:solidFill>
                  <a:srgbClr val="0070CE"/>
                </a:solidFill>
                <a:effectLst/>
                <a:uLnTx/>
                <a:uFillTx/>
                <a:latin typeface="Arial" panose="020B0604020202020204" pitchFamily="34" charset="0"/>
                <a:ea typeface="Arial" panose="020B0604020202020204" pitchFamily="34" charset="0"/>
                <a:cs typeface="+mn-cs"/>
              </a:rPr>
              <a:t>Commemoration of Black Nurses Day, February 23, 2023 </a:t>
            </a:r>
          </a:p>
          <a:p>
            <a:pPr marL="171450" marR="0" lvl="0" indent="-171450" algn="l" defTabSz="685800" rtl="0" eaLnBrk="1" fontAlgn="auto" latinLnBrk="0" hangingPunct="1">
              <a:lnSpc>
                <a:spcPct val="100000"/>
              </a:lnSpc>
              <a:spcBef>
                <a:spcPts val="0"/>
              </a:spcBef>
              <a:spcAft>
                <a:spcPts val="45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chemeClr val="accent1"/>
                </a:solidFill>
                <a:effectLst/>
                <a:uLnTx/>
                <a:uFillTx/>
                <a:latin typeface="Arial" panose="020B0604020202020204" pitchFamily="34" charset="0"/>
                <a:ea typeface="Arial" panose="020B0604020202020204" pitchFamily="34" charset="0"/>
                <a:cs typeface="+mn-cs"/>
              </a:rPr>
              <a:t>Conducted Nursing Projects Survey</a:t>
            </a:r>
            <a:r>
              <a:rPr kumimoji="0" lang="en-US" sz="1400" b="0" i="0" u="none" strike="noStrike" kern="1200" cap="none" spc="-8" normalizeH="0" baseline="0" noProof="0" dirty="0">
                <a:ln>
                  <a:noFill/>
                </a:ln>
                <a:solidFill>
                  <a:schemeClr val="accent1"/>
                </a:solidFill>
                <a:effectLst/>
                <a:uLnTx/>
                <a:uFillTx/>
                <a:latin typeface="Arial" panose="020B0604020202020204" pitchFamily="34" charset="0"/>
                <a:ea typeface="Arial" panose="020B0604020202020204" pitchFamily="34" charset="0"/>
                <a:cs typeface="+mn-cs"/>
              </a:rPr>
              <a:t> – </a:t>
            </a:r>
            <a:r>
              <a:rPr kumimoji="0" lang="en-US" sz="1400" b="0" i="0" u="none" strike="noStrike" kern="1200" cap="none" spc="0" normalizeH="0" baseline="0" noProof="0" dirty="0">
                <a:ln>
                  <a:noFill/>
                </a:ln>
                <a:solidFill>
                  <a:schemeClr val="accent1"/>
                </a:solidFill>
                <a:effectLst/>
                <a:uLnTx/>
                <a:uFillTx/>
                <a:latin typeface="Arial" panose="020B0604020202020204" pitchFamily="34" charset="0"/>
                <a:ea typeface="Arial" panose="020B0604020202020204" pitchFamily="34" charset="0"/>
                <a:cs typeface="+mn-cs"/>
              </a:rPr>
              <a:t>Gained information on work being done to date from member organizations</a:t>
            </a:r>
            <a:endParaRPr kumimoji="0" lang="en-US" sz="1400" b="0" i="0" u="none" strike="noStrike" kern="1200" cap="none" spc="0" normalizeH="0" baseline="0" noProof="0" dirty="0">
              <a:ln>
                <a:noFill/>
              </a:ln>
              <a:solidFill>
                <a:schemeClr val="accent1"/>
              </a:solidFill>
              <a:effectLst/>
              <a:uLnTx/>
              <a:uFillTx/>
              <a:latin typeface="Arial"/>
              <a:ea typeface="+mn-ea"/>
              <a:cs typeface="+mn-cs"/>
            </a:endParaRPr>
          </a:p>
          <a:p>
            <a:endParaRPr lang="en-US" dirty="0"/>
          </a:p>
        </p:txBody>
      </p:sp>
      <p:sp>
        <p:nvSpPr>
          <p:cNvPr id="4" name="Slide Number Placeholder 3">
            <a:extLst>
              <a:ext uri="{FF2B5EF4-FFF2-40B4-BE49-F238E27FC236}">
                <a16:creationId xmlns:a16="http://schemas.microsoft.com/office/drawing/2014/main" id="{51BA1D8A-76E4-B14B-2940-9154FDCDECEA}"/>
              </a:ext>
            </a:extLst>
          </p:cNvPr>
          <p:cNvSpPr>
            <a:spLocks noGrp="1"/>
          </p:cNvSpPr>
          <p:nvPr>
            <p:ph type="sldNum" sz="quarter" idx="12"/>
          </p:nvPr>
        </p:nvSpPr>
        <p:spPr/>
        <p:txBody>
          <a:bodyPr/>
          <a:lstStyle/>
          <a:p>
            <a:fld id="{369026CA-FCD3-9147-8CC6-4862EFF526B8}" type="slidenum">
              <a:rPr lang="en-US" smtClean="0"/>
              <a:pPr/>
              <a:t>23</a:t>
            </a:fld>
            <a:endParaRPr lang="en-US" dirty="0"/>
          </a:p>
        </p:txBody>
      </p:sp>
    </p:spTree>
    <p:extLst>
      <p:ext uri="{BB962C8B-B14F-4D97-AF65-F5344CB8AC3E}">
        <p14:creationId xmlns:p14="http://schemas.microsoft.com/office/powerpoint/2010/main" val="22673134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BD46781-068D-DC59-9A60-09256845FC61}"/>
              </a:ext>
            </a:extLst>
          </p:cNvPr>
          <p:cNvSpPr>
            <a:spLocks noGrp="1"/>
          </p:cNvSpPr>
          <p:nvPr>
            <p:ph type="title"/>
          </p:nvPr>
        </p:nvSpPr>
        <p:spPr/>
        <p:txBody>
          <a:bodyPr/>
          <a:lstStyle/>
          <a:p>
            <a:r>
              <a:rPr lang="en-US" dirty="0">
                <a:latin typeface="Georgia"/>
              </a:rPr>
              <a:t>NCWS FY ’24 Priority Focus Areas</a:t>
            </a:r>
            <a:endParaRPr lang="en-US" dirty="0"/>
          </a:p>
        </p:txBody>
      </p:sp>
      <p:sp>
        <p:nvSpPr>
          <p:cNvPr id="7" name="Content Placeholder 6">
            <a:extLst>
              <a:ext uri="{FF2B5EF4-FFF2-40B4-BE49-F238E27FC236}">
                <a16:creationId xmlns:a16="http://schemas.microsoft.com/office/drawing/2014/main" id="{63C7C2B1-CFA5-1271-3967-517D844070A9}"/>
              </a:ext>
            </a:extLst>
          </p:cNvPr>
          <p:cNvSpPr>
            <a:spLocks noGrp="1"/>
          </p:cNvSpPr>
          <p:nvPr>
            <p:ph type="body" sz="quarter" idx="14"/>
          </p:nvPr>
        </p:nvSpPr>
        <p:spPr>
          <a:xfrm>
            <a:off x="685798" y="1259176"/>
            <a:ext cx="7767999" cy="1941223"/>
          </a:xfrm>
        </p:spPr>
        <p:txBody>
          <a:bodyPr/>
          <a:lstStyle/>
          <a:p>
            <a:pPr marL="0" indent="0">
              <a:buNone/>
            </a:pPr>
            <a:r>
              <a:rPr lang="en-US" sz="2000" dirty="0">
                <a:solidFill>
                  <a:schemeClr val="accent1"/>
                </a:solidFill>
                <a:latin typeface="Georgia"/>
              </a:rPr>
              <a:t>Changes in the Governor's Model-Multi Secretariat Approach</a:t>
            </a:r>
          </a:p>
          <a:p>
            <a:pPr marL="342900" indent="-342900">
              <a:lnSpc>
                <a:spcPct val="100000"/>
              </a:lnSpc>
              <a:buFont typeface="Arial" panose="020B0604020202020204" pitchFamily="34" charset="0"/>
              <a:buChar char="•"/>
            </a:pPr>
            <a:r>
              <a:rPr lang="en-US" sz="1550" dirty="0">
                <a:latin typeface="+mn-lt"/>
              </a:rPr>
              <a:t>Recommendations for enhanced scholarship distribution for private and public colleges, as well as student stipends that allow candidates to support their family and go to school at the same time, starting FY25.</a:t>
            </a:r>
          </a:p>
          <a:p>
            <a:pPr marL="342900" indent="-342900">
              <a:lnSpc>
                <a:spcPct val="100000"/>
              </a:lnSpc>
              <a:buFont typeface="Arial" panose="020B0604020202020204" pitchFamily="34" charset="0"/>
              <a:buChar char="•"/>
            </a:pPr>
            <a:r>
              <a:rPr lang="en-US" sz="1550" dirty="0">
                <a:latin typeface="+mn-lt"/>
              </a:rPr>
              <a:t>The NCWS coordinates convening for schools of nursing to identify pathways to accept transfer credits, particularly when it comes to public schools, and increase the number of articulation agreements from CNA to LPN or RN and LPN to RN, etc.</a:t>
            </a:r>
          </a:p>
        </p:txBody>
      </p:sp>
      <p:sp>
        <p:nvSpPr>
          <p:cNvPr id="5" name="Slide Number Placeholder 4">
            <a:extLst>
              <a:ext uri="{FF2B5EF4-FFF2-40B4-BE49-F238E27FC236}">
                <a16:creationId xmlns:a16="http://schemas.microsoft.com/office/drawing/2014/main" id="{ACAE77A5-46F8-0C7D-8EFB-A410A6305004}"/>
              </a:ext>
            </a:extLst>
          </p:cNvPr>
          <p:cNvSpPr>
            <a:spLocks noGrp="1"/>
          </p:cNvSpPr>
          <p:nvPr>
            <p:ph type="sldNum" sz="quarter" idx="12"/>
          </p:nvPr>
        </p:nvSpPr>
        <p:spPr/>
        <p:txBody>
          <a:bodyPr/>
          <a:lstStyle/>
          <a:p>
            <a:fld id="{369026CA-FCD3-9147-8CC6-4862EFF526B8}" type="slidenum">
              <a:rPr lang="en-US" smtClean="0"/>
              <a:pPr/>
              <a:t>24</a:t>
            </a:fld>
            <a:endParaRPr lang="en-US" dirty="0"/>
          </a:p>
        </p:txBody>
      </p:sp>
      <p:cxnSp>
        <p:nvCxnSpPr>
          <p:cNvPr id="24" name="Straight Connector 23">
            <a:extLst>
              <a:ext uri="{FF2B5EF4-FFF2-40B4-BE49-F238E27FC236}">
                <a16:creationId xmlns:a16="http://schemas.microsoft.com/office/drawing/2014/main" id="{E61CE1F4-05CE-5C3E-6538-4EEC81543BCE}"/>
              </a:ext>
            </a:extLst>
          </p:cNvPr>
          <p:cNvCxnSpPr/>
          <p:nvPr/>
        </p:nvCxnSpPr>
        <p:spPr>
          <a:xfrm>
            <a:off x="2520881" y="3733800"/>
            <a:ext cx="0" cy="23622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EB59A5D-9636-DC75-FC09-CD81819BF524}"/>
              </a:ext>
            </a:extLst>
          </p:cNvPr>
          <p:cNvCxnSpPr/>
          <p:nvPr/>
        </p:nvCxnSpPr>
        <p:spPr>
          <a:xfrm>
            <a:off x="4582467" y="3733800"/>
            <a:ext cx="0" cy="23622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E146ADA-6841-5174-1691-387AE7ADD822}"/>
              </a:ext>
            </a:extLst>
          </p:cNvPr>
          <p:cNvCxnSpPr/>
          <p:nvPr/>
        </p:nvCxnSpPr>
        <p:spPr>
          <a:xfrm>
            <a:off x="6643845" y="3733800"/>
            <a:ext cx="0" cy="23622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 name="Text Placeholder 13">
            <a:extLst>
              <a:ext uri="{FF2B5EF4-FFF2-40B4-BE49-F238E27FC236}">
                <a16:creationId xmlns:a16="http://schemas.microsoft.com/office/drawing/2014/main" id="{A795374B-95EF-D9FA-ADA1-653C156F2CA0}"/>
              </a:ext>
            </a:extLst>
          </p:cNvPr>
          <p:cNvSpPr>
            <a:spLocks noGrp="1"/>
          </p:cNvSpPr>
          <p:nvPr>
            <p:ph type="body" sz="quarter" idx="18"/>
          </p:nvPr>
        </p:nvSpPr>
        <p:spPr>
          <a:xfrm>
            <a:off x="685800" y="3457575"/>
            <a:ext cx="1714500" cy="2304288"/>
          </a:xfrm>
        </p:spPr>
        <p:txBody>
          <a:bodyPr/>
          <a:lstStyle/>
          <a:p>
            <a:pPr marL="0" marR="0" lvl="0" indent="0" algn="ctr" defTabSz="685800"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600" b="1" i="0" u="none" strike="noStrike" kern="1200" cap="none" spc="0" normalizeH="0" baseline="0" noProof="0" dirty="0">
                <a:ln>
                  <a:noFill/>
                </a:ln>
                <a:solidFill>
                  <a:schemeClr val="accent3"/>
                </a:solidFill>
                <a:effectLst/>
                <a:uLnTx/>
                <a:uFillTx/>
                <a:latin typeface="Arial"/>
                <a:ea typeface="+mn-ea"/>
                <a:cs typeface="Arial"/>
              </a:rPr>
              <a:t>Policy</a:t>
            </a:r>
          </a:p>
          <a:p>
            <a:pPr marL="0" marR="0" lvl="0" indent="0" algn="l" defTabSz="685800" rtl="0" eaLnBrk="1" fontAlgn="auto" latinLnBrk="0" hangingPunct="1">
              <a:lnSpc>
                <a:spcPct val="112000"/>
              </a:lnSpc>
              <a:spcBef>
                <a:spcPts val="0"/>
              </a:spcBef>
              <a:spcAft>
                <a:spcPts val="750"/>
              </a:spcAft>
              <a:buClrTx/>
              <a:buSzTx/>
              <a:buFont typeface="Arial" panose="020B0604020202020204" pitchFamily="34" charset="0"/>
              <a:buNone/>
              <a:tabLst/>
              <a:defRPr/>
            </a:pPr>
            <a:r>
              <a:rPr kumimoji="0" lang="en-US" sz="1050" b="0" i="0" u="none" strike="noStrike" kern="1200" cap="none" spc="0" normalizeH="0" baseline="0" noProof="0" dirty="0">
                <a:ln>
                  <a:noFill/>
                </a:ln>
                <a:solidFill>
                  <a:srgbClr val="FFFFFF"/>
                </a:solidFill>
                <a:effectLst/>
                <a:uLnTx/>
                <a:uFillTx/>
                <a:latin typeface="Arial"/>
                <a:ea typeface="+mn-lt"/>
                <a:cs typeface="Arial"/>
              </a:rPr>
              <a:t>Work with appropriate stakeholders to review the pros and cons of the state entering a compact agreement. </a:t>
            </a:r>
            <a:endParaRPr kumimoji="0" lang="en-US" sz="1050" b="0" i="0" u="none" strike="noStrike" kern="1200" cap="none" spc="0" normalizeH="0" baseline="0" noProof="0" dirty="0">
              <a:ln>
                <a:noFill/>
              </a:ln>
              <a:solidFill>
                <a:srgbClr val="FF0000"/>
              </a:solidFill>
              <a:effectLst/>
              <a:uLnTx/>
              <a:uFillTx/>
              <a:latin typeface="Arial"/>
              <a:ea typeface="+mn-ea"/>
              <a:cs typeface="Arial"/>
            </a:endParaRPr>
          </a:p>
          <a:p>
            <a:pPr marL="0" marR="0" lvl="0" indent="0" algn="l" defTabSz="685800" rtl="0" eaLnBrk="1" fontAlgn="auto" latinLnBrk="0" hangingPunct="1">
              <a:lnSpc>
                <a:spcPct val="112000"/>
              </a:lnSpc>
              <a:spcBef>
                <a:spcPts val="0"/>
              </a:spcBef>
              <a:spcAft>
                <a:spcPts val="750"/>
              </a:spcAft>
              <a:buClrTx/>
              <a:buSzTx/>
              <a:buFont typeface="Arial" panose="020B0604020202020204" pitchFamily="34" charset="0"/>
              <a:buNone/>
              <a:tabLst/>
              <a:defRPr/>
            </a:pPr>
            <a:r>
              <a:rPr kumimoji="0" lang="en-US" sz="1050" b="0" i="0" u="none" strike="noStrike" kern="1200" cap="none" spc="0" normalizeH="0" baseline="0" noProof="0" dirty="0">
                <a:ln>
                  <a:noFill/>
                </a:ln>
                <a:solidFill>
                  <a:srgbClr val="FFFFFF"/>
                </a:solidFill>
                <a:effectLst/>
                <a:uLnTx/>
                <a:uFillTx/>
                <a:latin typeface="Arial"/>
                <a:ea typeface="+mn-lt"/>
                <a:cs typeface="Arial"/>
              </a:rPr>
              <a:t>Recommend practice changes, in alignment with key stakeholders, that would allow all nurses (RN/LPN) to work at the top of their license. </a:t>
            </a:r>
            <a:endParaRPr kumimoji="0" lang="en-US" sz="1050" b="0" i="0" u="none" strike="noStrike" kern="1200" cap="none" spc="0" normalizeH="0" baseline="0" noProof="0" dirty="0">
              <a:ln>
                <a:noFill/>
              </a:ln>
              <a:solidFill>
                <a:srgbClr val="FFFFFF"/>
              </a:solidFill>
              <a:effectLst/>
              <a:uLnTx/>
              <a:uFillTx/>
              <a:latin typeface="Arial"/>
              <a:ea typeface="+mn-ea"/>
              <a:cs typeface="+mn-cs"/>
            </a:endParaRPr>
          </a:p>
          <a:p>
            <a:endParaRPr lang="en-US" dirty="0"/>
          </a:p>
        </p:txBody>
      </p:sp>
      <p:sp>
        <p:nvSpPr>
          <p:cNvPr id="20" name="Text Placeholder 19">
            <a:extLst>
              <a:ext uri="{FF2B5EF4-FFF2-40B4-BE49-F238E27FC236}">
                <a16:creationId xmlns:a16="http://schemas.microsoft.com/office/drawing/2014/main" id="{743BC738-9572-B605-1CC5-0102CCC50193}"/>
              </a:ext>
            </a:extLst>
          </p:cNvPr>
          <p:cNvSpPr>
            <a:spLocks noGrp="1"/>
          </p:cNvSpPr>
          <p:nvPr>
            <p:ph type="body" sz="quarter" idx="17"/>
          </p:nvPr>
        </p:nvSpPr>
        <p:spPr>
          <a:xfrm>
            <a:off x="2589763" y="3457576"/>
            <a:ext cx="1919113" cy="2301883"/>
          </a:xfrm>
        </p:spPr>
        <p:txBody>
          <a:bodyPr/>
          <a:lstStyle/>
          <a:p>
            <a:pPr marL="0" marR="0" lvl="0" indent="0" algn="ctr" defTabSz="685800"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600" b="1" i="0" u="none" strike="noStrike" kern="1200" cap="none" spc="0" normalizeH="0" baseline="0" noProof="0" dirty="0">
                <a:ln>
                  <a:noFill/>
                </a:ln>
                <a:solidFill>
                  <a:schemeClr val="accent3"/>
                </a:solidFill>
                <a:effectLst/>
                <a:uLnTx/>
                <a:uFillTx/>
                <a:latin typeface="Arial"/>
                <a:ea typeface="+mn-ea"/>
                <a:cs typeface="Arial"/>
              </a:rPr>
              <a:t>Workforce Development</a:t>
            </a:r>
          </a:p>
          <a:p>
            <a:pPr marL="0" marR="0" lvl="0" indent="0" algn="l" defTabSz="685800" rtl="0" eaLnBrk="1" fontAlgn="auto" latinLnBrk="0" hangingPunct="1">
              <a:lnSpc>
                <a:spcPct val="112000"/>
              </a:lnSpc>
              <a:spcBef>
                <a:spcPts val="0"/>
              </a:spcBef>
              <a:spcAft>
                <a:spcPts val="750"/>
              </a:spcAft>
              <a:buClrTx/>
              <a:buSzTx/>
              <a:buFont typeface="Arial" panose="020B0604020202020204" pitchFamily="34" charset="0"/>
              <a:buNone/>
              <a:tabLst/>
              <a:defRPr/>
            </a:pPr>
            <a:r>
              <a:rPr kumimoji="0" lang="en-US" sz="1100" b="0" i="0" u="none" strike="noStrike" kern="1200" cap="none" spc="0" normalizeH="0" baseline="0" noProof="0" dirty="0">
                <a:ln>
                  <a:noFill/>
                </a:ln>
                <a:solidFill>
                  <a:srgbClr val="FFFFFF"/>
                </a:solidFill>
                <a:effectLst/>
                <a:uLnTx/>
                <a:uFillTx/>
                <a:latin typeface="Arial"/>
                <a:ea typeface="+mn-lt"/>
                <a:cs typeface="Arial"/>
              </a:rPr>
              <a:t>Contribute to the application of federal workforce grants, in partnership with the Hubs already working on applying for funding but need the expertise of NCWS members. </a:t>
            </a:r>
            <a:endParaRPr kumimoji="0" lang="en-US" sz="1100" b="0" i="0" u="none" strike="noStrike" kern="1200" cap="none" spc="0" normalizeH="0" baseline="0" noProof="0" dirty="0">
              <a:ln>
                <a:noFill/>
              </a:ln>
              <a:solidFill>
                <a:srgbClr val="00074F"/>
              </a:solidFill>
              <a:effectLst/>
              <a:uLnTx/>
              <a:uFillTx/>
              <a:latin typeface="Arial"/>
              <a:ea typeface="+mn-ea"/>
              <a:cs typeface="Arial"/>
            </a:endParaRPr>
          </a:p>
          <a:p>
            <a:pPr marL="0" marR="0" lvl="0" indent="0" algn="l" defTabSz="6858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100" b="0" i="0" u="none" strike="noStrike" kern="1200" cap="none" spc="0" normalizeH="0" baseline="0" noProof="0" dirty="0">
                <a:ln>
                  <a:noFill/>
                </a:ln>
                <a:solidFill>
                  <a:srgbClr val="FFFFFF"/>
                </a:solidFill>
                <a:effectLst/>
                <a:uLnTx/>
                <a:uFillTx/>
                <a:latin typeface="Arial"/>
                <a:ea typeface="+mn-lt"/>
                <a:cs typeface="Arial"/>
              </a:rPr>
              <a:t>Aim to integrate the Hubs with the Council to create an atmosphere of collaboration instead of competition</a:t>
            </a:r>
            <a:r>
              <a:rPr kumimoji="0" lang="en-US" sz="900" b="0" i="0" u="none" strike="noStrike" kern="1200" cap="none" spc="0" normalizeH="0" baseline="0" noProof="0" dirty="0">
                <a:ln>
                  <a:noFill/>
                </a:ln>
                <a:solidFill>
                  <a:srgbClr val="FFFFFF"/>
                </a:solidFill>
                <a:effectLst/>
                <a:uLnTx/>
                <a:uFillTx/>
                <a:latin typeface="Arial"/>
                <a:ea typeface="+mn-lt"/>
                <a:cs typeface="Arial"/>
              </a:rPr>
              <a:t>.</a:t>
            </a:r>
            <a:endParaRPr lang="en-US" dirty="0"/>
          </a:p>
        </p:txBody>
      </p:sp>
      <p:sp>
        <p:nvSpPr>
          <p:cNvPr id="22" name="Text Placeholder 21">
            <a:extLst>
              <a:ext uri="{FF2B5EF4-FFF2-40B4-BE49-F238E27FC236}">
                <a16:creationId xmlns:a16="http://schemas.microsoft.com/office/drawing/2014/main" id="{48D26AEB-9E7C-9DB5-EFFC-C7F6FBF31F19}"/>
              </a:ext>
            </a:extLst>
          </p:cNvPr>
          <p:cNvSpPr>
            <a:spLocks noGrp="1"/>
          </p:cNvSpPr>
          <p:nvPr>
            <p:ph type="body" sz="quarter" idx="20"/>
          </p:nvPr>
        </p:nvSpPr>
        <p:spPr>
          <a:xfrm>
            <a:off x="4629461" y="3457576"/>
            <a:ext cx="1974077" cy="2790824"/>
          </a:xfrm>
        </p:spPr>
        <p:txBody>
          <a:bodyPr/>
          <a:lstStyle/>
          <a:p>
            <a:pPr marL="0" marR="0" lvl="0" indent="0" algn="ctr" defTabSz="685800"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600" b="1" i="0" u="none" strike="noStrike" kern="1200" cap="none" spc="0" normalizeH="0" baseline="0" noProof="0" dirty="0">
                <a:ln>
                  <a:noFill/>
                </a:ln>
                <a:solidFill>
                  <a:schemeClr val="accent3"/>
                </a:solidFill>
                <a:effectLst/>
                <a:uLnTx/>
                <a:uFillTx/>
                <a:latin typeface="Arial" panose="020B0604020202020204" pitchFamily="34" charset="0"/>
                <a:ea typeface="Times New Roman" panose="02020603050405020304" pitchFamily="18" charset="0"/>
                <a:cs typeface="Segoe UI" panose="020B0502040204020203" pitchFamily="34" charset="0"/>
              </a:rPr>
              <a:t>Education</a:t>
            </a:r>
          </a:p>
          <a:p>
            <a:pPr lvl="0" defTabSz="685800">
              <a:defRPr/>
            </a:pPr>
            <a:r>
              <a:rPr kumimoji="0" lang="en-US" sz="1050" b="0" i="0" u="none" strike="noStrike" kern="1200" cap="none" spc="0" normalizeH="0" baseline="0" noProof="0" dirty="0">
                <a:ln>
                  <a:noFill/>
                </a:ln>
                <a:solidFill>
                  <a:srgbClr val="FFFFFF"/>
                </a:solidFill>
                <a:effectLst/>
                <a:uLnTx/>
                <a:uFillTx/>
                <a:latin typeface="Arial"/>
                <a:ea typeface="+mn-lt"/>
                <a:cs typeface="Arial"/>
              </a:rPr>
              <a:t>Complete review with appropriate stakeholders to identify the pros and cons of the </a:t>
            </a:r>
            <a:r>
              <a:rPr lang="en-US" sz="1050" dirty="0">
                <a:solidFill>
                  <a:srgbClr val="FFFFFF"/>
                </a:solidFill>
                <a:ea typeface="+mn-lt"/>
                <a:cs typeface="Arial"/>
              </a:rPr>
              <a:t>BORN master's degree requirement for clinical faculty. </a:t>
            </a:r>
            <a:r>
              <a:rPr kumimoji="0" lang="en-US" sz="1050" b="0" i="0" u="none" strike="noStrike" kern="1200" cap="none" spc="0" normalizeH="0" baseline="0" noProof="0" dirty="0">
                <a:ln>
                  <a:noFill/>
                </a:ln>
                <a:solidFill>
                  <a:srgbClr val="FFFFFF"/>
                </a:solidFill>
                <a:effectLst/>
                <a:uLnTx/>
                <a:uFillTx/>
                <a:latin typeface="Arial"/>
                <a:ea typeface="+mn-lt"/>
                <a:cs typeface="Arial"/>
              </a:rPr>
              <a:t>Once completed, recommendations will be made.</a:t>
            </a:r>
          </a:p>
          <a:p>
            <a:pPr marL="0" marR="0" lvl="0" indent="0" defTabSz="685800" rtl="0" eaLnBrk="1" fontAlgn="auto" latinLnBrk="0" hangingPunct="1">
              <a:lnSpc>
                <a:spcPct val="112000"/>
              </a:lnSpc>
              <a:spcBef>
                <a:spcPts val="0"/>
              </a:spcBef>
              <a:spcAft>
                <a:spcPts val="750"/>
              </a:spcAft>
              <a:buClrTx/>
              <a:buSzTx/>
              <a:buFont typeface="Arial" panose="020B0604020202020204" pitchFamily="34" charset="0"/>
              <a:buNone/>
              <a:tabLst/>
              <a:defRPr/>
            </a:pPr>
            <a:r>
              <a:rPr kumimoji="0" lang="en-US" sz="1050" b="0" i="0"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Segoe UI" panose="020B0502040204020203" pitchFamily="34" charset="0"/>
              </a:rPr>
              <a:t>Work with schools and state partners to expand the use of simulation training. Pilot a project on recruiting retired or experienced nurses as SIM trainers </a:t>
            </a:r>
            <a:r>
              <a:rPr kumimoji="0" lang="en-US" sz="1050" b="0" i="0" u="none" strike="noStrike" kern="1200" cap="none" spc="0" normalizeH="0" baseline="0" noProof="0" dirty="0">
                <a:ln>
                  <a:noFill/>
                </a:ln>
                <a:solidFill>
                  <a:srgbClr val="FFFFFF"/>
                </a:solidFill>
                <a:effectLst/>
                <a:uLnTx/>
                <a:uFillTx/>
                <a:latin typeface="Arial"/>
                <a:ea typeface="+mn-ea"/>
                <a:cs typeface="Arial"/>
              </a:rPr>
              <a:t>Education</a:t>
            </a:r>
            <a:endParaRPr lang="en-US" dirty="0"/>
          </a:p>
        </p:txBody>
      </p:sp>
      <p:sp>
        <p:nvSpPr>
          <p:cNvPr id="27" name="Text Placeholder 26">
            <a:extLst>
              <a:ext uri="{FF2B5EF4-FFF2-40B4-BE49-F238E27FC236}">
                <a16:creationId xmlns:a16="http://schemas.microsoft.com/office/drawing/2014/main" id="{8AD798BC-A561-B8A7-702B-36AB6216ED83}"/>
              </a:ext>
            </a:extLst>
          </p:cNvPr>
          <p:cNvSpPr>
            <a:spLocks noGrp="1"/>
          </p:cNvSpPr>
          <p:nvPr>
            <p:ph type="body" sz="quarter" idx="19"/>
          </p:nvPr>
        </p:nvSpPr>
        <p:spPr>
          <a:xfrm>
            <a:off x="6739300" y="3457576"/>
            <a:ext cx="2061795" cy="2301883"/>
          </a:xfrm>
        </p:spPr>
        <p:txBody>
          <a:bodyPr/>
          <a:lstStyle/>
          <a:p>
            <a:pPr marL="0" marR="0" lvl="0" indent="0" algn="ctr" defTabSz="685800" rtl="0" eaLnBrk="1" fontAlgn="auto" latinLnBrk="0" hangingPunct="1">
              <a:lnSpc>
                <a:spcPct val="100000"/>
              </a:lnSpc>
              <a:spcBef>
                <a:spcPts val="0"/>
              </a:spcBef>
              <a:spcAft>
                <a:spcPts val="300"/>
              </a:spcAft>
              <a:buClrTx/>
              <a:buSzTx/>
              <a:buFont typeface="Arial" panose="020B0604020202020204" pitchFamily="34" charset="0"/>
              <a:buNone/>
              <a:tabLst/>
              <a:defRPr/>
            </a:pPr>
            <a:r>
              <a:rPr kumimoji="0" lang="en-US" sz="1600" b="1" i="0" u="none" strike="noStrike" kern="1200" cap="none" spc="0" normalizeH="0" baseline="0" noProof="0" dirty="0">
                <a:ln>
                  <a:noFill/>
                </a:ln>
                <a:solidFill>
                  <a:schemeClr val="accent3"/>
                </a:solidFill>
                <a:effectLst/>
                <a:uLnTx/>
                <a:uFillTx/>
                <a:latin typeface="Arial"/>
                <a:ea typeface="+mn-ea"/>
                <a:cs typeface="Arial"/>
              </a:rPr>
              <a:t>Data</a:t>
            </a:r>
          </a:p>
          <a:p>
            <a:pPr marL="0" marR="0" lvl="0" indent="0" algn="l" defTabSz="685800" rtl="0" eaLnBrk="1" fontAlgn="auto" latinLnBrk="0" hangingPunct="1">
              <a:lnSpc>
                <a:spcPct val="112000"/>
              </a:lnSpc>
              <a:spcBef>
                <a:spcPts val="0"/>
              </a:spcBef>
              <a:spcAft>
                <a:spcPts val="750"/>
              </a:spcAft>
              <a:buClrTx/>
              <a:buSzTx/>
              <a:buFont typeface="Arial" panose="020B0604020202020204" pitchFamily="34" charset="0"/>
              <a:buNone/>
              <a:tabLst/>
              <a:defRPr/>
            </a:pPr>
            <a:r>
              <a:rPr kumimoji="0" lang="en-US" sz="1050" b="0" i="0" u="none" strike="noStrike" kern="1200" cap="none" spc="0" normalizeH="0" baseline="0" noProof="0" dirty="0">
                <a:ln>
                  <a:noFill/>
                </a:ln>
                <a:solidFill>
                  <a:srgbClr val="FFFFFF"/>
                </a:solidFill>
                <a:effectLst/>
                <a:uLnTx/>
                <a:uFillTx/>
                <a:latin typeface="Arial"/>
                <a:ea typeface="+mn-lt"/>
                <a:cs typeface="Arial"/>
              </a:rPr>
              <a:t>Produce a dashboard design, with consensus from state leaders, on key metrics impacting nursing education, policy, and workforce supply and demand trends for use in FY 25.  </a:t>
            </a:r>
            <a:endParaRPr kumimoji="0" lang="en-US" sz="105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685800" rtl="0" eaLnBrk="1" fontAlgn="auto" latinLnBrk="0" hangingPunct="1">
              <a:lnSpc>
                <a:spcPct val="112000"/>
              </a:lnSpc>
              <a:spcBef>
                <a:spcPts val="0"/>
              </a:spcBef>
              <a:spcAft>
                <a:spcPts val="750"/>
              </a:spcAft>
              <a:buClrTx/>
              <a:buSzTx/>
              <a:buFont typeface="Arial" panose="020B0604020202020204" pitchFamily="34" charset="0"/>
              <a:buNone/>
              <a:tabLst/>
              <a:defRPr/>
            </a:pPr>
            <a:r>
              <a:rPr kumimoji="0" lang="en-US" sz="1050" b="0" i="0" u="none" strike="noStrike" kern="1200" cap="none" spc="0" normalizeH="0" baseline="0" noProof="0" dirty="0">
                <a:ln>
                  <a:noFill/>
                </a:ln>
                <a:solidFill>
                  <a:srgbClr val="FFFFFF"/>
                </a:solidFill>
                <a:effectLst/>
                <a:uLnTx/>
                <a:uFillTx/>
                <a:latin typeface="Arial"/>
                <a:ea typeface="+mn-lt"/>
                <a:cs typeface="Arial"/>
              </a:rPr>
              <a:t>Continue to provide insight and consultation to DPH and BHPL as they analyze and seek to publish the RN and LPN re-licensure data.</a:t>
            </a:r>
          </a:p>
          <a:p>
            <a:pPr marL="0" marR="0" lvl="0" indent="0" algn="l" defTabSz="685800" rtl="0" eaLnBrk="1" fontAlgn="auto" latinLnBrk="0" hangingPunct="1">
              <a:lnSpc>
                <a:spcPct val="112000"/>
              </a:lnSpc>
              <a:spcBef>
                <a:spcPts val="0"/>
              </a:spcBef>
              <a:spcAft>
                <a:spcPts val="750"/>
              </a:spcAft>
              <a:buClrTx/>
              <a:buSzTx/>
              <a:buFont typeface="Arial" panose="020B0604020202020204" pitchFamily="34" charset="0"/>
              <a:buNone/>
              <a:tabLst/>
              <a:defRPr/>
            </a:pPr>
            <a:r>
              <a:rPr kumimoji="0" lang="en-US" sz="1050" b="0" i="0" u="none" strike="noStrike" kern="1200" cap="none" spc="0" normalizeH="0" baseline="0" noProof="0" dirty="0">
                <a:ln>
                  <a:noFill/>
                </a:ln>
                <a:solidFill>
                  <a:srgbClr val="FFFFFF"/>
                </a:solidFill>
                <a:effectLst/>
                <a:uLnTx/>
                <a:uFillTx/>
                <a:latin typeface="Arial"/>
                <a:ea typeface="+mn-lt"/>
                <a:cs typeface="Arial"/>
              </a:rPr>
              <a:t>Collaborate with DPH and BHPL to share preliminary RN and LPN re-licensure data with the NCWS. </a:t>
            </a:r>
            <a:endParaRPr lang="en-US" dirty="0"/>
          </a:p>
        </p:txBody>
      </p:sp>
    </p:spTree>
    <p:extLst>
      <p:ext uri="{BB962C8B-B14F-4D97-AF65-F5344CB8AC3E}">
        <p14:creationId xmlns:p14="http://schemas.microsoft.com/office/powerpoint/2010/main" val="21719732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DAABE-412F-6526-A91F-F3A611A5CDBB}"/>
              </a:ext>
            </a:extLst>
          </p:cNvPr>
          <p:cNvSpPr>
            <a:spLocks noGrp="1"/>
          </p:cNvSpPr>
          <p:nvPr>
            <p:ph type="title"/>
          </p:nvPr>
        </p:nvSpPr>
        <p:spPr/>
        <p:txBody>
          <a:bodyPr/>
          <a:lstStyle/>
          <a:p>
            <a:r>
              <a:rPr lang="en-US" dirty="0">
                <a:solidFill>
                  <a:srgbClr val="00074F"/>
                </a:solidFill>
                <a:latin typeface="Georgia"/>
              </a:rPr>
              <a:t>NCWS FY24-25</a:t>
            </a:r>
            <a:endParaRPr lang="en-US" dirty="0"/>
          </a:p>
        </p:txBody>
      </p:sp>
      <p:sp>
        <p:nvSpPr>
          <p:cNvPr id="5" name="Slide Number Placeholder 4">
            <a:extLst>
              <a:ext uri="{FF2B5EF4-FFF2-40B4-BE49-F238E27FC236}">
                <a16:creationId xmlns:a16="http://schemas.microsoft.com/office/drawing/2014/main" id="{D3AFB8D9-9267-07F5-BEB1-19F147D41969}"/>
              </a:ext>
            </a:extLst>
          </p:cNvPr>
          <p:cNvSpPr>
            <a:spLocks noGrp="1"/>
          </p:cNvSpPr>
          <p:nvPr>
            <p:ph type="sldNum" sz="quarter" idx="12"/>
          </p:nvPr>
        </p:nvSpPr>
        <p:spPr/>
        <p:txBody>
          <a:bodyPr/>
          <a:lstStyle/>
          <a:p>
            <a:fld id="{369026CA-FCD3-9147-8CC6-4862EFF526B8}" type="slidenum">
              <a:rPr lang="en-US" smtClean="0"/>
              <a:pPr/>
              <a:t>25</a:t>
            </a:fld>
            <a:endParaRPr lang="en-US" dirty="0"/>
          </a:p>
        </p:txBody>
      </p:sp>
      <p:sp>
        <p:nvSpPr>
          <p:cNvPr id="6" name="Text Placeholder 2">
            <a:extLst>
              <a:ext uri="{FF2B5EF4-FFF2-40B4-BE49-F238E27FC236}">
                <a16:creationId xmlns:a16="http://schemas.microsoft.com/office/drawing/2014/main" id="{826FC831-1505-9A26-289D-0D3EB8958EF5}"/>
              </a:ext>
            </a:extLst>
          </p:cNvPr>
          <p:cNvSpPr>
            <a:spLocks noGrp="1"/>
          </p:cNvSpPr>
          <p:nvPr>
            <p:ph sz="quarter" idx="17"/>
          </p:nvPr>
        </p:nvSpPr>
        <p:spPr>
          <a:xfrm>
            <a:off x="685800" y="1379538"/>
            <a:ext cx="3886200" cy="5021262"/>
          </a:xfrm>
        </p:spPr>
        <p:txBody>
          <a:bodyPr/>
          <a:lstStyle/>
          <a:p>
            <a:pPr marL="0" indent="0">
              <a:lnSpc>
                <a:spcPct val="100000"/>
              </a:lnSpc>
              <a:buNone/>
            </a:pPr>
            <a:r>
              <a:rPr lang="en-US" sz="1800" b="1" dirty="0"/>
              <a:t>Priority Themes</a:t>
            </a:r>
          </a:p>
          <a:p>
            <a:pPr>
              <a:lnSpc>
                <a:spcPct val="100000"/>
              </a:lnSpc>
              <a:buFont typeface="Arial" panose="020B0604020202020204" pitchFamily="34" charset="0"/>
              <a:buChar char="•"/>
            </a:pPr>
            <a:r>
              <a:rPr lang="en-US" sz="1400" dirty="0"/>
              <a:t>Alignment with other labor and workforce collaboratives under the governor’s direction.</a:t>
            </a:r>
          </a:p>
          <a:p>
            <a:pPr>
              <a:lnSpc>
                <a:spcPct val="100000"/>
              </a:lnSpc>
              <a:buFont typeface="Arial" panose="020B0604020202020204" pitchFamily="34" charset="0"/>
              <a:buChar char="•"/>
            </a:pPr>
            <a:r>
              <a:rPr lang="en-US" sz="1400" dirty="0"/>
              <a:t>Collaboration with other healthcare hubs to implement solutions across the state. </a:t>
            </a:r>
          </a:p>
          <a:p>
            <a:pPr>
              <a:lnSpc>
                <a:spcPct val="100000"/>
              </a:lnSpc>
            </a:pPr>
            <a:r>
              <a:rPr lang="en-US" sz="1400" dirty="0"/>
              <a:t>Partnering with the state, providers, and educational settings to resolve bottlenecks in education due to faculty capacity and clinical placements. </a:t>
            </a:r>
          </a:p>
          <a:p>
            <a:pPr>
              <a:lnSpc>
                <a:spcPct val="100000"/>
              </a:lnSpc>
            </a:pPr>
            <a:r>
              <a:rPr lang="en-US" sz="1400" dirty="0"/>
              <a:t>Solutions to support hospitals and other clinical sites, inclusive of funding, to break down some of the clinical placement bottlenecks.</a:t>
            </a:r>
          </a:p>
          <a:p>
            <a:pPr>
              <a:lnSpc>
                <a:spcPct val="100000"/>
              </a:lnSpc>
              <a:buFont typeface="Arial" panose="020B0604020202020204" pitchFamily="34" charset="0"/>
              <a:buChar char="•"/>
            </a:pPr>
            <a:r>
              <a:rPr lang="en-US" sz="1400" dirty="0"/>
              <a:t>A focus on retention, diversity, and bringing back experienced nurses who have left the field.</a:t>
            </a:r>
          </a:p>
          <a:p>
            <a:pPr>
              <a:lnSpc>
                <a:spcPct val="100000"/>
              </a:lnSpc>
              <a:buFont typeface="Arial" panose="020B0604020202020204" pitchFamily="34" charset="0"/>
              <a:buChar char="•"/>
            </a:pPr>
            <a:r>
              <a:rPr lang="en-US" sz="1400" dirty="0"/>
              <a:t>Identify available data sets to drive our efforts and create benchmarks for success. </a:t>
            </a:r>
          </a:p>
        </p:txBody>
      </p:sp>
      <p:sp>
        <p:nvSpPr>
          <p:cNvPr id="7" name="Rectangle: Rounded Corners 6">
            <a:extLst>
              <a:ext uri="{FF2B5EF4-FFF2-40B4-BE49-F238E27FC236}">
                <a16:creationId xmlns:a16="http://schemas.microsoft.com/office/drawing/2014/main" id="{20C7EE33-7B1D-8B2B-E632-F6B875AEB4DB}"/>
              </a:ext>
            </a:extLst>
          </p:cNvPr>
          <p:cNvSpPr/>
          <p:nvPr/>
        </p:nvSpPr>
        <p:spPr>
          <a:xfrm>
            <a:off x="4914900" y="2235659"/>
            <a:ext cx="3881628" cy="1097280"/>
          </a:xfrm>
          <a:prstGeom prst="roundRect">
            <a:avLst/>
          </a:prstGeom>
          <a:solidFill>
            <a:schemeClr val="tx2"/>
          </a:solidFill>
          <a:ln w="38100">
            <a:solidFill>
              <a:schemeClr val="tx2">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500" b="1" dirty="0"/>
          </a:p>
        </p:txBody>
      </p:sp>
      <p:sp>
        <p:nvSpPr>
          <p:cNvPr id="8" name="Rectangle: Rounded Corners 7">
            <a:extLst>
              <a:ext uri="{FF2B5EF4-FFF2-40B4-BE49-F238E27FC236}">
                <a16:creationId xmlns:a16="http://schemas.microsoft.com/office/drawing/2014/main" id="{1FAB986C-E7A3-2930-2C49-9F5C426A2E7E}"/>
              </a:ext>
            </a:extLst>
          </p:cNvPr>
          <p:cNvSpPr/>
          <p:nvPr/>
        </p:nvSpPr>
        <p:spPr>
          <a:xfrm>
            <a:off x="4913188" y="3434282"/>
            <a:ext cx="3883340" cy="1097280"/>
          </a:xfrm>
          <a:prstGeom prst="roundRect">
            <a:avLst/>
          </a:prstGeom>
          <a:ln w="38100">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500" b="1" dirty="0"/>
          </a:p>
        </p:txBody>
      </p:sp>
      <p:sp>
        <p:nvSpPr>
          <p:cNvPr id="9" name="Rectangle: Rounded Corners 8">
            <a:extLst>
              <a:ext uri="{FF2B5EF4-FFF2-40B4-BE49-F238E27FC236}">
                <a16:creationId xmlns:a16="http://schemas.microsoft.com/office/drawing/2014/main" id="{D7405C07-F257-42F1-3268-B9F64AD29691}"/>
              </a:ext>
            </a:extLst>
          </p:cNvPr>
          <p:cNvSpPr/>
          <p:nvPr/>
        </p:nvSpPr>
        <p:spPr>
          <a:xfrm>
            <a:off x="4917760" y="4634054"/>
            <a:ext cx="3883340" cy="1183430"/>
          </a:xfrm>
          <a:prstGeom prst="roundRect">
            <a:avLst/>
          </a:prstGeom>
          <a:solidFill>
            <a:schemeClr val="accent2">
              <a:lumMod val="75000"/>
            </a:schemeClr>
          </a:solidFill>
          <a:ln w="38100">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500" b="1" dirty="0"/>
          </a:p>
        </p:txBody>
      </p:sp>
      <p:pic>
        <p:nvPicPr>
          <p:cNvPr id="10" name="Graphic 9">
            <a:extLst>
              <a:ext uri="{FF2B5EF4-FFF2-40B4-BE49-F238E27FC236}">
                <a16:creationId xmlns:a16="http://schemas.microsoft.com/office/drawing/2014/main" id="{4F9C8EBB-2515-D121-3C86-DAE14018C49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58882" y="2509979"/>
            <a:ext cx="548640" cy="548640"/>
          </a:xfrm>
          <a:prstGeom prst="rect">
            <a:avLst/>
          </a:prstGeom>
        </p:spPr>
      </p:pic>
      <p:sp>
        <p:nvSpPr>
          <p:cNvPr id="11" name="TextBox 10">
            <a:extLst>
              <a:ext uri="{FF2B5EF4-FFF2-40B4-BE49-F238E27FC236}">
                <a16:creationId xmlns:a16="http://schemas.microsoft.com/office/drawing/2014/main" id="{A451B1BB-EA49-EEEC-FB38-55905BFD43ED}"/>
              </a:ext>
            </a:extLst>
          </p:cNvPr>
          <p:cNvSpPr txBox="1"/>
          <p:nvPr/>
        </p:nvSpPr>
        <p:spPr>
          <a:xfrm>
            <a:off x="5676102" y="2304534"/>
            <a:ext cx="3120426" cy="1015663"/>
          </a:xfrm>
          <a:prstGeom prst="rect">
            <a:avLst/>
          </a:prstGeom>
          <a:noFill/>
        </p:spPr>
        <p:txBody>
          <a:bodyPr wrap="square">
            <a:spAutoFit/>
          </a:bodyPr>
          <a:lstStyle/>
          <a:p>
            <a:r>
              <a:rPr lang="en-US" sz="1500" b="1" dirty="0">
                <a:solidFill>
                  <a:schemeClr val="bg1"/>
                </a:solidFill>
              </a:rPr>
              <a:t>Explore funding for enhanced scholarships/stipends/childcare for nursing students with financial need </a:t>
            </a:r>
          </a:p>
        </p:txBody>
      </p:sp>
      <p:sp>
        <p:nvSpPr>
          <p:cNvPr id="12" name="TextBox 11">
            <a:extLst>
              <a:ext uri="{FF2B5EF4-FFF2-40B4-BE49-F238E27FC236}">
                <a16:creationId xmlns:a16="http://schemas.microsoft.com/office/drawing/2014/main" id="{8EAD2645-5512-4C98-AB66-FF1969EFDA94}"/>
              </a:ext>
            </a:extLst>
          </p:cNvPr>
          <p:cNvSpPr txBox="1"/>
          <p:nvPr/>
        </p:nvSpPr>
        <p:spPr>
          <a:xfrm>
            <a:off x="5671530" y="3602047"/>
            <a:ext cx="3038007" cy="784830"/>
          </a:xfrm>
          <a:prstGeom prst="rect">
            <a:avLst/>
          </a:prstGeom>
          <a:noFill/>
        </p:spPr>
        <p:txBody>
          <a:bodyPr wrap="square">
            <a:spAutoFit/>
          </a:bodyPr>
          <a:lstStyle/>
          <a:p>
            <a:r>
              <a:rPr lang="en-US" sz="1500" b="1" dirty="0">
                <a:solidFill>
                  <a:schemeClr val="bg1"/>
                </a:solidFill>
              </a:rPr>
              <a:t>Policy recommendations to ease the burden on nurses at the bedside </a:t>
            </a:r>
          </a:p>
        </p:txBody>
      </p:sp>
      <p:pic>
        <p:nvPicPr>
          <p:cNvPr id="13" name="Graphic 12">
            <a:extLst>
              <a:ext uri="{FF2B5EF4-FFF2-40B4-BE49-F238E27FC236}">
                <a16:creationId xmlns:a16="http://schemas.microsoft.com/office/drawing/2014/main" id="{CF0D2E32-C6CA-7B1F-5742-50E44C35678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54310" y="3708601"/>
            <a:ext cx="548640" cy="548640"/>
          </a:xfrm>
          <a:prstGeom prst="rect">
            <a:avLst/>
          </a:prstGeom>
        </p:spPr>
      </p:pic>
      <p:sp>
        <p:nvSpPr>
          <p:cNvPr id="14" name="TextBox 13">
            <a:extLst>
              <a:ext uri="{FF2B5EF4-FFF2-40B4-BE49-F238E27FC236}">
                <a16:creationId xmlns:a16="http://schemas.microsoft.com/office/drawing/2014/main" id="{827724E4-A766-080A-2DAE-5D0067FF2688}"/>
              </a:ext>
            </a:extLst>
          </p:cNvPr>
          <p:cNvSpPr txBox="1"/>
          <p:nvPr/>
        </p:nvSpPr>
        <p:spPr>
          <a:xfrm>
            <a:off x="5717311" y="4740874"/>
            <a:ext cx="3038007" cy="1015663"/>
          </a:xfrm>
          <a:prstGeom prst="rect">
            <a:avLst/>
          </a:prstGeom>
          <a:noFill/>
        </p:spPr>
        <p:txBody>
          <a:bodyPr wrap="square">
            <a:spAutoFit/>
          </a:bodyPr>
          <a:lstStyle/>
          <a:p>
            <a:r>
              <a:rPr lang="en-US" sz="1500" b="1" dirty="0">
                <a:solidFill>
                  <a:schemeClr val="bg1"/>
                </a:solidFill>
              </a:rPr>
              <a:t>Support collaboration among simulation centers to support skill development in alternate sites </a:t>
            </a:r>
          </a:p>
        </p:txBody>
      </p:sp>
      <p:pic>
        <p:nvPicPr>
          <p:cNvPr id="15" name="Graphic 14">
            <a:extLst>
              <a:ext uri="{FF2B5EF4-FFF2-40B4-BE49-F238E27FC236}">
                <a16:creationId xmlns:a16="http://schemas.microsoft.com/office/drawing/2014/main" id="{4CC85F16-B4F2-30D9-341A-2DF87AA7311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27462" y="4870401"/>
            <a:ext cx="548640" cy="548640"/>
          </a:xfrm>
          <a:prstGeom prst="rect">
            <a:avLst/>
          </a:prstGeom>
        </p:spPr>
      </p:pic>
    </p:spTree>
    <p:extLst>
      <p:ext uri="{BB962C8B-B14F-4D97-AF65-F5344CB8AC3E}">
        <p14:creationId xmlns:p14="http://schemas.microsoft.com/office/powerpoint/2010/main" val="9516887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20243-0200-17C8-8A7B-8D3A9DBE81B6}"/>
              </a:ext>
            </a:extLst>
          </p:cNvPr>
          <p:cNvSpPr>
            <a:spLocks noGrp="1"/>
          </p:cNvSpPr>
          <p:nvPr>
            <p:ph type="title"/>
          </p:nvPr>
        </p:nvSpPr>
        <p:spPr/>
        <p:txBody>
          <a:bodyPr/>
          <a:lstStyle/>
          <a:p>
            <a:r>
              <a:rPr lang="en-US" dirty="0"/>
              <a:t>Questions and Answers</a:t>
            </a:r>
          </a:p>
        </p:txBody>
      </p:sp>
    </p:spTree>
    <p:extLst>
      <p:ext uri="{BB962C8B-B14F-4D97-AF65-F5344CB8AC3E}">
        <p14:creationId xmlns:p14="http://schemas.microsoft.com/office/powerpoint/2010/main" val="3575838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F660F42-3B01-9A5D-4D6C-16318026C1A5}"/>
              </a:ext>
            </a:extLst>
          </p:cNvPr>
          <p:cNvSpPr>
            <a:spLocks noGrp="1"/>
          </p:cNvSpPr>
          <p:nvPr>
            <p:ph type="title"/>
          </p:nvPr>
        </p:nvSpPr>
        <p:spPr/>
        <p:txBody>
          <a:bodyPr/>
          <a:lstStyle/>
          <a:p>
            <a:r>
              <a:rPr lang="en-US" sz="4000" dirty="0"/>
              <a:t>Current State of our </a:t>
            </a:r>
            <a:br>
              <a:rPr lang="en-US" sz="4000" dirty="0"/>
            </a:br>
            <a:r>
              <a:rPr lang="en-US" sz="4000" dirty="0"/>
              <a:t>Healthcare System </a:t>
            </a:r>
          </a:p>
        </p:txBody>
      </p:sp>
    </p:spTree>
    <p:extLst>
      <p:ext uri="{BB962C8B-B14F-4D97-AF65-F5344CB8AC3E}">
        <p14:creationId xmlns:p14="http://schemas.microsoft.com/office/powerpoint/2010/main" val="30560355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7F989-E3FE-6EAC-600B-0ECE9A3FF5D1}"/>
              </a:ext>
            </a:extLst>
          </p:cNvPr>
          <p:cNvSpPr>
            <a:spLocks noGrp="1"/>
          </p:cNvSpPr>
          <p:nvPr>
            <p:ph type="title"/>
          </p:nvPr>
        </p:nvSpPr>
        <p:spPr/>
        <p:txBody>
          <a:bodyPr/>
          <a:lstStyle/>
          <a:p>
            <a:r>
              <a:rPr kumimoji="0" lang="en-US" sz="2800" b="0" i="0" u="none" strike="noStrike" kern="1200" cap="none" spc="0" normalizeH="0" baseline="0" noProof="0" dirty="0">
                <a:ln>
                  <a:noFill/>
                </a:ln>
                <a:solidFill>
                  <a:srgbClr val="00074F"/>
                </a:solidFill>
                <a:effectLst/>
                <a:uLnTx/>
                <a:uFillTx/>
                <a:latin typeface="Georgia" panose="02040502050405020303" pitchFamily="18" charset="0"/>
                <a:ea typeface="+mj-ea"/>
                <a:cs typeface="+mj-cs"/>
              </a:rPr>
              <a:t>National Nursing Workforce Survey -2022</a:t>
            </a:r>
            <a:br>
              <a:rPr kumimoji="0" lang="en-US" sz="2400" b="0" i="0" u="none" strike="noStrike" kern="1200" cap="none" spc="0" normalizeH="0" baseline="0" noProof="0" dirty="0">
                <a:ln>
                  <a:noFill/>
                </a:ln>
                <a:solidFill>
                  <a:srgbClr val="00074F"/>
                </a:solidFill>
                <a:effectLst/>
                <a:uLnTx/>
                <a:uFillTx/>
                <a:latin typeface="Georgia" panose="02040502050405020303" pitchFamily="18" charset="0"/>
                <a:ea typeface="+mj-ea"/>
                <a:cs typeface="+mj-cs"/>
              </a:rPr>
            </a:br>
            <a:r>
              <a:rPr kumimoji="0" lang="en-US" sz="2400" b="0" i="0" u="none" strike="noStrike" kern="1200" cap="none" spc="0" normalizeH="0" baseline="0" noProof="0" dirty="0">
                <a:ln>
                  <a:noFill/>
                </a:ln>
                <a:solidFill>
                  <a:srgbClr val="00074F"/>
                </a:solidFill>
                <a:effectLst/>
                <a:uLnTx/>
                <a:uFillTx/>
                <a:latin typeface="Georgia" panose="02040502050405020303" pitchFamily="18" charset="0"/>
                <a:ea typeface="+mj-ea"/>
                <a:cs typeface="+mj-cs"/>
              </a:rPr>
              <a:t>*</a:t>
            </a:r>
            <a:r>
              <a:rPr kumimoji="0" lang="en-US" sz="1600" b="0" i="0" u="none" strike="noStrike" kern="1200" cap="none" spc="0" normalizeH="0" baseline="0" noProof="0" dirty="0">
                <a:ln>
                  <a:noFill/>
                </a:ln>
                <a:solidFill>
                  <a:srgbClr val="00074F"/>
                </a:solidFill>
                <a:effectLst/>
                <a:uLnTx/>
                <a:uFillTx/>
                <a:latin typeface="Georgia" panose="02040502050405020303" pitchFamily="18" charset="0"/>
                <a:ea typeface="+mj-ea"/>
                <a:cs typeface="+mj-cs"/>
                <a:hlinkClick r:id="rId2"/>
              </a:rPr>
              <a:t>The 2020 National Nursing Workforce Survey - ScienceDirect</a:t>
            </a:r>
            <a:endParaRPr lang="en-US" dirty="0"/>
          </a:p>
        </p:txBody>
      </p:sp>
      <p:sp>
        <p:nvSpPr>
          <p:cNvPr id="3" name="Content Placeholder 2">
            <a:extLst>
              <a:ext uri="{FF2B5EF4-FFF2-40B4-BE49-F238E27FC236}">
                <a16:creationId xmlns:a16="http://schemas.microsoft.com/office/drawing/2014/main" id="{8F0BAAB4-C695-1820-3A8D-3A9D62AD62AB}"/>
              </a:ext>
            </a:extLst>
          </p:cNvPr>
          <p:cNvSpPr>
            <a:spLocks noGrp="1"/>
          </p:cNvSpPr>
          <p:nvPr>
            <p:ph sz="quarter" idx="17"/>
          </p:nvPr>
        </p:nvSpPr>
        <p:spPr>
          <a:xfrm>
            <a:off x="685800" y="1379541"/>
            <a:ext cx="7995976" cy="4164010"/>
          </a:xfrm>
        </p:spPr>
        <p:txBody>
          <a:bodyPr/>
          <a:lstStyle/>
          <a:p>
            <a:r>
              <a:rPr lang="en-US" b="1" dirty="0"/>
              <a:t>Conducted by the National Council of State Boards of Nursing and the National Forum of State Nursing Workforce Centers.</a:t>
            </a:r>
          </a:p>
          <a:p>
            <a:pPr lvl="1"/>
            <a:r>
              <a:rPr lang="en-US" dirty="0"/>
              <a:t>Compared to data sets, 2013, 2015, 2017, and 2020.</a:t>
            </a:r>
          </a:p>
          <a:p>
            <a:pPr lvl="1"/>
            <a:r>
              <a:rPr lang="en-US" dirty="0"/>
              <a:t>This presentation compares 2020 to 2022. </a:t>
            </a:r>
          </a:p>
          <a:p>
            <a:pPr>
              <a:spcBef>
                <a:spcPts val="1200"/>
              </a:spcBef>
            </a:pPr>
            <a:r>
              <a:rPr lang="en-US" b="1" dirty="0"/>
              <a:t>Initial results identified a dramatic shift in the wake of the COVID-19 pandemic.  </a:t>
            </a:r>
          </a:p>
          <a:p>
            <a:pPr lvl="1"/>
            <a:r>
              <a:rPr lang="en-US" dirty="0"/>
              <a:t>Older nurses have left the profession and growth is seen in the younger nurse age range. </a:t>
            </a:r>
          </a:p>
          <a:p>
            <a:pPr lvl="1"/>
            <a:r>
              <a:rPr lang="en-US" dirty="0"/>
              <a:t>Overall gain to the workforce is 130,000 RNs and 16,000 LPNs/LVNs.</a:t>
            </a:r>
          </a:p>
          <a:p>
            <a:pPr lvl="1"/>
            <a:r>
              <a:rPr lang="en-US" dirty="0"/>
              <a:t>Overall decrease in experience:</a:t>
            </a:r>
          </a:p>
          <a:p>
            <a:pPr lvl="2"/>
            <a:r>
              <a:rPr lang="en-US" dirty="0"/>
              <a:t>RNs with 10 or less years of experience increased from 31% to 38%.</a:t>
            </a:r>
          </a:p>
          <a:p>
            <a:pPr lvl="2"/>
            <a:r>
              <a:rPr lang="en-US" dirty="0"/>
              <a:t>LPNS with 10 or less years of experience increased from 37% to 42%.</a:t>
            </a:r>
          </a:p>
          <a:p>
            <a:pPr marL="0" indent="0">
              <a:buNone/>
            </a:pPr>
            <a:endParaRPr lang="en-US" dirty="0"/>
          </a:p>
        </p:txBody>
      </p:sp>
      <p:sp>
        <p:nvSpPr>
          <p:cNvPr id="4" name="Slide Number Placeholder 3">
            <a:extLst>
              <a:ext uri="{FF2B5EF4-FFF2-40B4-BE49-F238E27FC236}">
                <a16:creationId xmlns:a16="http://schemas.microsoft.com/office/drawing/2014/main" id="{12E3798F-C8CE-961B-F2B4-21C6EA96CFF9}"/>
              </a:ext>
            </a:extLst>
          </p:cNvPr>
          <p:cNvSpPr>
            <a:spLocks noGrp="1"/>
          </p:cNvSpPr>
          <p:nvPr>
            <p:ph type="sldNum" sz="quarter" idx="12"/>
          </p:nvPr>
        </p:nvSpPr>
        <p:spPr/>
        <p:txBody>
          <a:bodyPr/>
          <a:lstStyle/>
          <a:p>
            <a:fld id="{369026CA-FCD3-9147-8CC6-4862EFF526B8}" type="slidenum">
              <a:rPr lang="en-US" smtClean="0"/>
              <a:pPr/>
              <a:t>4</a:t>
            </a:fld>
            <a:endParaRPr lang="en-US" dirty="0"/>
          </a:p>
        </p:txBody>
      </p:sp>
      <p:sp>
        <p:nvSpPr>
          <p:cNvPr id="6" name="TextBox 5">
            <a:extLst>
              <a:ext uri="{FF2B5EF4-FFF2-40B4-BE49-F238E27FC236}">
                <a16:creationId xmlns:a16="http://schemas.microsoft.com/office/drawing/2014/main" id="{CFE7A523-AE43-DC26-A819-B39332BBACC4}"/>
              </a:ext>
            </a:extLst>
          </p:cNvPr>
          <p:cNvSpPr txBox="1"/>
          <p:nvPr/>
        </p:nvSpPr>
        <p:spPr>
          <a:xfrm>
            <a:off x="609599" y="6000690"/>
            <a:ext cx="7773988" cy="400110"/>
          </a:xfrm>
          <a:prstGeom prst="rect">
            <a:avLst/>
          </a:prstGeom>
          <a:noFill/>
        </p:spPr>
        <p:txBody>
          <a:bodyPr wrap="square">
            <a:spAutoFit/>
          </a:bodyPr>
          <a:lstStyle/>
          <a:p>
            <a:pPr marL="0" lvl="2">
              <a:buNone/>
            </a:pPr>
            <a:r>
              <a:rPr lang="en-US" sz="1000" dirty="0"/>
              <a:t>*Richard A. Smiley et al. The 2020 National Nursing Workforce Survey, Journal of Nursing Regulation, Volume 12, Issue 1, Supplement, 2021, pp. S1-S96, </a:t>
            </a:r>
            <a:r>
              <a:rPr lang="en-US" sz="1000" dirty="0">
                <a:hlinkClick r:id="rId3"/>
              </a:rPr>
              <a:t>https://doi.org/10.1016/S2155-8256(21)00027-2</a:t>
            </a:r>
            <a:r>
              <a:rPr lang="en-US" sz="1000" dirty="0"/>
              <a:t>. </a:t>
            </a:r>
          </a:p>
        </p:txBody>
      </p:sp>
    </p:spTree>
    <p:extLst>
      <p:ext uri="{BB962C8B-B14F-4D97-AF65-F5344CB8AC3E}">
        <p14:creationId xmlns:p14="http://schemas.microsoft.com/office/powerpoint/2010/main" val="7465203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A6E5F-CF74-AE6C-1426-A4C65563475F}"/>
              </a:ext>
            </a:extLst>
          </p:cNvPr>
          <p:cNvSpPr>
            <a:spLocks noGrp="1"/>
          </p:cNvSpPr>
          <p:nvPr>
            <p:ph type="title"/>
          </p:nvPr>
        </p:nvSpPr>
        <p:spPr/>
        <p:txBody>
          <a:bodyPr/>
          <a:lstStyle/>
          <a:p>
            <a:r>
              <a:rPr lang="en-US" dirty="0"/>
              <a:t>Current Demographics in the US – 1</a:t>
            </a:r>
          </a:p>
        </p:txBody>
      </p:sp>
      <p:sp>
        <p:nvSpPr>
          <p:cNvPr id="3" name="Content Placeholder 2">
            <a:extLst>
              <a:ext uri="{FF2B5EF4-FFF2-40B4-BE49-F238E27FC236}">
                <a16:creationId xmlns:a16="http://schemas.microsoft.com/office/drawing/2014/main" id="{83BE4B78-E6E6-0FFA-105C-A60D5FDE6EA0}"/>
              </a:ext>
            </a:extLst>
          </p:cNvPr>
          <p:cNvSpPr>
            <a:spLocks noGrp="1"/>
          </p:cNvSpPr>
          <p:nvPr>
            <p:ph sz="quarter" idx="17"/>
          </p:nvPr>
        </p:nvSpPr>
        <p:spPr/>
        <p:txBody>
          <a:bodyPr/>
          <a:lstStyle/>
          <a:p>
            <a:pPr marL="0" indent="0">
              <a:buNone/>
            </a:pPr>
            <a:r>
              <a:rPr lang="en-US" b="1" dirty="0">
                <a:solidFill>
                  <a:schemeClr val="accent1"/>
                </a:solidFill>
              </a:rPr>
              <a:t>Education</a:t>
            </a:r>
          </a:p>
          <a:p>
            <a:pPr lvl="1"/>
            <a:r>
              <a:rPr lang="en-US" dirty="0"/>
              <a:t>70% of the RN workforce hold a bachelor’s degree or higher.</a:t>
            </a:r>
          </a:p>
          <a:p>
            <a:pPr lvl="1"/>
            <a:r>
              <a:rPr lang="en-US" dirty="0"/>
              <a:t>LPN/LVN workforce with an associate degree or higher remains at 16%.</a:t>
            </a:r>
          </a:p>
          <a:p>
            <a:endParaRPr lang="en-US" dirty="0"/>
          </a:p>
          <a:p>
            <a:pPr marL="0" indent="0">
              <a:buNone/>
            </a:pPr>
            <a:r>
              <a:rPr lang="en-US" b="1" dirty="0">
                <a:solidFill>
                  <a:schemeClr val="accent1"/>
                </a:solidFill>
              </a:rPr>
              <a:t>Breakdown of Degrees</a:t>
            </a:r>
          </a:p>
          <a:p>
            <a:pPr lvl="1"/>
            <a:r>
              <a:rPr lang="en-US" dirty="0"/>
              <a:t>Vocational/practical 5.5% (decreased)</a:t>
            </a:r>
          </a:p>
          <a:p>
            <a:pPr lvl="1"/>
            <a:r>
              <a:rPr lang="en-US" dirty="0"/>
              <a:t>Diploma 7.6% (decreased)</a:t>
            </a:r>
          </a:p>
          <a:p>
            <a:pPr lvl="1"/>
            <a:r>
              <a:rPr lang="en-US" dirty="0"/>
              <a:t>Associate degree 35.6% (decreased) </a:t>
            </a:r>
          </a:p>
          <a:p>
            <a:pPr lvl="1"/>
            <a:r>
              <a:rPr lang="en-US" dirty="0"/>
              <a:t>Baccalaureate 47.2%</a:t>
            </a:r>
          </a:p>
          <a:p>
            <a:pPr lvl="1"/>
            <a:r>
              <a:rPr lang="en-US" dirty="0"/>
              <a:t>Master’s degree 4.3%</a:t>
            </a:r>
          </a:p>
          <a:p>
            <a:pPr lvl="1"/>
            <a:r>
              <a:rPr lang="en-US" dirty="0"/>
              <a:t>PhD 0.9% (of all RN)</a:t>
            </a:r>
          </a:p>
          <a:p>
            <a:pPr lvl="1"/>
            <a:r>
              <a:rPr lang="en-US" dirty="0"/>
              <a:t>DNP 1.6%</a:t>
            </a:r>
          </a:p>
          <a:p>
            <a:pPr lvl="1"/>
            <a:r>
              <a:rPr lang="en-US" dirty="0"/>
              <a:t>Doctoral (other) 0.2%</a:t>
            </a:r>
          </a:p>
          <a:p>
            <a:endParaRPr lang="en-US" dirty="0"/>
          </a:p>
        </p:txBody>
      </p:sp>
      <p:sp>
        <p:nvSpPr>
          <p:cNvPr id="4" name="Slide Number Placeholder 3">
            <a:extLst>
              <a:ext uri="{FF2B5EF4-FFF2-40B4-BE49-F238E27FC236}">
                <a16:creationId xmlns:a16="http://schemas.microsoft.com/office/drawing/2014/main" id="{89918083-AD81-202A-2EA6-B49A3830B5A7}"/>
              </a:ext>
            </a:extLst>
          </p:cNvPr>
          <p:cNvSpPr>
            <a:spLocks noGrp="1"/>
          </p:cNvSpPr>
          <p:nvPr>
            <p:ph type="sldNum" sz="quarter" idx="12"/>
          </p:nvPr>
        </p:nvSpPr>
        <p:spPr/>
        <p:txBody>
          <a:bodyPr/>
          <a:lstStyle/>
          <a:p>
            <a:fld id="{369026CA-FCD3-9147-8CC6-4862EFF526B8}" type="slidenum">
              <a:rPr lang="en-US" smtClean="0"/>
              <a:pPr/>
              <a:t>5</a:t>
            </a:fld>
            <a:endParaRPr lang="en-US" dirty="0"/>
          </a:p>
        </p:txBody>
      </p:sp>
    </p:spTree>
    <p:extLst>
      <p:ext uri="{BB962C8B-B14F-4D97-AF65-F5344CB8AC3E}">
        <p14:creationId xmlns:p14="http://schemas.microsoft.com/office/powerpoint/2010/main" val="32337470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A115B-F28B-9EFC-EB80-4EACA3D9A364}"/>
              </a:ext>
            </a:extLst>
          </p:cNvPr>
          <p:cNvSpPr>
            <a:spLocks noGrp="1"/>
          </p:cNvSpPr>
          <p:nvPr>
            <p:ph type="title"/>
          </p:nvPr>
        </p:nvSpPr>
        <p:spPr/>
        <p:txBody>
          <a:bodyPr/>
          <a:lstStyle/>
          <a:p>
            <a:r>
              <a:rPr lang="en-US" dirty="0"/>
              <a:t>Current Demographics in the US – 2</a:t>
            </a:r>
          </a:p>
        </p:txBody>
      </p:sp>
      <p:sp>
        <p:nvSpPr>
          <p:cNvPr id="4" name="Slide Number Placeholder 3">
            <a:extLst>
              <a:ext uri="{FF2B5EF4-FFF2-40B4-BE49-F238E27FC236}">
                <a16:creationId xmlns:a16="http://schemas.microsoft.com/office/drawing/2014/main" id="{4C86B304-9E3C-2ADE-DF97-61D058EDB57E}"/>
              </a:ext>
            </a:extLst>
          </p:cNvPr>
          <p:cNvSpPr>
            <a:spLocks noGrp="1"/>
          </p:cNvSpPr>
          <p:nvPr>
            <p:ph type="sldNum" sz="quarter" idx="12"/>
          </p:nvPr>
        </p:nvSpPr>
        <p:spPr/>
        <p:txBody>
          <a:bodyPr/>
          <a:lstStyle/>
          <a:p>
            <a:fld id="{369026CA-FCD3-9147-8CC6-4862EFF526B8}" type="slidenum">
              <a:rPr lang="en-US" smtClean="0"/>
              <a:pPr/>
              <a:t>6</a:t>
            </a:fld>
            <a:endParaRPr lang="en-US" dirty="0"/>
          </a:p>
        </p:txBody>
      </p:sp>
      <p:graphicFrame>
        <p:nvGraphicFramePr>
          <p:cNvPr id="7" name="Chart 6">
            <a:extLst>
              <a:ext uri="{FF2B5EF4-FFF2-40B4-BE49-F238E27FC236}">
                <a16:creationId xmlns:a16="http://schemas.microsoft.com/office/drawing/2014/main" id="{4A0C864A-A5A6-17CC-B5F3-252E69D9664C}"/>
              </a:ext>
            </a:extLst>
          </p:cNvPr>
          <p:cNvGraphicFramePr/>
          <p:nvPr>
            <p:extLst>
              <p:ext uri="{D42A27DB-BD31-4B8C-83A1-F6EECF244321}">
                <p14:modId xmlns:p14="http://schemas.microsoft.com/office/powerpoint/2010/main" val="1920422435"/>
              </p:ext>
            </p:extLst>
          </p:nvPr>
        </p:nvGraphicFramePr>
        <p:xfrm>
          <a:off x="4572000" y="1400175"/>
          <a:ext cx="4276725" cy="28511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a16="http://schemas.microsoft.com/office/drawing/2014/main" id="{D08D3B9E-0324-A765-B99F-CC23C6B81B58}"/>
              </a:ext>
            </a:extLst>
          </p:cNvPr>
          <p:cNvGraphicFramePr/>
          <p:nvPr>
            <p:extLst>
              <p:ext uri="{D42A27DB-BD31-4B8C-83A1-F6EECF244321}">
                <p14:modId xmlns:p14="http://schemas.microsoft.com/office/powerpoint/2010/main" val="1529222924"/>
              </p:ext>
            </p:extLst>
          </p:nvPr>
        </p:nvGraphicFramePr>
        <p:xfrm>
          <a:off x="417513" y="1419225"/>
          <a:ext cx="3752850" cy="2501900"/>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Box 12">
            <a:extLst>
              <a:ext uri="{FF2B5EF4-FFF2-40B4-BE49-F238E27FC236}">
                <a16:creationId xmlns:a16="http://schemas.microsoft.com/office/drawing/2014/main" id="{8A507146-2E64-8767-F610-D30DB7770740}"/>
              </a:ext>
            </a:extLst>
          </p:cNvPr>
          <p:cNvSpPr txBox="1"/>
          <p:nvPr/>
        </p:nvSpPr>
        <p:spPr>
          <a:xfrm>
            <a:off x="284163" y="3872060"/>
            <a:ext cx="4572000" cy="169277"/>
          </a:xfrm>
          <a:prstGeom prst="rect">
            <a:avLst/>
          </a:prstGeom>
          <a:noFill/>
        </p:spPr>
        <p:txBody>
          <a:bodyPr wrap="square" lIns="0" tIns="0" rIns="0" bIns="0">
            <a:spAutoFit/>
          </a:bodyPr>
          <a:lstStyle/>
          <a:p>
            <a:pPr lvl="1"/>
            <a:r>
              <a:rPr lang="en-US" sz="1100" dirty="0">
                <a:solidFill>
                  <a:schemeClr val="tx1">
                    <a:lumMod val="65000"/>
                    <a:lumOff val="35000"/>
                  </a:schemeClr>
                </a:solidFill>
              </a:rPr>
              <a:t>Nonbinary distribution remained about the same at 0.3%</a:t>
            </a:r>
          </a:p>
        </p:txBody>
      </p:sp>
      <p:grpSp>
        <p:nvGrpSpPr>
          <p:cNvPr id="3" name="Group 2">
            <a:extLst>
              <a:ext uri="{FF2B5EF4-FFF2-40B4-BE49-F238E27FC236}">
                <a16:creationId xmlns:a16="http://schemas.microsoft.com/office/drawing/2014/main" id="{7A5FFCD7-0A24-0D0D-98EE-48E4412CFC8B}"/>
              </a:ext>
            </a:extLst>
          </p:cNvPr>
          <p:cNvGrpSpPr/>
          <p:nvPr/>
        </p:nvGrpSpPr>
        <p:grpSpPr>
          <a:xfrm>
            <a:off x="7062735" y="2571750"/>
            <a:ext cx="879730" cy="685800"/>
            <a:chOff x="6953459" y="2565400"/>
            <a:chExt cx="879730" cy="685800"/>
          </a:xfrm>
        </p:grpSpPr>
        <p:sp>
          <p:nvSpPr>
            <p:cNvPr id="16" name="Speech Bubble: Rectangle with Corners Rounded 15">
              <a:extLst>
                <a:ext uri="{FF2B5EF4-FFF2-40B4-BE49-F238E27FC236}">
                  <a16:creationId xmlns:a16="http://schemas.microsoft.com/office/drawing/2014/main" id="{C9E9760F-523D-D96D-6326-0B24E8D97B1A}"/>
                </a:ext>
              </a:extLst>
            </p:cNvPr>
            <p:cNvSpPr/>
            <p:nvPr/>
          </p:nvSpPr>
          <p:spPr>
            <a:xfrm>
              <a:off x="6953459" y="2565400"/>
              <a:ext cx="879730" cy="685800"/>
            </a:xfrm>
            <a:prstGeom prst="wedgeRoundRectCallou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 name="TextBox 16">
              <a:extLst>
                <a:ext uri="{FF2B5EF4-FFF2-40B4-BE49-F238E27FC236}">
                  <a16:creationId xmlns:a16="http://schemas.microsoft.com/office/drawing/2014/main" id="{EFE32C11-C70D-505D-B9A6-50868ACCAC15}"/>
                </a:ext>
              </a:extLst>
            </p:cNvPr>
            <p:cNvSpPr txBox="1"/>
            <p:nvPr/>
          </p:nvSpPr>
          <p:spPr>
            <a:xfrm>
              <a:off x="6953459" y="2604869"/>
              <a:ext cx="879730" cy="646331"/>
            </a:xfrm>
            <a:prstGeom prst="rect">
              <a:avLst/>
            </a:prstGeom>
            <a:noFill/>
          </p:spPr>
          <p:txBody>
            <a:bodyPr wrap="square" rtlCol="0">
              <a:spAutoFit/>
            </a:bodyPr>
            <a:lstStyle/>
            <a:p>
              <a:r>
                <a:rPr lang="en-US" sz="1200" dirty="0"/>
                <a:t>Increased from 3.6% in 2020</a:t>
              </a:r>
            </a:p>
          </p:txBody>
        </p:sp>
      </p:grpSp>
      <p:sp>
        <p:nvSpPr>
          <p:cNvPr id="23" name="TextBox 22">
            <a:extLst>
              <a:ext uri="{FF2B5EF4-FFF2-40B4-BE49-F238E27FC236}">
                <a16:creationId xmlns:a16="http://schemas.microsoft.com/office/drawing/2014/main" id="{308344E9-5808-A13F-72E4-F2F1BF72EA28}"/>
              </a:ext>
            </a:extLst>
          </p:cNvPr>
          <p:cNvSpPr txBox="1"/>
          <p:nvPr/>
        </p:nvSpPr>
        <p:spPr>
          <a:xfrm>
            <a:off x="684213" y="4684246"/>
            <a:ext cx="7775575" cy="1397306"/>
          </a:xfrm>
          <a:prstGeom prst="rect">
            <a:avLst/>
          </a:prstGeom>
          <a:noFill/>
        </p:spPr>
        <p:txBody>
          <a:bodyPr wrap="square">
            <a:spAutoFit/>
          </a:bodyPr>
          <a:lstStyle/>
          <a:p>
            <a:pPr marR="0" lvl="0" algn="l" defTabSz="685800" rtl="0" eaLnBrk="1" fontAlgn="auto" latinLnBrk="0" hangingPunct="1">
              <a:lnSpc>
                <a:spcPct val="90000"/>
              </a:lnSpc>
              <a:spcBef>
                <a:spcPts val="0"/>
              </a:spcBef>
              <a:spcAft>
                <a:spcPts val="750"/>
              </a:spcAft>
              <a:buClrTx/>
              <a:buSzTx/>
              <a:tabLst/>
              <a:defRPr/>
            </a:pPr>
            <a:r>
              <a:rPr kumimoji="0" lang="en-US" sz="1950" b="1" i="0" u="none" strike="noStrike" kern="1200" cap="none" spc="0" normalizeH="0" baseline="0" noProof="0" dirty="0">
                <a:ln>
                  <a:noFill/>
                </a:ln>
                <a:solidFill>
                  <a:srgbClr val="00074F"/>
                </a:solidFill>
                <a:effectLst/>
                <a:uLnTx/>
                <a:uFillTx/>
                <a:latin typeface="Arial"/>
                <a:ea typeface="+mn-ea"/>
                <a:cs typeface="+mn-cs"/>
              </a:rPr>
              <a:t>Age</a:t>
            </a:r>
          </a:p>
          <a:p>
            <a:pPr marL="171450" indent="-285750" defTabSz="685800">
              <a:lnSpc>
                <a:spcPct val="90000"/>
              </a:lnSpc>
              <a:spcAft>
                <a:spcPts val="750"/>
              </a:spcAft>
              <a:buSzPct val="95000"/>
              <a:buFont typeface="Arial" panose="020B0604020202020204" pitchFamily="34" charset="0"/>
              <a:buChar char="•"/>
              <a:defRPr/>
            </a:pPr>
            <a:r>
              <a:rPr kumimoji="0" lang="en-US" b="0" i="0" u="none" strike="noStrike" kern="1200" cap="none" spc="0" normalizeH="0" baseline="0" noProof="0" dirty="0">
                <a:ln>
                  <a:noFill/>
                </a:ln>
                <a:solidFill>
                  <a:srgbClr val="00074F"/>
                </a:solidFill>
                <a:effectLst/>
                <a:uLnTx/>
                <a:uFillTx/>
                <a:latin typeface="Arial"/>
                <a:ea typeface="+mn-ea"/>
                <a:cs typeface="+mn-cs"/>
              </a:rPr>
              <a:t>The largest percentage of RNs were aged 65 and older in 2020.</a:t>
            </a:r>
          </a:p>
          <a:p>
            <a:pPr marL="171450" indent="-285750" defTabSz="685800">
              <a:lnSpc>
                <a:spcPct val="90000"/>
              </a:lnSpc>
              <a:spcAft>
                <a:spcPts val="750"/>
              </a:spcAft>
              <a:buSzPct val="95000"/>
              <a:buFont typeface="Arial" panose="020B0604020202020204" pitchFamily="34" charset="0"/>
              <a:buChar char="•"/>
              <a:defRPr/>
            </a:pPr>
            <a:r>
              <a:rPr kumimoji="0" lang="en-US" b="0" i="0" u="none" strike="noStrike" kern="1200" cap="none" spc="0" normalizeH="0" baseline="0" noProof="0" dirty="0">
                <a:ln>
                  <a:noFill/>
                </a:ln>
                <a:solidFill>
                  <a:srgbClr val="00074F"/>
                </a:solidFill>
                <a:effectLst/>
                <a:uLnTx/>
                <a:uFillTx/>
                <a:latin typeface="Arial"/>
                <a:ea typeface="+mn-ea"/>
                <a:cs typeface="+mn-cs"/>
              </a:rPr>
              <a:t>In 2022 that age group was tied with 30-34 at 13.2%.</a:t>
            </a:r>
          </a:p>
          <a:p>
            <a:pPr marL="514350" lvl="1" indent="-285750" defTabSz="685800">
              <a:lnSpc>
                <a:spcPct val="90000"/>
              </a:lnSpc>
              <a:spcAft>
                <a:spcPts val="750"/>
              </a:spcAft>
              <a:buSzPct val="100000"/>
              <a:buFont typeface="Arial" panose="020B0604020202020204" pitchFamily="34" charset="0"/>
              <a:buChar char="•"/>
              <a:defRPr/>
            </a:pPr>
            <a:r>
              <a:rPr kumimoji="0" lang="en-US" sz="1650" b="0" i="0" u="none" strike="noStrike" kern="1200" cap="none" spc="0" normalizeH="0" baseline="0" noProof="0" dirty="0">
                <a:ln>
                  <a:noFill/>
                </a:ln>
                <a:solidFill>
                  <a:srgbClr val="00074F"/>
                </a:solidFill>
                <a:effectLst/>
                <a:uLnTx/>
                <a:uFillTx/>
                <a:latin typeface="Arial"/>
                <a:ea typeface="+mn-ea"/>
                <a:cs typeface="+mn-cs"/>
              </a:rPr>
              <a:t>Age is shifting (peak in 2020 at 19% &gt; 65).</a:t>
            </a:r>
          </a:p>
        </p:txBody>
      </p:sp>
    </p:spTree>
    <p:extLst>
      <p:ext uri="{BB962C8B-B14F-4D97-AF65-F5344CB8AC3E}">
        <p14:creationId xmlns:p14="http://schemas.microsoft.com/office/powerpoint/2010/main" val="34224801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C4D41-FCC4-8517-6D20-A49C41B02DED}"/>
              </a:ext>
            </a:extLst>
          </p:cNvPr>
          <p:cNvSpPr>
            <a:spLocks noGrp="1"/>
          </p:cNvSpPr>
          <p:nvPr>
            <p:ph type="title"/>
          </p:nvPr>
        </p:nvSpPr>
        <p:spPr/>
        <p:txBody>
          <a:bodyPr/>
          <a:lstStyle/>
          <a:p>
            <a:r>
              <a:rPr lang="en-US" dirty="0"/>
              <a:t>Additional Demographics</a:t>
            </a:r>
          </a:p>
        </p:txBody>
      </p:sp>
      <p:sp>
        <p:nvSpPr>
          <p:cNvPr id="4" name="Slide Number Placeholder 3">
            <a:extLst>
              <a:ext uri="{FF2B5EF4-FFF2-40B4-BE49-F238E27FC236}">
                <a16:creationId xmlns:a16="http://schemas.microsoft.com/office/drawing/2014/main" id="{D6AE5DF5-542E-AD3C-0AAA-C6C1334CEB19}"/>
              </a:ext>
            </a:extLst>
          </p:cNvPr>
          <p:cNvSpPr>
            <a:spLocks noGrp="1"/>
          </p:cNvSpPr>
          <p:nvPr>
            <p:ph type="sldNum" sz="quarter" idx="12"/>
          </p:nvPr>
        </p:nvSpPr>
        <p:spPr/>
        <p:txBody>
          <a:bodyPr/>
          <a:lstStyle/>
          <a:p>
            <a:fld id="{369026CA-FCD3-9147-8CC6-4862EFF526B8}" type="slidenum">
              <a:rPr lang="en-US" smtClean="0"/>
              <a:pPr/>
              <a:t>7</a:t>
            </a:fld>
            <a:endParaRPr lang="en-US" dirty="0"/>
          </a:p>
        </p:txBody>
      </p:sp>
      <p:sp>
        <p:nvSpPr>
          <p:cNvPr id="5" name="Rectangle: Rounded Corners 4">
            <a:extLst>
              <a:ext uri="{FF2B5EF4-FFF2-40B4-BE49-F238E27FC236}">
                <a16:creationId xmlns:a16="http://schemas.microsoft.com/office/drawing/2014/main" id="{75E29358-533B-1D87-9204-DBC98F6A1BE3}"/>
              </a:ext>
            </a:extLst>
          </p:cNvPr>
          <p:cNvSpPr/>
          <p:nvPr/>
        </p:nvSpPr>
        <p:spPr>
          <a:xfrm>
            <a:off x="514351" y="1838848"/>
            <a:ext cx="3886201" cy="426720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Rounded Corners 5">
            <a:extLst>
              <a:ext uri="{FF2B5EF4-FFF2-40B4-BE49-F238E27FC236}">
                <a16:creationId xmlns:a16="http://schemas.microsoft.com/office/drawing/2014/main" id="{3B6EA2E2-388B-1606-357A-A4395D2567C0}"/>
              </a:ext>
            </a:extLst>
          </p:cNvPr>
          <p:cNvSpPr/>
          <p:nvPr/>
        </p:nvSpPr>
        <p:spPr>
          <a:xfrm>
            <a:off x="4743449" y="1828800"/>
            <a:ext cx="3886201" cy="426720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1D9FFD52-4217-5215-C27F-A23519765592}"/>
              </a:ext>
            </a:extLst>
          </p:cNvPr>
          <p:cNvSpPr txBox="1"/>
          <p:nvPr/>
        </p:nvSpPr>
        <p:spPr>
          <a:xfrm>
            <a:off x="1889719" y="1858244"/>
            <a:ext cx="1135464" cy="830997"/>
          </a:xfrm>
          <a:prstGeom prst="rect">
            <a:avLst/>
          </a:prstGeom>
          <a:noFill/>
        </p:spPr>
        <p:txBody>
          <a:bodyPr wrap="square" rtlCol="0">
            <a:spAutoFit/>
          </a:bodyPr>
          <a:lstStyle/>
          <a:p>
            <a:r>
              <a:rPr lang="en-US" sz="4800" b="1" dirty="0">
                <a:solidFill>
                  <a:schemeClr val="accent1"/>
                </a:solidFill>
              </a:rPr>
              <a:t>7%</a:t>
            </a:r>
          </a:p>
        </p:txBody>
      </p:sp>
      <p:sp>
        <p:nvSpPr>
          <p:cNvPr id="8" name="TextBox 7">
            <a:extLst>
              <a:ext uri="{FF2B5EF4-FFF2-40B4-BE49-F238E27FC236}">
                <a16:creationId xmlns:a16="http://schemas.microsoft.com/office/drawing/2014/main" id="{A797E26B-7BBD-892F-2FC6-8F6CB4853063}"/>
              </a:ext>
            </a:extLst>
          </p:cNvPr>
          <p:cNvSpPr txBox="1"/>
          <p:nvPr/>
        </p:nvSpPr>
        <p:spPr>
          <a:xfrm>
            <a:off x="514350" y="2591845"/>
            <a:ext cx="3846321" cy="400110"/>
          </a:xfrm>
          <a:prstGeom prst="rect">
            <a:avLst/>
          </a:prstGeom>
          <a:noFill/>
        </p:spPr>
        <p:txBody>
          <a:bodyPr wrap="square" rtlCol="0">
            <a:spAutoFit/>
          </a:bodyPr>
          <a:lstStyle/>
          <a:p>
            <a:pPr algn="ctr"/>
            <a:r>
              <a:rPr lang="en-US" sz="2000" dirty="0">
                <a:solidFill>
                  <a:schemeClr val="tx2"/>
                </a:solidFill>
              </a:rPr>
              <a:t>RNs with multistate licenses</a:t>
            </a:r>
          </a:p>
        </p:txBody>
      </p:sp>
      <p:sp>
        <p:nvSpPr>
          <p:cNvPr id="9" name="TextBox 8">
            <a:extLst>
              <a:ext uri="{FF2B5EF4-FFF2-40B4-BE49-F238E27FC236}">
                <a16:creationId xmlns:a16="http://schemas.microsoft.com/office/drawing/2014/main" id="{58AEF1C9-B506-6AE0-7D52-E0FA89046DAC}"/>
              </a:ext>
            </a:extLst>
          </p:cNvPr>
          <p:cNvSpPr txBox="1"/>
          <p:nvPr/>
        </p:nvSpPr>
        <p:spPr>
          <a:xfrm>
            <a:off x="685799" y="3395209"/>
            <a:ext cx="3556192" cy="2185214"/>
          </a:xfrm>
          <a:prstGeom prst="rect">
            <a:avLst/>
          </a:prstGeom>
          <a:noFill/>
        </p:spPr>
        <p:txBody>
          <a:bodyPr wrap="square" rtlCol="0">
            <a:spAutoFit/>
          </a:bodyPr>
          <a:lstStyle/>
          <a:p>
            <a:pPr algn="ctr">
              <a:spcAft>
                <a:spcPts val="1200"/>
              </a:spcAft>
            </a:pPr>
            <a:r>
              <a:rPr lang="en-US" sz="2400" b="1" dirty="0">
                <a:solidFill>
                  <a:schemeClr val="accent1"/>
                </a:solidFill>
              </a:rPr>
              <a:t>Why?</a:t>
            </a:r>
          </a:p>
          <a:p>
            <a:pPr>
              <a:spcAft>
                <a:spcPts val="1200"/>
              </a:spcAft>
            </a:pPr>
            <a:r>
              <a:rPr lang="en-US" dirty="0"/>
              <a:t>#1 reason: Telehealth – 8.9%</a:t>
            </a:r>
          </a:p>
          <a:p>
            <a:pPr>
              <a:spcAft>
                <a:spcPts val="1200"/>
              </a:spcAft>
            </a:pPr>
            <a:r>
              <a:rPr lang="en-US" dirty="0"/>
              <a:t>Disaster support – 2.7%</a:t>
            </a:r>
          </a:p>
          <a:p>
            <a:pPr>
              <a:spcAft>
                <a:spcPts val="1200"/>
              </a:spcAft>
            </a:pPr>
            <a:r>
              <a:rPr lang="en-US" dirty="0"/>
              <a:t>Distance education – 2.6%</a:t>
            </a:r>
          </a:p>
          <a:p>
            <a:endParaRPr lang="en-US" dirty="0"/>
          </a:p>
        </p:txBody>
      </p:sp>
      <p:sp>
        <p:nvSpPr>
          <p:cNvPr id="10" name="TextBox 9">
            <a:extLst>
              <a:ext uri="{FF2B5EF4-FFF2-40B4-BE49-F238E27FC236}">
                <a16:creationId xmlns:a16="http://schemas.microsoft.com/office/drawing/2014/main" id="{EAFDF8DD-C431-C811-C8E9-3A06DE28499E}"/>
              </a:ext>
            </a:extLst>
          </p:cNvPr>
          <p:cNvSpPr txBox="1"/>
          <p:nvPr/>
        </p:nvSpPr>
        <p:spPr>
          <a:xfrm>
            <a:off x="4973934" y="1957132"/>
            <a:ext cx="3386295" cy="830997"/>
          </a:xfrm>
          <a:prstGeom prst="rect">
            <a:avLst/>
          </a:prstGeom>
          <a:noFill/>
        </p:spPr>
        <p:txBody>
          <a:bodyPr wrap="square" rtlCol="0">
            <a:spAutoFit/>
          </a:bodyPr>
          <a:lstStyle/>
          <a:p>
            <a:pPr algn="ctr"/>
            <a:r>
              <a:rPr lang="en-US" sz="4800" b="1" dirty="0">
                <a:solidFill>
                  <a:schemeClr val="accent1"/>
                </a:solidFill>
              </a:rPr>
              <a:t>153,862</a:t>
            </a:r>
          </a:p>
        </p:txBody>
      </p:sp>
      <p:sp>
        <p:nvSpPr>
          <p:cNvPr id="11" name="TextBox 10">
            <a:extLst>
              <a:ext uri="{FF2B5EF4-FFF2-40B4-BE49-F238E27FC236}">
                <a16:creationId xmlns:a16="http://schemas.microsoft.com/office/drawing/2014/main" id="{D7000FD4-36EE-3E9A-0921-94E9DA30AEED}"/>
              </a:ext>
            </a:extLst>
          </p:cNvPr>
          <p:cNvSpPr txBox="1"/>
          <p:nvPr/>
        </p:nvSpPr>
        <p:spPr>
          <a:xfrm>
            <a:off x="4703568" y="2690733"/>
            <a:ext cx="3846321" cy="661720"/>
          </a:xfrm>
          <a:prstGeom prst="rect">
            <a:avLst/>
          </a:prstGeom>
          <a:noFill/>
        </p:spPr>
        <p:txBody>
          <a:bodyPr wrap="square" rtlCol="0">
            <a:spAutoFit/>
          </a:bodyPr>
          <a:lstStyle/>
          <a:p>
            <a:pPr algn="ctr"/>
            <a:r>
              <a:rPr lang="en-US" sz="2000" dirty="0">
                <a:solidFill>
                  <a:schemeClr val="tx2"/>
                </a:solidFill>
              </a:rPr>
              <a:t>RNs with active licenses in MA</a:t>
            </a:r>
          </a:p>
          <a:p>
            <a:pPr algn="ctr"/>
            <a:r>
              <a:rPr lang="en-US" sz="1700" i="1" dirty="0">
                <a:solidFill>
                  <a:schemeClr val="tx2"/>
                </a:solidFill>
              </a:rPr>
              <a:t>(3.57% of total licensed RNs in US)</a:t>
            </a:r>
          </a:p>
        </p:txBody>
      </p:sp>
      <p:sp>
        <p:nvSpPr>
          <p:cNvPr id="13" name="TextBox 12">
            <a:extLst>
              <a:ext uri="{FF2B5EF4-FFF2-40B4-BE49-F238E27FC236}">
                <a16:creationId xmlns:a16="http://schemas.microsoft.com/office/drawing/2014/main" id="{C540B834-386F-E1A0-ACFD-7029E627717D}"/>
              </a:ext>
            </a:extLst>
          </p:cNvPr>
          <p:cNvSpPr txBox="1"/>
          <p:nvPr/>
        </p:nvSpPr>
        <p:spPr>
          <a:xfrm>
            <a:off x="4973934" y="3798887"/>
            <a:ext cx="3386295" cy="830997"/>
          </a:xfrm>
          <a:prstGeom prst="rect">
            <a:avLst/>
          </a:prstGeom>
          <a:noFill/>
        </p:spPr>
        <p:txBody>
          <a:bodyPr wrap="square" rtlCol="0">
            <a:spAutoFit/>
          </a:bodyPr>
          <a:lstStyle/>
          <a:p>
            <a:pPr algn="ctr"/>
            <a:r>
              <a:rPr lang="en-US" sz="4800" b="1" dirty="0">
                <a:solidFill>
                  <a:schemeClr val="accent1"/>
                </a:solidFill>
              </a:rPr>
              <a:t>19,861</a:t>
            </a:r>
          </a:p>
        </p:txBody>
      </p:sp>
      <p:sp>
        <p:nvSpPr>
          <p:cNvPr id="14" name="TextBox 13">
            <a:extLst>
              <a:ext uri="{FF2B5EF4-FFF2-40B4-BE49-F238E27FC236}">
                <a16:creationId xmlns:a16="http://schemas.microsoft.com/office/drawing/2014/main" id="{33B84F8B-7B0F-CB99-0005-C0FF1F1EE5F4}"/>
              </a:ext>
            </a:extLst>
          </p:cNvPr>
          <p:cNvSpPr txBox="1"/>
          <p:nvPr/>
        </p:nvSpPr>
        <p:spPr>
          <a:xfrm>
            <a:off x="4703568" y="4532488"/>
            <a:ext cx="3846321" cy="1231106"/>
          </a:xfrm>
          <a:prstGeom prst="rect">
            <a:avLst/>
          </a:prstGeom>
          <a:noFill/>
        </p:spPr>
        <p:txBody>
          <a:bodyPr wrap="square" rtlCol="0">
            <a:spAutoFit/>
          </a:bodyPr>
          <a:lstStyle/>
          <a:p>
            <a:pPr algn="ctr"/>
            <a:r>
              <a:rPr lang="en-US" sz="2000" dirty="0">
                <a:solidFill>
                  <a:schemeClr val="tx2"/>
                </a:solidFill>
              </a:rPr>
              <a:t>LPNs/LVNs with active licenses in MA</a:t>
            </a:r>
          </a:p>
          <a:p>
            <a:pPr algn="ctr"/>
            <a:r>
              <a:rPr lang="en-US" sz="1700" i="1" dirty="0">
                <a:solidFill>
                  <a:schemeClr val="tx2"/>
                </a:solidFill>
              </a:rPr>
              <a:t>(2.4% of total licensed LPNs/LVNs </a:t>
            </a:r>
            <a:br>
              <a:rPr lang="en-US" sz="1700" i="1" dirty="0">
                <a:solidFill>
                  <a:schemeClr val="tx2"/>
                </a:solidFill>
              </a:rPr>
            </a:br>
            <a:r>
              <a:rPr lang="en-US" sz="1700" i="1" dirty="0">
                <a:solidFill>
                  <a:schemeClr val="tx2"/>
                </a:solidFill>
              </a:rPr>
              <a:t>in US)</a:t>
            </a:r>
          </a:p>
        </p:txBody>
      </p:sp>
      <p:cxnSp>
        <p:nvCxnSpPr>
          <p:cNvPr id="16" name="Straight Connector 15">
            <a:extLst>
              <a:ext uri="{FF2B5EF4-FFF2-40B4-BE49-F238E27FC236}">
                <a16:creationId xmlns:a16="http://schemas.microsoft.com/office/drawing/2014/main" id="{1B45E5E2-318D-C87F-B693-22E96F4AB67A}"/>
              </a:ext>
            </a:extLst>
          </p:cNvPr>
          <p:cNvCxnSpPr/>
          <p:nvPr/>
        </p:nvCxnSpPr>
        <p:spPr>
          <a:xfrm>
            <a:off x="5305530" y="3617407"/>
            <a:ext cx="2713055"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6429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9EA82-370D-809C-EABA-7020B2E7BD8A}"/>
              </a:ext>
            </a:extLst>
          </p:cNvPr>
          <p:cNvSpPr>
            <a:spLocks noGrp="1"/>
          </p:cNvSpPr>
          <p:nvPr>
            <p:ph type="title"/>
          </p:nvPr>
        </p:nvSpPr>
        <p:spPr/>
        <p:txBody>
          <a:bodyPr/>
          <a:lstStyle/>
          <a:p>
            <a:r>
              <a:rPr lang="en-US" dirty="0"/>
              <a:t>Active Employment RNs</a:t>
            </a:r>
          </a:p>
        </p:txBody>
      </p:sp>
      <p:sp>
        <p:nvSpPr>
          <p:cNvPr id="3" name="Content Placeholder 2">
            <a:extLst>
              <a:ext uri="{FF2B5EF4-FFF2-40B4-BE49-F238E27FC236}">
                <a16:creationId xmlns:a16="http://schemas.microsoft.com/office/drawing/2014/main" id="{D71CC668-AD90-C2DA-17A0-8297649692BF}"/>
              </a:ext>
            </a:extLst>
          </p:cNvPr>
          <p:cNvSpPr>
            <a:spLocks noGrp="1"/>
          </p:cNvSpPr>
          <p:nvPr>
            <p:ph sz="quarter" idx="17"/>
          </p:nvPr>
        </p:nvSpPr>
        <p:spPr/>
        <p:txBody>
          <a:bodyPr/>
          <a:lstStyle/>
          <a:p>
            <a:pPr marL="0" indent="0" algn="ctr">
              <a:buNone/>
            </a:pPr>
            <a:r>
              <a:rPr lang="en-US" b="1" dirty="0">
                <a:solidFill>
                  <a:schemeClr val="accent1"/>
                </a:solidFill>
              </a:rPr>
              <a:t>Working versus </a:t>
            </a:r>
            <a:br>
              <a:rPr lang="en-US" b="1" dirty="0">
                <a:solidFill>
                  <a:schemeClr val="accent1"/>
                </a:solidFill>
              </a:rPr>
            </a:br>
            <a:r>
              <a:rPr lang="en-US" b="1" dirty="0">
                <a:solidFill>
                  <a:schemeClr val="accent1"/>
                </a:solidFill>
              </a:rPr>
              <a:t>Retirement Planning</a:t>
            </a:r>
          </a:p>
          <a:p>
            <a:r>
              <a:rPr lang="en-US" dirty="0"/>
              <a:t>Full time </a:t>
            </a:r>
            <a:r>
              <a:rPr lang="en-US" b="1" dirty="0"/>
              <a:t>70.2%</a:t>
            </a:r>
            <a:r>
              <a:rPr lang="en-US" dirty="0"/>
              <a:t>, up from 64.9% </a:t>
            </a:r>
          </a:p>
          <a:p>
            <a:r>
              <a:rPr lang="en-US" dirty="0"/>
              <a:t>Part-time </a:t>
            </a:r>
            <a:r>
              <a:rPr lang="en-US" b="1" dirty="0"/>
              <a:t>11.7%</a:t>
            </a:r>
            <a:r>
              <a:rPr lang="en-US" dirty="0"/>
              <a:t>, up from 10.9%</a:t>
            </a:r>
          </a:p>
          <a:p>
            <a:r>
              <a:rPr lang="en-US" dirty="0"/>
              <a:t>Per diem 7.8%, up from 7.5%</a:t>
            </a:r>
          </a:p>
          <a:p>
            <a:r>
              <a:rPr lang="en-US" dirty="0"/>
              <a:t>Employed outside of nursing FT 1.8%, down from 2.1%</a:t>
            </a:r>
          </a:p>
          <a:p>
            <a:r>
              <a:rPr lang="en-US" dirty="0"/>
              <a:t>28.7% of all respondents noted they plan to retire in the next five years (represents the same % of the total licensed population) </a:t>
            </a:r>
          </a:p>
          <a:p>
            <a:endParaRPr lang="en-US" dirty="0"/>
          </a:p>
        </p:txBody>
      </p:sp>
      <p:sp>
        <p:nvSpPr>
          <p:cNvPr id="4" name="Content Placeholder 3">
            <a:extLst>
              <a:ext uri="{FF2B5EF4-FFF2-40B4-BE49-F238E27FC236}">
                <a16:creationId xmlns:a16="http://schemas.microsoft.com/office/drawing/2014/main" id="{9FF7AAD5-625F-9B83-16DB-492619A1469A}"/>
              </a:ext>
            </a:extLst>
          </p:cNvPr>
          <p:cNvSpPr>
            <a:spLocks noGrp="1"/>
          </p:cNvSpPr>
          <p:nvPr>
            <p:ph sz="quarter" idx="18"/>
          </p:nvPr>
        </p:nvSpPr>
        <p:spPr/>
        <p:txBody>
          <a:bodyPr/>
          <a:lstStyle/>
          <a:p>
            <a:pPr marL="0" indent="0" algn="ctr">
              <a:buNone/>
            </a:pPr>
            <a:r>
              <a:rPr lang="en-US" b="1" dirty="0">
                <a:solidFill>
                  <a:schemeClr val="accent1"/>
                </a:solidFill>
              </a:rPr>
              <a:t>Place of Employment</a:t>
            </a:r>
            <a:br>
              <a:rPr lang="en-US" b="1" dirty="0">
                <a:solidFill>
                  <a:schemeClr val="accent1"/>
                </a:solidFill>
              </a:rPr>
            </a:br>
            <a:endParaRPr lang="en-US" b="1" dirty="0">
              <a:solidFill>
                <a:schemeClr val="accent1"/>
              </a:solidFill>
            </a:endParaRPr>
          </a:p>
          <a:p>
            <a:r>
              <a:rPr lang="en-US" dirty="0"/>
              <a:t>57.5% Hospital (increased) </a:t>
            </a:r>
          </a:p>
          <a:p>
            <a:r>
              <a:rPr lang="en-US" dirty="0"/>
              <a:t>10.4% Ambulatory (increased) </a:t>
            </a:r>
          </a:p>
          <a:p>
            <a:r>
              <a:rPr lang="en-US" dirty="0"/>
              <a:t>3.9% Nursing home/extended care (decreased)</a:t>
            </a:r>
          </a:p>
          <a:p>
            <a:r>
              <a:rPr lang="en-US" dirty="0"/>
              <a:t>3.4 % Home health (decreased)</a:t>
            </a:r>
          </a:p>
          <a:p>
            <a:r>
              <a:rPr lang="en-US" dirty="0"/>
              <a:t>2.1% School of Nursing (decreased)</a:t>
            </a:r>
          </a:p>
          <a:p>
            <a:r>
              <a:rPr lang="en-US" dirty="0"/>
              <a:t>1.8% Hospice</a:t>
            </a:r>
          </a:p>
          <a:p>
            <a:r>
              <a:rPr lang="en-US" dirty="0"/>
              <a:t>0.5% ALR</a:t>
            </a:r>
          </a:p>
          <a:p>
            <a:endParaRPr lang="en-US" dirty="0"/>
          </a:p>
        </p:txBody>
      </p:sp>
      <p:sp>
        <p:nvSpPr>
          <p:cNvPr id="5" name="Slide Number Placeholder 4">
            <a:extLst>
              <a:ext uri="{FF2B5EF4-FFF2-40B4-BE49-F238E27FC236}">
                <a16:creationId xmlns:a16="http://schemas.microsoft.com/office/drawing/2014/main" id="{2A2FAF09-5925-5AE9-B8C6-35A4460B32BF}"/>
              </a:ext>
            </a:extLst>
          </p:cNvPr>
          <p:cNvSpPr>
            <a:spLocks noGrp="1"/>
          </p:cNvSpPr>
          <p:nvPr>
            <p:ph type="sldNum" sz="quarter" idx="12"/>
          </p:nvPr>
        </p:nvSpPr>
        <p:spPr/>
        <p:txBody>
          <a:bodyPr/>
          <a:lstStyle/>
          <a:p>
            <a:fld id="{369026CA-FCD3-9147-8CC6-4862EFF526B8}" type="slidenum">
              <a:rPr lang="en-US" smtClean="0"/>
              <a:pPr/>
              <a:t>8</a:t>
            </a:fld>
            <a:endParaRPr lang="en-US" dirty="0"/>
          </a:p>
        </p:txBody>
      </p:sp>
    </p:spTree>
    <p:extLst>
      <p:ext uri="{BB962C8B-B14F-4D97-AF65-F5344CB8AC3E}">
        <p14:creationId xmlns:p14="http://schemas.microsoft.com/office/powerpoint/2010/main" val="16947289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6458861-2D09-4470-620D-77AB5BC7C3EC}"/>
              </a:ext>
            </a:extLst>
          </p:cNvPr>
          <p:cNvSpPr/>
          <p:nvPr/>
        </p:nvSpPr>
        <p:spPr>
          <a:xfrm>
            <a:off x="170822" y="3446591"/>
            <a:ext cx="8973178" cy="2592475"/>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4840DC1-85FF-6DD6-6CE0-6A5DC4F586AF}"/>
              </a:ext>
            </a:extLst>
          </p:cNvPr>
          <p:cNvSpPr>
            <a:spLocks noGrp="1"/>
          </p:cNvSpPr>
          <p:nvPr>
            <p:ph type="title"/>
          </p:nvPr>
        </p:nvSpPr>
        <p:spPr/>
        <p:txBody>
          <a:bodyPr/>
          <a:lstStyle/>
          <a:p>
            <a:r>
              <a:rPr lang="en-US" dirty="0"/>
              <a:t>Identified Themes</a:t>
            </a:r>
          </a:p>
        </p:txBody>
      </p:sp>
      <p:sp>
        <p:nvSpPr>
          <p:cNvPr id="3" name="Content Placeholder 2">
            <a:extLst>
              <a:ext uri="{FF2B5EF4-FFF2-40B4-BE49-F238E27FC236}">
                <a16:creationId xmlns:a16="http://schemas.microsoft.com/office/drawing/2014/main" id="{574043D0-BB8F-17D9-5742-E5851BEFEA1D}"/>
              </a:ext>
            </a:extLst>
          </p:cNvPr>
          <p:cNvSpPr>
            <a:spLocks noGrp="1"/>
          </p:cNvSpPr>
          <p:nvPr>
            <p:ph sz="quarter" idx="17"/>
          </p:nvPr>
        </p:nvSpPr>
        <p:spPr/>
        <p:txBody>
          <a:bodyPr/>
          <a:lstStyle/>
          <a:p>
            <a:pPr>
              <a:lnSpc>
                <a:spcPct val="100000"/>
              </a:lnSpc>
              <a:spcAft>
                <a:spcPts val="1800"/>
              </a:spcAft>
            </a:pPr>
            <a:r>
              <a:rPr lang="en-US" dirty="0"/>
              <a:t>72.5% of all nurses report giving direct care (increased from 68.6%).</a:t>
            </a:r>
          </a:p>
          <a:p>
            <a:pPr>
              <a:lnSpc>
                <a:spcPct val="100000"/>
              </a:lnSpc>
              <a:spcAft>
                <a:spcPts val="1800"/>
              </a:spcAft>
            </a:pPr>
            <a:r>
              <a:rPr lang="en-US" dirty="0"/>
              <a:t>6.2% report being a travel nurse (new question).</a:t>
            </a:r>
          </a:p>
          <a:p>
            <a:pPr>
              <a:lnSpc>
                <a:spcPct val="100000"/>
              </a:lnSpc>
              <a:spcAft>
                <a:spcPts val="1800"/>
              </a:spcAft>
            </a:pPr>
            <a:r>
              <a:rPr lang="en-US" dirty="0"/>
              <a:t>Median RN salary in 2022 in MA was $83,000 (increased 9.5%); salaries are increasing.</a:t>
            </a:r>
          </a:p>
          <a:p>
            <a:endParaRPr lang="en-US" dirty="0"/>
          </a:p>
          <a:p>
            <a:pPr marL="0" indent="0" algn="ctr">
              <a:buNone/>
            </a:pPr>
            <a:r>
              <a:rPr lang="en-US" b="1" dirty="0">
                <a:solidFill>
                  <a:schemeClr val="accent1"/>
                </a:solidFill>
              </a:rPr>
              <a:t>Impact post COVID-19 for RNs</a:t>
            </a:r>
          </a:p>
          <a:p>
            <a:pPr marL="1255713" indent="-228600"/>
            <a:r>
              <a:rPr lang="en-US" dirty="0"/>
              <a:t>14.7 RNs feel “at the end of their rope” every day.</a:t>
            </a:r>
          </a:p>
          <a:p>
            <a:pPr marL="1255713" indent="-228600"/>
            <a:r>
              <a:rPr lang="en-US" dirty="0"/>
              <a:t>25.8% feel “burned out” every day.</a:t>
            </a:r>
          </a:p>
          <a:p>
            <a:pPr marL="1255713" indent="-228600"/>
            <a:r>
              <a:rPr lang="en-US" dirty="0"/>
              <a:t>30.3% feel fatigued every day.</a:t>
            </a:r>
          </a:p>
          <a:p>
            <a:pPr marL="1255713" indent="-228600"/>
            <a:r>
              <a:rPr lang="en-US" dirty="0"/>
              <a:t>23.9% feel emotionally drained every day.</a:t>
            </a:r>
          </a:p>
          <a:p>
            <a:pPr marL="1255713" indent="-228600"/>
            <a:r>
              <a:rPr lang="en-US" dirty="0"/>
              <a:t>61% stated their workload has increased. </a:t>
            </a:r>
          </a:p>
          <a:p>
            <a:endParaRPr lang="en-US" dirty="0"/>
          </a:p>
        </p:txBody>
      </p:sp>
      <p:sp>
        <p:nvSpPr>
          <p:cNvPr id="4" name="Slide Number Placeholder 3">
            <a:extLst>
              <a:ext uri="{FF2B5EF4-FFF2-40B4-BE49-F238E27FC236}">
                <a16:creationId xmlns:a16="http://schemas.microsoft.com/office/drawing/2014/main" id="{D85E569B-9135-DD77-0A4B-F1C464C3888F}"/>
              </a:ext>
            </a:extLst>
          </p:cNvPr>
          <p:cNvSpPr>
            <a:spLocks noGrp="1"/>
          </p:cNvSpPr>
          <p:nvPr>
            <p:ph type="sldNum" sz="quarter" idx="12"/>
          </p:nvPr>
        </p:nvSpPr>
        <p:spPr/>
        <p:txBody>
          <a:bodyPr/>
          <a:lstStyle/>
          <a:p>
            <a:fld id="{369026CA-FCD3-9147-8CC6-4862EFF526B8}" type="slidenum">
              <a:rPr lang="en-US" smtClean="0"/>
              <a:pPr/>
              <a:t>9</a:t>
            </a:fld>
            <a:endParaRPr lang="en-US" dirty="0"/>
          </a:p>
        </p:txBody>
      </p:sp>
    </p:spTree>
    <p:extLst>
      <p:ext uri="{BB962C8B-B14F-4D97-AF65-F5344CB8AC3E}">
        <p14:creationId xmlns:p14="http://schemas.microsoft.com/office/powerpoint/2010/main" val="424142762"/>
      </p:ext>
    </p:extLst>
  </p:cSld>
  <p:clrMapOvr>
    <a:masterClrMapping/>
  </p:clrMapOvr>
</p:sld>
</file>

<file path=ppt/theme/theme1.xml><?xml version="1.0" encoding="utf-8"?>
<a:theme xmlns:a="http://schemas.openxmlformats.org/drawingml/2006/main" name="ForHealthCtg 2023_4:3 size">
  <a:themeElements>
    <a:clrScheme name="FHC 2023">
      <a:dk1>
        <a:srgbClr val="000000"/>
      </a:dk1>
      <a:lt1>
        <a:srgbClr val="FFFFFF"/>
      </a:lt1>
      <a:dk2>
        <a:srgbClr val="00074F"/>
      </a:dk2>
      <a:lt2>
        <a:srgbClr val="ACA39A"/>
      </a:lt2>
      <a:accent1>
        <a:srgbClr val="0071CE"/>
      </a:accent1>
      <a:accent2>
        <a:srgbClr val="84DADE"/>
      </a:accent2>
      <a:accent3>
        <a:srgbClr val="FFC629"/>
      </a:accent3>
      <a:accent4>
        <a:srgbClr val="4A8B2C"/>
      </a:accent4>
      <a:accent5>
        <a:srgbClr val="F36F16"/>
      </a:accent5>
      <a:accent6>
        <a:srgbClr val="633092"/>
      </a:accent6>
      <a:hlink>
        <a:srgbClr val="000F9F"/>
      </a:hlink>
      <a:folHlink>
        <a:srgbClr val="00FFFF"/>
      </a:folHlink>
    </a:clrScheme>
    <a:fontScheme name="FHC 2023">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orHealthCtg_PP_Main template_OnScreen43size_2023" id="{8261EA82-E76B-CD49-AAD1-DF0CE8FD536B}" vid="{32656966-7D3E-0244-89B3-5A429854F02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A0CA7DDE6CB7645A6CA22EA9AE93B21" ma:contentTypeVersion="14" ma:contentTypeDescription="Create a new document." ma:contentTypeScope="" ma:versionID="050762e30b29a30348baa68dcf02dfb5">
  <xsd:schema xmlns:xsd="http://www.w3.org/2001/XMLSchema" xmlns:xs="http://www.w3.org/2001/XMLSchema" xmlns:p="http://schemas.microsoft.com/office/2006/metadata/properties" xmlns:ns2="9d02d797-e30f-4b30-8fd5-128ba68bc986" xmlns:ns3="caa9fcff-2091-4daa-80ba-b98efe7316f7" targetNamespace="http://schemas.microsoft.com/office/2006/metadata/properties" ma:root="true" ma:fieldsID="78a4920f3318fc629ca6a2827b464c6b" ns2:_="" ns3:_="">
    <xsd:import namespace="9d02d797-e30f-4b30-8fd5-128ba68bc986"/>
    <xsd:import namespace="caa9fcff-2091-4daa-80ba-b98efe7316f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3:SharedWithUsers" minOccurs="0"/>
                <xsd:element ref="ns3:SharedWithDetails" minOccurs="0"/>
                <xsd:element ref="ns2:MediaLengthInSeconds" minOccurs="0"/>
                <xsd:element ref="ns2:MediaServiceAutoTags" minOccurs="0"/>
                <xsd:element ref="ns2:lcf76f155ced4ddcb4097134ff3c332f" minOccurs="0"/>
                <xsd:element ref="ns3:TaxCatchAll"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02d797-e30f-4b30-8fd5-128ba68bc98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9c592f6e-9db9-49f2-9f9e-7d6ee315dce4" ma:termSetId="09814cd3-568e-fe90-9814-8d621ff8fb84" ma:anchorId="fba54fb3-c3e1-fe81-a776-ca4b69148c4d" ma:open="true" ma:isKeyword="false">
      <xsd:complexType>
        <xsd:sequence>
          <xsd:element ref="pc:Terms" minOccurs="0" maxOccurs="1"/>
        </xsd:sequence>
      </xsd:complex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aa9fcff-2091-4daa-80ba-b98efe7316f7"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741efd51-cc4f-4338-9db1-dd0d37f58993}" ma:internalName="TaxCatchAll" ma:showField="CatchAllData" ma:web="caa9fcff-2091-4daa-80ba-b98efe7316f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d02d797-e30f-4b30-8fd5-128ba68bc986">
      <Terms xmlns="http://schemas.microsoft.com/office/infopath/2007/PartnerControls"/>
    </lcf76f155ced4ddcb4097134ff3c332f>
    <TaxCatchAll xmlns="caa9fcff-2091-4daa-80ba-b98efe7316f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66D4E34-C159-4B36-B964-35DA3BB7126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d02d797-e30f-4b30-8fd5-128ba68bc986"/>
    <ds:schemaRef ds:uri="caa9fcff-2091-4daa-80ba-b98efe7316f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11B1B69-AA9E-4D89-AFDD-533F3874E9C8}">
  <ds:schemaRefs>
    <ds:schemaRef ds:uri="http://schemas.microsoft.com/office/2006/metadata/properties"/>
    <ds:schemaRef ds:uri="http://schemas.microsoft.com/office/infopath/2007/PartnerControls"/>
    <ds:schemaRef ds:uri="9d02d797-e30f-4b30-8fd5-128ba68bc986"/>
    <ds:schemaRef ds:uri="caa9fcff-2091-4daa-80ba-b98efe7316f7"/>
  </ds:schemaRefs>
</ds:datastoreItem>
</file>

<file path=customXml/itemProps3.xml><?xml version="1.0" encoding="utf-8"?>
<ds:datastoreItem xmlns:ds="http://schemas.openxmlformats.org/officeDocument/2006/customXml" ds:itemID="{BE7B93A5-F6AD-4BB3-B88F-D01B123E036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ForHealthCtg_PP_Main template_OnScreen43size_2023</Template>
  <TotalTime>831</TotalTime>
  <Words>2454</Words>
  <Application>Microsoft Office PowerPoint</Application>
  <PresentationFormat>On-screen Show (4:3)</PresentationFormat>
  <Paragraphs>264</Paragraphs>
  <Slides>26</Slides>
  <Notes>2</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Calibri</vt:lpstr>
      <vt:lpstr>Georgia</vt:lpstr>
      <vt:lpstr>Segoe UI</vt:lpstr>
      <vt:lpstr>System Font Regular</vt:lpstr>
      <vt:lpstr>Wingdings</vt:lpstr>
      <vt:lpstr>ForHealthCtg 2023_4:3 size</vt:lpstr>
      <vt:lpstr>The State of the Health Care Provider Shortage and It’s Impact </vt:lpstr>
      <vt:lpstr>Agenda</vt:lpstr>
      <vt:lpstr>Current State of our  Healthcare System </vt:lpstr>
      <vt:lpstr>National Nursing Workforce Survey -2022 *The 2020 National Nursing Workforce Survey - ScienceDirect</vt:lpstr>
      <vt:lpstr>Current Demographics in the US – 1</vt:lpstr>
      <vt:lpstr>Current Demographics in the US – 2</vt:lpstr>
      <vt:lpstr>Additional Demographics</vt:lpstr>
      <vt:lpstr>Active Employment RNs</vt:lpstr>
      <vt:lpstr>Identified Themes</vt:lpstr>
      <vt:lpstr>PowerPoint Presentation</vt:lpstr>
      <vt:lpstr>Lingering Challenges Persist</vt:lpstr>
      <vt:lpstr>Simultaneous Pressure – Supply and Demand</vt:lpstr>
      <vt:lpstr>Pipeline Issues</vt:lpstr>
      <vt:lpstr>Nursing Education Statistics (nln.org)  (2022)</vt:lpstr>
      <vt:lpstr>Early Visions for the Nursing Council Based on Pipeline Issues </vt:lpstr>
      <vt:lpstr>Addressing the Shortage in Massachusetts</vt:lpstr>
      <vt:lpstr>Development of the NCWS</vt:lpstr>
      <vt:lpstr>Council Membership</vt:lpstr>
      <vt:lpstr>Committee Membership</vt:lpstr>
      <vt:lpstr>Goals of the Nursing Council on Workforce Sustainability (NCWS)</vt:lpstr>
      <vt:lpstr>Mission &amp; Vision of NCWS</vt:lpstr>
      <vt:lpstr>NCWS Charter</vt:lpstr>
      <vt:lpstr>Accomplishments in FY23</vt:lpstr>
      <vt:lpstr>NCWS FY ’24 Priority Focus Areas</vt:lpstr>
      <vt:lpstr>NCWS FY24-25</vt:lpstr>
      <vt:lpstr>Questions and Answers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Click to edit Presentation title – up to three lines</dc:title>
  <dc:creator>Tedesco, Rose (Curran)</dc:creator>
  <cp:lastModifiedBy>Glynn Penelope</cp:lastModifiedBy>
  <cp:revision>27</cp:revision>
  <cp:lastPrinted>2023-01-26T19:54:58Z</cp:lastPrinted>
  <dcterms:created xsi:type="dcterms:W3CDTF">2023-03-22T15:01:47Z</dcterms:created>
  <dcterms:modified xsi:type="dcterms:W3CDTF">2023-10-02T14:07:26Z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0x010100DA0CA7DDE6CB7645A6CA22EA9AE93B21</vt:lpwstr>
  </property>
</Properties>
</file>